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265" r:id="rId5"/>
    <p:sldId id="262" r:id="rId6"/>
    <p:sldId id="266" r:id="rId7"/>
    <p:sldId id="267" r:id="rId8"/>
    <p:sldId id="268" r:id="rId9"/>
    <p:sldId id="269" r:id="rId10"/>
    <p:sldId id="26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10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7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A1D851-4EBD-48B4-BD9E-3FC45F9D84B9}" type="datetime9">
              <a:rPr lang="ru-RU"/>
              <a:pPr>
                <a:defRPr/>
              </a:pPr>
              <a:t>02.02.2013 23:27:38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FCC49B9-C2DE-48B1-A15D-8E399704F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31847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2E957B-600A-4D2F-AF17-16D2658C40E7}" type="datetime9">
              <a:rPr lang="ru-RU"/>
              <a:pPr>
                <a:defRPr/>
              </a:pPr>
              <a:t>02.02.2013 23:27:34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6C6284-5887-4417-88ED-2585DFA51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21273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9210F-D415-49B1-9F30-45302FB1FDF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8E9E2-D52C-42B6-A75D-D38ADABEB220}" type="datetime1">
              <a:rPr lang="ru-RU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ED71E-237E-42BF-A42E-C15E8462A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41EC4-45B8-4313-8A76-11F83FCD27E2}" type="datetime1">
              <a:rPr lang="ru-RU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44C3B-7230-42B1-896C-639E8A6A6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A55AF-881E-49F6-92CC-A52410B71CB6}" type="datetime1">
              <a:rPr lang="ru-RU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5C820-FFA2-4BED-A4C1-D5F8D86CE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8059E-22AC-4A20-BEB9-50659F2ECA65}" type="datetime1">
              <a:rPr lang="ru-RU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63B98-EF31-4673-A839-37D327D97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4B882-3971-4CBD-8A83-632CB3AAFCE5}" type="datetime1">
              <a:rPr lang="ru-RU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F0700-4016-475A-8F2D-3A58C02A3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D3A43-1D51-4459-8D04-5BFF651612ED}" type="datetime1">
              <a:rPr lang="ru-RU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DF35A-3818-429E-A148-D5F453CE6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29AD4-3DBC-4F41-A595-305A65CF0EAA}" type="datetime1">
              <a:rPr lang="ru-RU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96F9A-C908-4081-93DF-9061249F8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BD1E5-FF8B-47B1-8E82-1C028E40B3E8}" type="datetime1">
              <a:rPr lang="ru-RU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5540B-2A82-4F8D-B336-518ED3E40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5AB22-37AB-47BC-BFA4-A04031D2FA40}" type="datetime1">
              <a:rPr lang="ru-RU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D3114-776F-4B92-8D23-33B2076C7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7A8CC-B9DE-44C0-8926-9863A83D85F0}" type="datetime1">
              <a:rPr lang="ru-RU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2ADD8-DFAC-480E-8A1C-C5E512DD1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921DA-3999-4A92-B0F9-80BDC5A416EA}" type="datetime1">
              <a:rPr lang="ru-RU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5F7ED-0A2D-43CA-B7EA-915EDA759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2E7963-4C2B-429C-879A-7F9D6B66BA52}" type="datetime1">
              <a:rPr lang="ru-RU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AC73A3-A94C-400D-84C9-41A4C9B5E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23528" y="4786313"/>
            <a:ext cx="8352928" cy="1470025"/>
          </a:xfrm>
        </p:spPr>
        <p:txBody>
          <a:bodyPr/>
          <a:lstStyle/>
          <a:p>
            <a:r>
              <a:rPr lang="ru-RU" sz="5400" b="1" dirty="0" smtClean="0"/>
              <a:t> </a:t>
            </a:r>
          </a:p>
        </p:txBody>
      </p:sp>
      <p:pic>
        <p:nvPicPr>
          <p:cNvPr id="2051" name="Picture 2" descr="H:\Documents and Settings\Aida\Рабочий стол\клипарты рамки фончики\kniga3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276872"/>
            <a:ext cx="40957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764704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800000"/>
                </a:solidFill>
                <a:latin typeface="Calibri"/>
                <a:ea typeface="+mj-ea"/>
                <a:cs typeface="+mj-cs"/>
              </a:rPr>
              <a:t>Привитие интереса к чтению </a:t>
            </a:r>
            <a:endParaRPr lang="ru-RU" sz="4800" b="1" dirty="0" smtClean="0">
              <a:solidFill>
                <a:srgbClr val="800000"/>
              </a:solidFill>
              <a:latin typeface="Calibri"/>
              <a:ea typeface="+mj-ea"/>
              <a:cs typeface="+mj-cs"/>
            </a:endParaRPr>
          </a:p>
          <a:p>
            <a:pPr algn="ctr"/>
            <a:r>
              <a:rPr lang="ru-RU" sz="4800" b="1" dirty="0" smtClean="0">
                <a:solidFill>
                  <a:srgbClr val="800000"/>
                </a:solidFill>
                <a:latin typeface="Calibri"/>
                <a:ea typeface="+mj-ea"/>
                <a:cs typeface="+mj-cs"/>
              </a:rPr>
              <a:t>у </a:t>
            </a:r>
            <a:r>
              <a:rPr lang="ru-RU" sz="4800" b="1" dirty="0">
                <a:solidFill>
                  <a:srgbClr val="800000"/>
                </a:solidFill>
                <a:latin typeface="Calibri"/>
                <a:ea typeface="+mj-ea"/>
                <a:cs typeface="+mj-cs"/>
              </a:rPr>
              <a:t>младших </a:t>
            </a:r>
            <a:r>
              <a:rPr lang="ru-RU" sz="4800" b="1" dirty="0" smtClean="0">
                <a:solidFill>
                  <a:srgbClr val="800000"/>
                </a:solidFill>
                <a:latin typeface="Calibri"/>
                <a:ea typeface="+mj-ea"/>
                <a:cs typeface="+mj-cs"/>
              </a:rPr>
              <a:t>школьников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360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1124744"/>
            <a:ext cx="6192688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</a:t>
            </a:r>
            <a:r>
              <a:rPr lang="ru-RU" sz="4000" i="1" dirty="0" smtClean="0"/>
              <a:t>Сухомлинский</a:t>
            </a:r>
            <a:r>
              <a:rPr lang="ru-RU" sz="4000" dirty="0" smtClean="0"/>
              <a:t> В. А. пишет: </a:t>
            </a:r>
          </a:p>
          <a:p>
            <a:pPr>
              <a:buNone/>
            </a:pPr>
            <a:r>
              <a:rPr lang="ru-RU" sz="4000" b="1" i="1" dirty="0" smtClean="0"/>
              <a:t>   «То, что ребёнку              необходимо запомнить и чему научиться, прежде всего должно быть для него интересным».</a:t>
            </a:r>
            <a:endParaRPr lang="ru-RU" sz="4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A8059E-22AC-4A20-BEB9-50659F2ECA65}" type="datetime1">
              <a:rPr lang="ru-RU" smtClean="0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63B98-EF31-4673-A839-37D327D97BB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2608695" cy="320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517632" cy="5433467"/>
          </a:xfrm>
        </p:spPr>
        <p:txBody>
          <a:bodyPr/>
          <a:lstStyle/>
          <a:p>
            <a:pPr marL="0" indent="0">
              <a:buNone/>
            </a:pPr>
            <a:r>
              <a:rPr lang="ru-RU" sz="3600" b="1" i="1" dirty="0" smtClean="0"/>
              <a:t>«Чтение – это окошко, через которое дети видят</a:t>
            </a:r>
            <a:r>
              <a:rPr lang="ru-RU" sz="3600" dirty="0" smtClean="0"/>
              <a:t> </a:t>
            </a:r>
            <a:r>
              <a:rPr lang="ru-RU" sz="3600" b="1" i="1" dirty="0" smtClean="0"/>
              <a:t>и познают мир и самих себя. Оно открывается перед ребёнком лишь тогда,</a:t>
            </a:r>
            <a:r>
              <a:rPr lang="ru-RU" sz="3600" dirty="0" smtClean="0"/>
              <a:t> </a:t>
            </a:r>
            <a:r>
              <a:rPr lang="ru-RU" sz="3600" b="1" i="1" dirty="0" smtClean="0"/>
              <a:t>когда, наряду с чтением,</a:t>
            </a:r>
            <a:r>
              <a:rPr lang="ru-RU" sz="3600" dirty="0" smtClean="0"/>
              <a:t> </a:t>
            </a:r>
            <a:r>
              <a:rPr lang="ru-RU" sz="3600" b="1" i="1" dirty="0" smtClean="0"/>
              <a:t>одновременно с ним и даже раньше, чем впервые раскрыта книга,</a:t>
            </a:r>
            <a:r>
              <a:rPr lang="ru-RU" sz="3600" dirty="0" smtClean="0"/>
              <a:t> </a:t>
            </a:r>
            <a:r>
              <a:rPr lang="ru-RU" sz="3600" b="1" i="1" dirty="0" smtClean="0"/>
              <a:t>начинается кропотливая работа над словами.»</a:t>
            </a:r>
            <a:endParaRPr lang="ru-RU" sz="3600" dirty="0" smtClean="0"/>
          </a:p>
          <a:p>
            <a:pPr algn="r">
              <a:buNone/>
            </a:pPr>
            <a:endParaRPr lang="ru-RU" sz="2800" b="1" i="1" dirty="0" smtClean="0"/>
          </a:p>
          <a:p>
            <a:pPr algn="r">
              <a:buNone/>
            </a:pPr>
            <a:r>
              <a:rPr lang="ru-RU" sz="2800" b="1" i="1" dirty="0" smtClean="0"/>
              <a:t>В.А. Сухомлинский</a:t>
            </a:r>
            <a:endParaRPr lang="ru-RU" sz="280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500063" y="6492875"/>
            <a:ext cx="2133600" cy="365125"/>
          </a:xfrm>
        </p:spPr>
        <p:txBody>
          <a:bodyPr/>
          <a:lstStyle/>
          <a:p>
            <a:pPr>
              <a:defRPr/>
            </a:pPr>
            <a:fld id="{CEF3E3EC-838C-4A64-AA22-BC34ACD15591}" type="datetime1">
              <a:rPr lang="ru-RU"/>
              <a:pPr>
                <a:defRPr/>
              </a:pPr>
              <a:t>02.02.2013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pPr>
              <a:defRPr/>
            </a:pPr>
            <a:fld id="{96A7788B-7CCA-4FD4-ABEC-3B81EDFFD960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/>
          <a:lstStyle/>
          <a:p>
            <a:r>
              <a:rPr lang="ru-RU" b="1" dirty="0" smtClean="0"/>
              <a:t>Успеваемость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3905275"/>
          </a:xfrm>
        </p:spPr>
        <p:txBody>
          <a:bodyPr/>
          <a:lstStyle/>
          <a:p>
            <a:r>
              <a:rPr lang="ru-RU" b="1" dirty="0" smtClean="0">
                <a:latin typeface="Arial"/>
                <a:ea typeface="Times New Roman"/>
                <a:cs typeface="Times New Roman"/>
              </a:rPr>
              <a:t>более </a:t>
            </a:r>
            <a:r>
              <a:rPr lang="ru-RU" b="1" dirty="0">
                <a:latin typeface="Arial"/>
                <a:ea typeface="Times New Roman"/>
                <a:cs typeface="Times New Roman"/>
              </a:rPr>
              <a:t>40 факторов</a:t>
            </a:r>
            <a:r>
              <a:rPr lang="ru-RU" b="1" dirty="0" smtClean="0">
                <a:latin typeface="Arial"/>
                <a:ea typeface="Times New Roman"/>
                <a:cs typeface="Times New Roman"/>
              </a:rPr>
              <a:t>,</a:t>
            </a:r>
          </a:p>
          <a:p>
            <a:r>
              <a:rPr lang="ru-RU" b="1" i="1" dirty="0" smtClean="0">
                <a:latin typeface="Arial"/>
                <a:ea typeface="Times New Roman"/>
                <a:cs typeface="Times New Roman"/>
              </a:rPr>
              <a:t>фактор </a:t>
            </a:r>
            <a:r>
              <a:rPr lang="ru-RU" b="1" i="1" dirty="0">
                <a:latin typeface="Arial"/>
                <a:ea typeface="Times New Roman"/>
                <a:cs typeface="Times New Roman"/>
              </a:rPr>
              <a:t>№1 - беглость чтения. </a:t>
            </a:r>
            <a:endParaRPr lang="ru-RU" b="1" i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A8059E-22AC-4A20-BEB9-50659F2ECA65}" type="datetime1">
              <a:rPr lang="ru-RU" smtClean="0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63B98-EF31-4673-A839-37D327D97BB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16561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r>
              <a:rPr lang="ru-RU" b="1" dirty="0"/>
              <a:t>Восприятие текстов младшими школьниками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sz="2000" dirty="0"/>
              <a:t>фрагментарность, отсутствие целостности восприятия текста;</a:t>
            </a:r>
          </a:p>
          <a:p>
            <a:r>
              <a:rPr lang="ru-RU" sz="2000" dirty="0"/>
              <a:t> </a:t>
            </a:r>
            <a:r>
              <a:rPr lang="ru-RU" sz="2000" dirty="0" smtClean="0"/>
              <a:t>слабость </a:t>
            </a:r>
            <a:r>
              <a:rPr lang="ru-RU" sz="2000" dirty="0"/>
              <a:t>абстрагирующего и обобщающего восприятия;</a:t>
            </a:r>
          </a:p>
          <a:p>
            <a:r>
              <a:rPr lang="ru-RU" sz="2000" dirty="0"/>
              <a:t> </a:t>
            </a:r>
            <a:r>
              <a:rPr lang="ru-RU" sz="2000" dirty="0" smtClean="0"/>
              <a:t>зависимость </a:t>
            </a:r>
            <a:r>
              <a:rPr lang="ru-RU" sz="2000" dirty="0"/>
              <a:t>от жизненного опыта;</a:t>
            </a:r>
          </a:p>
          <a:p>
            <a:r>
              <a:rPr lang="ru-RU" sz="2000" dirty="0"/>
              <a:t> </a:t>
            </a:r>
            <a:r>
              <a:rPr lang="ru-RU" sz="2000" dirty="0" smtClean="0"/>
              <a:t> </a:t>
            </a:r>
            <a:r>
              <a:rPr lang="ru-RU" sz="2000" dirty="0"/>
              <a:t>связь с практической деятельностью ребенка;</a:t>
            </a:r>
          </a:p>
          <a:p>
            <a:r>
              <a:rPr lang="ru-RU" sz="2000" dirty="0"/>
              <a:t> </a:t>
            </a:r>
            <a:r>
              <a:rPr lang="ru-RU" sz="2000" dirty="0" smtClean="0"/>
              <a:t>ярко </a:t>
            </a:r>
            <a:r>
              <a:rPr lang="ru-RU" sz="2000" dirty="0"/>
              <a:t>выраженная эмоциональность и непосредственность, искренность сопереживания;</a:t>
            </a:r>
          </a:p>
          <a:p>
            <a:r>
              <a:rPr lang="ru-RU" sz="2000" dirty="0"/>
              <a:t> </a:t>
            </a:r>
            <a:r>
              <a:rPr lang="ru-RU" sz="2000" dirty="0" smtClean="0"/>
              <a:t>превалирование </a:t>
            </a:r>
            <a:r>
              <a:rPr lang="ru-RU" sz="2000" dirty="0"/>
              <a:t>интереса к содержанию речи, а не к речевой форме;</a:t>
            </a:r>
          </a:p>
          <a:p>
            <a:r>
              <a:rPr lang="ru-RU" sz="2000" dirty="0"/>
              <a:t> </a:t>
            </a:r>
            <a:r>
              <a:rPr lang="ru-RU" sz="2000" dirty="0" smtClean="0"/>
              <a:t>недостаточно </a:t>
            </a:r>
            <a:r>
              <a:rPr lang="ru-RU" sz="2000" dirty="0"/>
              <a:t>полное и правильное понимание изобразительно выразительных средств речи;</a:t>
            </a:r>
          </a:p>
          <a:p>
            <a:r>
              <a:rPr lang="ru-RU" sz="2000" dirty="0"/>
              <a:t> </a:t>
            </a:r>
            <a:r>
              <a:rPr lang="ru-RU" sz="2000" dirty="0" smtClean="0"/>
              <a:t>преобладание </a:t>
            </a:r>
            <a:r>
              <a:rPr lang="ru-RU" sz="2000" dirty="0"/>
              <a:t>репродуктивного (воспроизводящего) уровня восприятия.</a:t>
            </a:r>
          </a:p>
          <a:p>
            <a:pPr marL="0" indent="0">
              <a:buNone/>
            </a:pPr>
            <a:endParaRPr lang="ru-RU" sz="2000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A8059E-22AC-4A20-BEB9-50659F2ECA65}" type="datetime1">
              <a:rPr lang="ru-RU" smtClean="0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63B98-EF31-4673-A839-37D327D97BB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4732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620688"/>
            <a:ext cx="2757909" cy="24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8748464" cy="4525963"/>
          </a:xfrm>
        </p:spPr>
        <p:txBody>
          <a:bodyPr/>
          <a:lstStyle/>
          <a:p>
            <a:pPr>
              <a:buNone/>
            </a:pPr>
            <a:r>
              <a:rPr lang="ru-RU" sz="4800" b="1" dirty="0" smtClean="0"/>
              <a:t>               «Ребёнок учится тому, </a:t>
            </a:r>
          </a:p>
          <a:p>
            <a:pPr>
              <a:buNone/>
            </a:pPr>
            <a:r>
              <a:rPr lang="ru-RU" sz="4800" b="1" dirty="0" smtClean="0"/>
              <a:t>         Что видит у себя в дому:</a:t>
            </a:r>
          </a:p>
          <a:p>
            <a:pPr>
              <a:buNone/>
            </a:pPr>
            <a:r>
              <a:rPr lang="ru-RU" sz="4800" b="1" dirty="0" smtClean="0"/>
              <a:t>         Родители пример ему.» </a:t>
            </a:r>
          </a:p>
          <a:p>
            <a:pPr algn="r">
              <a:buNone/>
            </a:pPr>
            <a:r>
              <a:rPr lang="ru-RU" sz="2800" b="1" dirty="0" err="1" smtClean="0"/>
              <a:t>Брант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Себастиан</a:t>
            </a:r>
            <a:r>
              <a:rPr lang="ru-RU" sz="2800" b="1" dirty="0" smtClean="0"/>
              <a:t>, </a:t>
            </a:r>
          </a:p>
          <a:p>
            <a:pPr algn="r">
              <a:buNone/>
            </a:pPr>
            <a:r>
              <a:rPr lang="ru-RU" sz="2800" b="1" dirty="0" smtClean="0"/>
              <a:t>немецкий сатирик и </a:t>
            </a:r>
          </a:p>
          <a:p>
            <a:pPr algn="r">
              <a:buNone/>
            </a:pPr>
            <a:r>
              <a:rPr lang="ru-RU" sz="2800" b="1" dirty="0" smtClean="0"/>
              <a:t>моралист Средневековья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A8059E-22AC-4A20-BEB9-50659F2ECA65}" type="datetime1">
              <a:rPr lang="ru-RU" smtClean="0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63B98-EF31-4673-A839-37D327D97BB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Ребёнок учится тому, что видит у себя в дому, - родители пример ему.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Методы и приемы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1.	Дыхательная гимнастика и подготовка голоса.</a:t>
            </a:r>
          </a:p>
          <a:p>
            <a:pPr marL="0" indent="0">
              <a:buNone/>
            </a:pPr>
            <a:r>
              <a:rPr lang="ru-RU" b="1" dirty="0"/>
              <a:t>2.	Отработка дикции.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3</a:t>
            </a:r>
            <a:r>
              <a:rPr lang="ru-RU" b="1" dirty="0"/>
              <a:t>.	Интонационная разминка.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4</a:t>
            </a:r>
            <a:r>
              <a:rPr lang="ru-RU" b="1" dirty="0"/>
              <a:t>.	Словарная работа.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A8059E-22AC-4A20-BEB9-50659F2ECA65}" type="datetime1">
              <a:rPr lang="ru-RU" smtClean="0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63B98-EF31-4673-A839-37D327D97BB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818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Беглое чтение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1. «Жужжащее» чтение.</a:t>
            </a:r>
          </a:p>
          <a:p>
            <a:r>
              <a:rPr lang="ru-RU" b="1" dirty="0" smtClean="0"/>
              <a:t>2</a:t>
            </a:r>
            <a:r>
              <a:rPr lang="ru-RU" b="1" dirty="0"/>
              <a:t>. </a:t>
            </a:r>
            <a:r>
              <a:rPr lang="ru-RU" b="1" dirty="0" err="1"/>
              <a:t>Ежеурочные</a:t>
            </a:r>
            <a:r>
              <a:rPr lang="ru-RU" b="1" dirty="0"/>
              <a:t> пятиминутки чтения.</a:t>
            </a:r>
          </a:p>
          <a:p>
            <a:r>
              <a:rPr lang="ru-RU" b="1" dirty="0" smtClean="0"/>
              <a:t>3</a:t>
            </a:r>
            <a:r>
              <a:rPr lang="ru-RU" b="1" dirty="0"/>
              <a:t>. Многократность чтения.</a:t>
            </a:r>
          </a:p>
          <a:p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A8059E-22AC-4A20-BEB9-50659F2ECA65}" type="datetime1">
              <a:rPr lang="ru-RU" smtClean="0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63B98-EF31-4673-A839-37D327D97BB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2562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Специальный </a:t>
            </a:r>
            <a:r>
              <a:rPr lang="ru-RU" b="1" dirty="0"/>
              <a:t>режим </a:t>
            </a:r>
            <a:r>
              <a:rPr lang="ru-RU" b="1" dirty="0" smtClean="0"/>
              <a:t>чтения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Каждодневность</a:t>
            </a:r>
            <a:r>
              <a:rPr lang="ru-RU" b="1" dirty="0" smtClean="0"/>
              <a:t> </a:t>
            </a:r>
            <a:r>
              <a:rPr lang="ru-RU" b="1" dirty="0"/>
              <a:t>упражнений </a:t>
            </a:r>
            <a:endParaRPr lang="ru-RU" b="1" dirty="0" smtClean="0"/>
          </a:p>
          <a:p>
            <a:r>
              <a:rPr lang="ru-RU" b="1" dirty="0" smtClean="0"/>
              <a:t>Предупреждения </a:t>
            </a:r>
            <a:r>
              <a:rPr lang="ru-RU" b="1" dirty="0"/>
              <a:t>ошибок чтения; </a:t>
            </a:r>
            <a:endParaRPr lang="ru-RU" b="1" dirty="0" smtClean="0"/>
          </a:p>
          <a:p>
            <a:r>
              <a:rPr lang="ru-RU" b="1" dirty="0" smtClean="0"/>
              <a:t>Предварительное </a:t>
            </a:r>
            <a:r>
              <a:rPr lang="ru-RU" b="1" dirty="0"/>
              <a:t>чтение «про </a:t>
            </a:r>
            <a:r>
              <a:rPr lang="ru-RU" b="1" dirty="0" smtClean="0"/>
              <a:t>себя»</a:t>
            </a:r>
          </a:p>
          <a:p>
            <a:r>
              <a:rPr lang="ru-RU" b="1" dirty="0" smtClean="0"/>
              <a:t>Образцовое </a:t>
            </a:r>
            <a:r>
              <a:rPr lang="ru-RU" b="1" dirty="0"/>
              <a:t>чтение учителя.</a:t>
            </a:r>
          </a:p>
          <a:p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A8059E-22AC-4A20-BEB9-50659F2ECA65}" type="datetime1">
              <a:rPr lang="ru-RU" smtClean="0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63B98-EF31-4673-A839-37D327D97BB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4757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Проверка </a:t>
            </a:r>
            <a:r>
              <a:rPr lang="ru-RU" b="1" dirty="0"/>
              <a:t>осознанности чтения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1 уровень - фактическое содержание.</a:t>
            </a:r>
          </a:p>
          <a:p>
            <a:r>
              <a:rPr lang="ru-RU" b="1" dirty="0"/>
              <a:t>2 уровень - понимание причинно-следственных связей, мотивации поступков персонажей.</a:t>
            </a:r>
          </a:p>
          <a:p>
            <a:r>
              <a:rPr lang="ru-RU" b="1" dirty="0"/>
              <a:t>3 уровень - собственная оценка действующих лиц, их поступков.</a:t>
            </a: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A8059E-22AC-4A20-BEB9-50659F2ECA65}" type="datetime1">
              <a:rPr lang="ru-RU" smtClean="0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63B98-EF31-4673-A839-37D327D97BB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905659"/>
      </p:ext>
    </p:extLst>
  </p:cSld>
  <p:clrMapOvr>
    <a:masterClrMapping/>
  </p:clrMapOvr>
</p:sld>
</file>

<file path=ppt/theme/theme1.xml><?xml version="1.0" encoding="utf-8"?>
<a:theme xmlns:a="http://schemas.openxmlformats.org/drawingml/2006/main" name="Литература 1">
  <a:themeElements>
    <a:clrScheme name="Другая 34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1</Template>
  <TotalTime>141</TotalTime>
  <Words>240</Words>
  <Application>Microsoft Office PowerPoint</Application>
  <PresentationFormat>Экран (4:3)</PresentationFormat>
  <Paragraphs>64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Литература 1</vt:lpstr>
      <vt:lpstr> </vt:lpstr>
      <vt:lpstr>Слайд 2</vt:lpstr>
      <vt:lpstr>Успеваемость </vt:lpstr>
      <vt:lpstr>Восприятие текстов младшими школьниками </vt:lpstr>
      <vt:lpstr>Слайд 5</vt:lpstr>
      <vt:lpstr>Методы и приемы</vt:lpstr>
      <vt:lpstr>Беглое чтение</vt:lpstr>
      <vt:lpstr>Специальный режим чтения </vt:lpstr>
      <vt:lpstr>Проверка осознанности чтения 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ZVER</dc:creator>
  <dc:description>http://aida.ucoz.ru</dc:description>
  <cp:lastModifiedBy>HOME</cp:lastModifiedBy>
  <cp:revision>18</cp:revision>
  <dcterms:created xsi:type="dcterms:W3CDTF">2011-11-20T11:05:09Z</dcterms:created>
  <dcterms:modified xsi:type="dcterms:W3CDTF">2013-02-02T15:27:50Z</dcterms:modified>
  <cp:category>шаблоны к Powerpoint</cp:category>
</cp:coreProperties>
</file>