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257" r:id="rId4"/>
    <p:sldId id="259" r:id="rId5"/>
    <p:sldId id="260" r:id="rId6"/>
    <p:sldId id="261" r:id="rId7"/>
    <p:sldId id="262" r:id="rId8"/>
    <p:sldId id="263" r:id="rId9"/>
    <p:sldId id="264" r:id="rId10"/>
    <p:sldId id="286" r:id="rId11"/>
    <p:sldId id="271" r:id="rId12"/>
    <p:sldId id="272" r:id="rId13"/>
    <p:sldId id="317" r:id="rId14"/>
    <p:sldId id="265" r:id="rId15"/>
    <p:sldId id="279" r:id="rId16"/>
    <p:sldId id="266" r:id="rId17"/>
    <p:sldId id="267" r:id="rId18"/>
    <p:sldId id="269" r:id="rId19"/>
    <p:sldId id="270" r:id="rId20"/>
    <p:sldId id="309" r:id="rId21"/>
    <p:sldId id="310" r:id="rId22"/>
    <p:sldId id="321" r:id="rId23"/>
    <p:sldId id="311" r:id="rId24"/>
    <p:sldId id="322" r:id="rId25"/>
    <p:sldId id="312" r:id="rId26"/>
    <p:sldId id="314" r:id="rId27"/>
    <p:sldId id="323" r:id="rId28"/>
    <p:sldId id="315" r:id="rId29"/>
    <p:sldId id="318" r:id="rId30"/>
    <p:sldId id="316" r:id="rId31"/>
    <p:sldId id="319" r:id="rId32"/>
    <p:sldId id="320" r:id="rId33"/>
    <p:sldId id="275" r:id="rId34"/>
    <p:sldId id="291" r:id="rId35"/>
    <p:sldId id="273" r:id="rId36"/>
    <p:sldId id="274" r:id="rId37"/>
    <p:sldId id="276" r:id="rId38"/>
    <p:sldId id="277" r:id="rId39"/>
    <p:sldId id="278" r:id="rId40"/>
    <p:sldId id="287" r:id="rId41"/>
    <p:sldId id="289" r:id="rId42"/>
    <p:sldId id="292"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8000"/>
    <a:srgbClr val="D60093"/>
    <a:srgbClr val="5DD8F5"/>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856" autoAdjust="0"/>
    <p:restoredTop sz="82946" autoAdjust="0"/>
  </p:normalViewPr>
  <p:slideViewPr>
    <p:cSldViewPr>
      <p:cViewPr varScale="1">
        <p:scale>
          <a:sx n="75" d="100"/>
          <a:sy n="75" d="100"/>
        </p:scale>
        <p:origin x="-37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0309936-43D9-40BF-B04D-A762E6755BDF}" type="datetimeFigureOut">
              <a:rPr lang="ru-RU" smtClean="0"/>
              <a:pPr/>
              <a:t>21.10.2014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0F6CC5-7BBE-4819-A250-E733EA955FB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309936-43D9-40BF-B04D-A762E6755BDF}" type="datetimeFigureOut">
              <a:rPr lang="ru-RU" smtClean="0"/>
              <a:pPr/>
              <a:t>21.10.2014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0F6CC5-7BBE-4819-A250-E733EA955FB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309936-43D9-40BF-B04D-A762E6755BDF}" type="datetimeFigureOut">
              <a:rPr lang="ru-RU" smtClean="0"/>
              <a:pPr/>
              <a:t>21.10.2014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0F6CC5-7BBE-4819-A250-E733EA955FB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309936-43D9-40BF-B04D-A762E6755BDF}" type="datetimeFigureOut">
              <a:rPr lang="ru-RU" smtClean="0"/>
              <a:pPr/>
              <a:t>21.10.2014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0F6CC5-7BBE-4819-A250-E733EA955FB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0309936-43D9-40BF-B04D-A762E6755BDF}" type="datetimeFigureOut">
              <a:rPr lang="ru-RU" smtClean="0"/>
              <a:pPr/>
              <a:t>21.10.2014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0F6CC5-7BBE-4819-A250-E733EA955FB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309936-43D9-40BF-B04D-A762E6755BDF}" type="datetimeFigureOut">
              <a:rPr lang="ru-RU" smtClean="0"/>
              <a:pPr/>
              <a:t>21.10.2014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0F6CC5-7BBE-4819-A250-E733EA955FB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0309936-43D9-40BF-B04D-A762E6755BDF}" type="datetimeFigureOut">
              <a:rPr lang="ru-RU" smtClean="0"/>
              <a:pPr/>
              <a:t>21.10.2014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0F6CC5-7BBE-4819-A250-E733EA955FB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0309936-43D9-40BF-B04D-A762E6755BDF}" type="datetimeFigureOut">
              <a:rPr lang="ru-RU" smtClean="0"/>
              <a:pPr/>
              <a:t>21.10.2014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0F6CC5-7BBE-4819-A250-E733EA955FB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309936-43D9-40BF-B04D-A762E6755BDF}" type="datetimeFigureOut">
              <a:rPr lang="ru-RU" smtClean="0"/>
              <a:pPr/>
              <a:t>21.10.2014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0F6CC5-7BBE-4819-A250-E733EA955FB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309936-43D9-40BF-B04D-A762E6755BDF}" type="datetimeFigureOut">
              <a:rPr lang="ru-RU" smtClean="0"/>
              <a:pPr/>
              <a:t>21.10.2014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0F6CC5-7BBE-4819-A250-E733EA955FB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309936-43D9-40BF-B04D-A762E6755BDF}" type="datetimeFigureOut">
              <a:rPr lang="ru-RU" smtClean="0"/>
              <a:pPr/>
              <a:t>21.10.2014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0F6CC5-7BBE-4819-A250-E733EA955FB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DD8F5"/>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309936-43D9-40BF-B04D-A762E6755BDF}" type="datetimeFigureOut">
              <a:rPr lang="ru-RU" smtClean="0"/>
              <a:pPr/>
              <a:t>21.10.2014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F6CC5-7BBE-4819-A250-E733EA955FB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214290"/>
            <a:ext cx="7772400" cy="1470025"/>
          </a:xfrm>
        </p:spPr>
        <p:txBody>
          <a:bodyPr/>
          <a:lstStyle/>
          <a:p>
            <a:endParaRPr lang="ru-RU" dirty="0"/>
          </a:p>
        </p:txBody>
      </p:sp>
      <p:pic>
        <p:nvPicPr>
          <p:cNvPr id="5" name="Picture 2" descr="C:\Users\1\Desktop\2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500298" y="2214554"/>
            <a:ext cx="5853105" cy="43904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Прямоугольник 5"/>
          <p:cNvSpPr/>
          <p:nvPr/>
        </p:nvSpPr>
        <p:spPr>
          <a:xfrm>
            <a:off x="2214546" y="214290"/>
            <a:ext cx="6215106" cy="707886"/>
          </a:xfrm>
          <a:prstGeom prst="rect">
            <a:avLst/>
          </a:prstGeom>
        </p:spPr>
        <p:txBody>
          <a:bodyPr wrap="square">
            <a:spAutoFit/>
          </a:bodyPr>
          <a:lstStyle/>
          <a:p>
            <a:r>
              <a:rPr lang="ru-RU" sz="2000" b="1" i="1" dirty="0" smtClean="0">
                <a:latin typeface="Times New Roman" pitchFamily="18" charset="0"/>
                <a:cs typeface="Times New Roman" pitchFamily="18" charset="0"/>
              </a:rPr>
              <a:t>МДОУ  «Центр развития ребёнка – детский сад №15 п.Новопавловка»</a:t>
            </a:r>
            <a:endParaRPr lang="ru-RU" sz="2000" dirty="0"/>
          </a:p>
        </p:txBody>
      </p:sp>
      <p:sp>
        <p:nvSpPr>
          <p:cNvPr id="7" name="Прямоугольник 6"/>
          <p:cNvSpPr/>
          <p:nvPr/>
        </p:nvSpPr>
        <p:spPr>
          <a:xfrm>
            <a:off x="2357422" y="1214422"/>
            <a:ext cx="5786478" cy="954107"/>
          </a:xfrm>
          <a:prstGeom prst="rect">
            <a:avLst/>
          </a:prstGeom>
        </p:spPr>
        <p:txBody>
          <a:bodyPr wrap="square">
            <a:spAutoFit/>
          </a:bodyPr>
          <a:lstStyle/>
          <a:p>
            <a:pPr algn="ctr"/>
            <a:r>
              <a:rPr lang="ru-RU" sz="2800" b="1" i="1" dirty="0" smtClean="0">
                <a:solidFill>
                  <a:srgbClr val="7030A0"/>
                </a:solidFill>
                <a:latin typeface="Times New Roman" pitchFamily="18" charset="0"/>
                <a:cs typeface="Times New Roman" pitchFamily="18" charset="0"/>
              </a:rPr>
              <a:t>Содержание логопедической работы в ДОУ</a:t>
            </a:r>
            <a:endParaRPr lang="ru-RU" sz="2800" dirty="0">
              <a:solidFill>
                <a:srgbClr val="7030A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428868"/>
            <a:ext cx="8929718" cy="830997"/>
          </a:xfrm>
          <a:prstGeom prst="rect">
            <a:avLst/>
          </a:prstGeom>
        </p:spPr>
        <p:txBody>
          <a:bodyPr wrap="square">
            <a:spAutoFit/>
          </a:bodyPr>
          <a:lstStyle/>
          <a:p>
            <a:pPr algn="ctr"/>
            <a:r>
              <a:rPr lang="ru-RU" sz="4800" b="1" i="1" dirty="0" smtClean="0">
                <a:solidFill>
                  <a:srgbClr val="FF0000"/>
                </a:solidFill>
                <a:latin typeface="Times New Roman" pitchFamily="18" charset="0"/>
                <a:cs typeface="Times New Roman" pitchFamily="18" charset="0"/>
              </a:rPr>
              <a:t>Причины речевых нарушений</a:t>
            </a:r>
            <a:endParaRPr lang="ru-RU" sz="4800" b="1" i="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428728" y="0"/>
            <a:ext cx="5744906"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ПОЧЕМУ У РЕБЕНКА</a:t>
            </a:r>
            <a:endParaRPr kumimoji="0" lang="ru-RU" sz="2800" b="1" i="1"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ВОЗНИКЛО НАРУШЕНИЕ РЕЧИ</a:t>
            </a:r>
            <a:endParaRPr kumimoji="0" lang="ru-RU" sz="2800" b="1" i="1"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3" name="Прямоугольник 2"/>
          <p:cNvSpPr/>
          <p:nvPr/>
        </p:nvSpPr>
        <p:spPr>
          <a:xfrm>
            <a:off x="571472" y="857232"/>
            <a:ext cx="8215370" cy="954107"/>
          </a:xfrm>
          <a:prstGeom prst="rect">
            <a:avLst/>
          </a:prstGeom>
        </p:spPr>
        <p:txBody>
          <a:bodyPr wrap="square">
            <a:spAutoFit/>
          </a:bodyPr>
          <a:lstStyle/>
          <a:p>
            <a:r>
              <a:rPr lang="ru-RU" sz="2800" dirty="0" smtClean="0">
                <a:solidFill>
                  <a:schemeClr val="accent1">
                    <a:lumMod val="50000"/>
                  </a:schemeClr>
                </a:solidFill>
                <a:latin typeface="Times New Roman" pitchFamily="18" charset="0"/>
                <a:cs typeface="Times New Roman" pitchFamily="18" charset="0"/>
              </a:rPr>
              <a:t>Причины речевых нарушений разнообразны, их множество. </a:t>
            </a:r>
            <a:endParaRPr lang="ru-RU" sz="2800" dirty="0">
              <a:solidFill>
                <a:schemeClr val="accent1">
                  <a:lumMod val="50000"/>
                </a:schemeClr>
              </a:solidFill>
              <a:latin typeface="Times New Roman" pitchFamily="18" charset="0"/>
              <a:cs typeface="Times New Roman" pitchFamily="18" charset="0"/>
            </a:endParaRPr>
          </a:p>
        </p:txBody>
      </p:sp>
      <p:sp>
        <p:nvSpPr>
          <p:cNvPr id="8194" name="Rectangle 2"/>
          <p:cNvSpPr>
            <a:spLocks noChangeArrowheads="1"/>
          </p:cNvSpPr>
          <p:nvPr/>
        </p:nvSpPr>
        <p:spPr bwMode="auto">
          <a:xfrm>
            <a:off x="285720" y="1643050"/>
            <a:ext cx="857256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Негативными для развития речи ребенка являются частые болезни, инфекции, травмы, аллергии, желудочно-кишечные заболевания в раннем периоде развития ребенка (до 2,5-3 лет).</a:t>
            </a:r>
            <a:endParaRPr kumimoji="0" lang="ru-RU" sz="2000" b="1"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8195" name="Rectangle 3"/>
          <p:cNvSpPr>
            <a:spLocks noChangeArrowheads="1"/>
          </p:cNvSpPr>
          <p:nvPr/>
        </p:nvSpPr>
        <p:spPr bwMode="auto">
          <a:xfrm>
            <a:off x="285720" y="2571744"/>
            <a:ext cx="864399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000" b="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Не последнюю роль в речевых дефектах играет наследственный фактор (кто-то в семье имеет дефекты речи, занимался в детстве с логопедом).</a:t>
            </a:r>
            <a:endParaRPr kumimoji="0" lang="ru-RU" sz="2000" b="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000" b="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Причиной нарушений речи может быть и снижение слуха.</a:t>
            </a:r>
            <a:endParaRPr kumimoji="0" lang="ru-RU" sz="2000" b="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8196" name="Rectangle 4"/>
          <p:cNvSpPr>
            <a:spLocks noChangeArrowheads="1"/>
          </p:cNvSpPr>
          <p:nvPr/>
        </p:nvSpPr>
        <p:spPr bwMode="auto">
          <a:xfrm>
            <a:off x="214282" y="3857628"/>
            <a:ext cx="871543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Выше рассматривались только невидимые причины. Существуют еще и видимые, которые вы легко сможете определить сами.</a:t>
            </a:r>
            <a:endParaRPr kumimoji="0" lang="ru-RU" sz="2000" b="1"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Это различные врожденные или возникшие в результате травм расщелины нёба, губ («заячья губа»), деформации зубов. Сюда же относится и неправильный прикус, когда верхняя или нижняя челюсть заметно выдаются вперед. Сейчас таких детей становится все больше, так как мамы не хотят или не способны естественно вскармливать ребенка. А соски-пустышки часто формируют неправильный прикус.</a:t>
            </a:r>
            <a:endParaRPr kumimoji="0" lang="ru-RU" sz="2000" b="1"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4290"/>
            <a:ext cx="8858280" cy="2308324"/>
          </a:xfrm>
          <a:prstGeom prst="rect">
            <a:avLst/>
          </a:prstGeom>
        </p:spPr>
        <p:txBody>
          <a:bodyPr wrap="square">
            <a:spAutoFit/>
          </a:bodyPr>
          <a:lstStyle/>
          <a:p>
            <a:r>
              <a:rPr lang="ru-RU" sz="2400" b="1" dirty="0" smtClean="0">
                <a:solidFill>
                  <a:schemeClr val="accent2">
                    <a:lumMod val="50000"/>
                  </a:schemeClr>
                </a:solidFill>
                <a:latin typeface="Times New Roman" pitchFamily="18" charset="0"/>
                <a:cs typeface="Times New Roman" pitchFamily="18" charset="0"/>
              </a:rPr>
              <a:t>Еще хуже если ребенок не удовлетворяет полностью свой сосательный рефлекс из-за отсутствия естественного вскармливания. В этом случае для удовлетворения своих потребностей он сосет палец. Это может продолжаться неограниченно долго. Следствие этого - самые невообразимые улыбки и «каша во рту». </a:t>
            </a:r>
            <a:endParaRPr lang="ru-RU" sz="2400" b="1" dirty="0">
              <a:solidFill>
                <a:schemeClr val="accent2">
                  <a:lumMod val="50000"/>
                </a:schemeClr>
              </a:solidFill>
              <a:latin typeface="Times New Roman" pitchFamily="18" charset="0"/>
              <a:cs typeface="Times New Roman" pitchFamily="18" charset="0"/>
            </a:endParaRPr>
          </a:p>
        </p:txBody>
      </p:sp>
      <p:sp>
        <p:nvSpPr>
          <p:cNvPr id="7169" name="Rectangle 1"/>
          <p:cNvSpPr>
            <a:spLocks noChangeArrowheads="1"/>
          </p:cNvSpPr>
          <p:nvPr/>
        </p:nvSpPr>
        <p:spPr bwMode="auto">
          <a:xfrm>
            <a:off x="0" y="2643182"/>
            <a:ext cx="842968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Еще одна видимая причина - короткая подъязычная уздечка. Можете рассмотреть ее перед зеркалом. Поднимите вверх язык, и вы увидите мышечное образование. В норме длина уздечки 1,5 см. Если уздечка укорочена, движения языка ограничены. Ребенок с очень короткой уздечкой порой не может даже поднять язык вверх. Следовательно, звукопроизношение нарушается.</a:t>
            </a:r>
            <a:endParaRPr kumimoji="0" lang="ru-RU" sz="2400" b="1"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Очень часто невидимые причины нарушений речи сочетаются с видимыми.</a:t>
            </a:r>
            <a:endParaRPr kumimoji="0" lang="ru-RU" sz="2400" b="1" i="0"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AUT0000"/>
          <p:cNvPicPr>
            <a:picLocks noChangeAspect="1" noChangeArrowheads="1"/>
          </p:cNvPicPr>
          <p:nvPr/>
        </p:nvPicPr>
        <p:blipFill>
          <a:blip r:embed="rId2"/>
          <a:srcRect/>
          <a:stretch>
            <a:fillRect/>
          </a:stretch>
        </p:blipFill>
        <p:spPr bwMode="auto">
          <a:xfrm>
            <a:off x="1643042" y="1428736"/>
            <a:ext cx="5205413" cy="4572000"/>
          </a:xfrm>
          <a:prstGeom prst="rect">
            <a:avLst/>
          </a:prstGeom>
          <a:noFill/>
          <a:ln w="9525">
            <a:noFill/>
            <a:miter lim="800000"/>
            <a:headEnd/>
            <a:tailEnd/>
          </a:ln>
        </p:spPr>
      </p:pic>
      <p:sp>
        <p:nvSpPr>
          <p:cNvPr id="7373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73734" name="WordArt 6"/>
          <p:cNvSpPr>
            <a:spLocks noChangeArrowheads="1" noChangeShapeType="1" noTextEdit="1"/>
          </p:cNvSpPr>
          <p:nvPr/>
        </p:nvSpPr>
        <p:spPr bwMode="auto">
          <a:xfrm>
            <a:off x="1214414" y="0"/>
            <a:ext cx="5643602" cy="1600200"/>
          </a:xfrm>
          <a:prstGeom prst="rect">
            <a:avLst/>
          </a:prstGeom>
        </p:spPr>
        <p:txBody>
          <a:bodyPr wrap="none" fromWordArt="1">
            <a:prstTxWarp prst="textSlantUp">
              <a:avLst>
                <a:gd name="adj" fmla="val 32056"/>
              </a:avLst>
            </a:prstTxWarp>
          </a:bodyPr>
          <a:lstStyle/>
          <a:p>
            <a:pPr algn="ctr" rtl="0"/>
            <a:r>
              <a:rPr lang="ru-RU" sz="2400" kern="10" spc="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     Знакомство</a:t>
            </a:r>
          </a:p>
          <a:p>
            <a:pPr algn="ctr" rtl="0"/>
            <a:r>
              <a:rPr lang="ru-RU" sz="2400" kern="10" spc="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с органами речи</a:t>
            </a:r>
            <a:endParaRPr lang="ru-RU" sz="2400" kern="10" spc="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57158" y="214290"/>
            <a:ext cx="828680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lang="ru-RU" sz="3600" b="1" i="1" dirty="0" smtClean="0">
                <a:solidFill>
                  <a:srgbClr val="C00000"/>
                </a:solidFill>
                <a:latin typeface="Times New Roman" pitchFamily="18" charset="0"/>
                <a:cs typeface="Times New Roman" pitchFamily="18" charset="0"/>
              </a:rPr>
              <a:t>Артикуляционная гимнастика</a:t>
            </a:r>
            <a:endParaRPr kumimoji="0" lang="ru-RU" sz="3600" b="0" i="1"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14337" name="Rectangle 1"/>
          <p:cNvSpPr>
            <a:spLocks noChangeArrowheads="1"/>
          </p:cNvSpPr>
          <p:nvPr/>
        </p:nvSpPr>
        <p:spPr bwMode="auto">
          <a:xfrm>
            <a:off x="357158" y="857232"/>
            <a:ext cx="850112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09550" algn="just" defTabSz="914400" rtl="0" eaLnBrk="1" fontAlgn="base" latinLnBrk="0" hangingPunct="1">
              <a:lnSpc>
                <a:spcPct val="100000"/>
              </a:lnSpc>
              <a:spcBef>
                <a:spcPct val="0"/>
              </a:spcBef>
              <a:spcAft>
                <a:spcPct val="0"/>
              </a:spcAft>
              <a:buClrTx/>
              <a:buSzTx/>
              <a:buFontTx/>
              <a:buNone/>
              <a:tabLst/>
            </a:pPr>
            <a:r>
              <a:rPr kumimoji="0" lang="ru-RU" b="1" i="1" u="sng"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Бегемотики</a:t>
            </a:r>
            <a:endParaRPr kumimoji="0" lang="ru-RU" b="1" i="1" u="sng"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p>
            <a:pPr marL="0" marR="0" lvl="0" indent="209550" algn="just"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Давай покажем, как бегемотики рот широко открывают. Открой рот как можно шире и удерживай его в таком положении на счёт от одного до пяти, потом закрой рот. Повтори три-четыре раза.</a:t>
            </a:r>
            <a:endParaRPr kumimoji="0" lang="ru-RU"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14338" name="Rectangle 2"/>
          <p:cNvSpPr>
            <a:spLocks noChangeArrowheads="1"/>
          </p:cNvSpPr>
          <p:nvPr/>
        </p:nvSpPr>
        <p:spPr bwMode="auto">
          <a:xfrm>
            <a:off x="428596" y="2071678"/>
            <a:ext cx="850112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09550" algn="just" defTabSz="914400" rtl="0" eaLnBrk="1" fontAlgn="base" latinLnBrk="0" hangingPunct="1">
              <a:lnSpc>
                <a:spcPct val="100000"/>
              </a:lnSpc>
              <a:spcBef>
                <a:spcPct val="0"/>
              </a:spcBef>
              <a:spcAft>
                <a:spcPct val="0"/>
              </a:spcAft>
              <a:buClrTx/>
              <a:buSzTx/>
              <a:buFontTx/>
              <a:buNone/>
              <a:tabLst/>
            </a:pPr>
            <a:r>
              <a:rPr kumimoji="0" lang="ru-RU" b="1" i="1" u="sng"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Лягушка и слоник.</a:t>
            </a:r>
            <a:endParaRPr kumimoji="0" lang="ru-RU" b="1" i="1" u="sng"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p>
            <a:pPr marL="0" marR="0" lvl="0" indent="209550" algn="just"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Давай будем превращаться то в лягушку, то в слоника. На счёт «раз» улыбнись, покажи сомкнутые зубки и удерживай губы в улыбке. На «два» — вытягивай сомкнутые губки вперёд и удерживай их в таком положении. Чередуй движения «лягушка — слоник» пять-шесть раз на счёт «раз-два».</a:t>
            </a:r>
            <a:endParaRPr kumimoji="0" lang="ru-RU"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14339" name="Rectangle 3"/>
          <p:cNvSpPr>
            <a:spLocks noChangeArrowheads="1"/>
          </p:cNvSpPr>
          <p:nvPr/>
        </p:nvSpPr>
        <p:spPr bwMode="auto">
          <a:xfrm>
            <a:off x="428596" y="3571876"/>
            <a:ext cx="850112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09550" algn="just" defTabSz="914400" rtl="0" eaLnBrk="1" fontAlgn="base" latinLnBrk="0" hangingPunct="1">
              <a:lnSpc>
                <a:spcPct val="100000"/>
              </a:lnSpc>
              <a:spcBef>
                <a:spcPct val="0"/>
              </a:spcBef>
              <a:spcAft>
                <a:spcPct val="0"/>
              </a:spcAft>
              <a:buClrTx/>
              <a:buSzTx/>
              <a:buFontTx/>
              <a:buNone/>
              <a:tabLst/>
            </a:pPr>
            <a:r>
              <a:rPr kumimoji="0" lang="ru-RU" b="1" i="1" u="sng"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Часики.</a:t>
            </a:r>
            <a:endParaRPr kumimoji="0" lang="ru-RU" b="1" i="1" u="sng"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p>
            <a:pPr marL="0" marR="0" lvl="0" indent="214313" algn="just"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Давай покажем, как работают часики: улыбнись, открой рот, тянись попеременно то к левому углу рта, то к правому. Повтори пять-десять раз.</a:t>
            </a:r>
          </a:p>
          <a:p>
            <a:pPr marL="0" marR="0" lvl="0" indent="214313" algn="just"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Тик-так, тик-так. Язычок качался так, Словно маятник часов. Ты в часы играть готов?</a:t>
            </a:r>
            <a:endParaRPr kumimoji="0" lang="ru-RU"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14340" name="Rectangle 4"/>
          <p:cNvSpPr>
            <a:spLocks noChangeArrowheads="1"/>
          </p:cNvSpPr>
          <p:nvPr/>
        </p:nvSpPr>
        <p:spPr bwMode="auto">
          <a:xfrm>
            <a:off x="428596" y="5000636"/>
            <a:ext cx="850112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4313" algn="l" defTabSz="914400" rtl="0" eaLnBrk="1" fontAlgn="base" latinLnBrk="0" hangingPunct="1">
              <a:lnSpc>
                <a:spcPct val="100000"/>
              </a:lnSpc>
              <a:spcBef>
                <a:spcPct val="0"/>
              </a:spcBef>
              <a:spcAft>
                <a:spcPct val="0"/>
              </a:spcAft>
              <a:buClrTx/>
              <a:buSzTx/>
              <a:buFontTx/>
              <a:buNone/>
              <a:tabLst/>
            </a:pPr>
            <a:r>
              <a:rPr kumimoji="0" lang="ru-RU" b="1" i="1" u="sng"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Месим тесто.</a:t>
            </a:r>
          </a:p>
          <a:p>
            <a:pPr marL="0" marR="0" lvl="0" indent="214313"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Давай покажем, как готовят тесто для бли­нов и пирогов: улыбнись, открой рот и покусай язык зубами: ТА-ТА-ТА-ТА-ТА ..., пошлё­пай язык губами: ПЯ—ПЯ—ПЯ ... </a:t>
            </a:r>
            <a:endParaRPr kumimoji="0" lang="ru-RU"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285720" y="0"/>
            <a:ext cx="864399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09550" algn="just" defTabSz="914400" rtl="0" eaLnBrk="1" fontAlgn="base" latinLnBrk="0" hangingPunct="1">
              <a:lnSpc>
                <a:spcPct val="100000"/>
              </a:lnSpc>
              <a:spcBef>
                <a:spcPct val="0"/>
              </a:spcBef>
              <a:spcAft>
                <a:spcPct val="0"/>
              </a:spcAft>
              <a:buClrTx/>
              <a:buSzTx/>
              <a:buFontTx/>
              <a:buNone/>
              <a:tabLst/>
            </a:pPr>
            <a:r>
              <a:rPr kumimoji="0" lang="ru-RU" b="1" i="1" u="sng"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Блинчики.</a:t>
            </a:r>
            <a:endParaRPr kumimoji="0" lang="ru-RU" b="1" i="1" u="sng"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p>
            <a:pPr marL="0" marR="0" lvl="0" indent="209550" algn="just"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Давай покажем, какие бывают блинчики. Улыбнись, открой рот, поло­жи широкий язык на нижнюю губу и удерживай его неподвижно под счёт взрослого до пяти - десяти.</a:t>
            </a:r>
          </a:p>
          <a:p>
            <a:pPr marL="0" marR="0" lvl="0" indent="209550" algn="just"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 Испекли блинов немножко, Остудили на окошке. Есть их будем со сметаной, Пригласим к обеду маму</a:t>
            </a:r>
            <a:endParaRPr kumimoji="0" lang="ru-RU"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36866" name="Rectangle 2"/>
          <p:cNvSpPr>
            <a:spLocks noChangeArrowheads="1"/>
          </p:cNvSpPr>
          <p:nvPr/>
        </p:nvSpPr>
        <p:spPr bwMode="auto">
          <a:xfrm>
            <a:off x="214282" y="1785926"/>
            <a:ext cx="871540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3838" algn="l" defTabSz="914400" rtl="0" eaLnBrk="1" fontAlgn="base" latinLnBrk="0" hangingPunct="1">
              <a:lnSpc>
                <a:spcPct val="100000"/>
              </a:lnSpc>
              <a:spcBef>
                <a:spcPct val="0"/>
              </a:spcBef>
              <a:spcAft>
                <a:spcPct val="0"/>
              </a:spcAft>
              <a:buClrTx/>
              <a:buSzTx/>
              <a:buFontTx/>
              <a:buNone/>
              <a:tabLst>
                <a:tab pos="430213" algn="l"/>
              </a:tabLst>
            </a:pPr>
            <a:r>
              <a:rPr kumimoji="0" lang="ru-RU" b="1" i="1" u="sng"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Чистим зубки.</a:t>
            </a:r>
            <a:endParaRPr kumimoji="0" lang="ru-RU" b="1" i="1" u="sng"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p>
            <a:pPr marL="0" marR="0" lvl="0" indent="223838" algn="l" defTabSz="914400" rtl="0" eaLnBrk="0" fontAlgn="base" latinLnBrk="0" hangingPunct="0">
              <a:lnSpc>
                <a:spcPct val="100000"/>
              </a:lnSpc>
              <a:spcBef>
                <a:spcPct val="0"/>
              </a:spcBef>
              <a:spcAft>
                <a:spcPct val="0"/>
              </a:spcAft>
              <a:buClrTx/>
              <a:buSzTx/>
              <a:buFontTx/>
              <a:buChar char="•"/>
              <a:tabLst>
                <a:tab pos="430213" algn="l"/>
              </a:tabLst>
            </a:pPr>
            <a:r>
              <a:rPr kumimoji="0" lang="ru-RU" b="1" i="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Покажи, как язычок чистит зубки: улыбнись, открой рот, кончиком языка сильно «чисти» (води влево - вправо) за нижними зубами под счёт (семь-восемь раз).</a:t>
            </a:r>
            <a:endParaRPr kumimoji="0" lang="ru-RU"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p>
            <a:pPr marL="0" marR="0" lvl="0" indent="223838" algn="l" defTabSz="914400" rtl="0" eaLnBrk="0" fontAlgn="base" latinLnBrk="0" hangingPunct="0">
              <a:lnSpc>
                <a:spcPct val="100000"/>
              </a:lnSpc>
              <a:spcBef>
                <a:spcPct val="0"/>
              </a:spcBef>
              <a:spcAft>
                <a:spcPct val="0"/>
              </a:spcAft>
              <a:buClrTx/>
              <a:buSzTx/>
              <a:buFontTx/>
              <a:buChar char="•"/>
              <a:tabLst>
                <a:tab pos="430213" algn="l"/>
              </a:tabLst>
            </a:pPr>
            <a:r>
              <a:rPr kumimoji="0" lang="ru-RU" b="1" i="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Теперь почисти за верхними зубами (рот широко открыт). Не спеши, «чисти» под счёт взрослого.</a:t>
            </a:r>
            <a:endParaRPr kumimoji="0" lang="ru-RU"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sp>
        <p:nvSpPr>
          <p:cNvPr id="36867" name="Rectangle 3"/>
          <p:cNvSpPr>
            <a:spLocks noChangeArrowheads="1"/>
          </p:cNvSpPr>
          <p:nvPr/>
        </p:nvSpPr>
        <p:spPr bwMode="auto">
          <a:xfrm>
            <a:off x="214282" y="3500438"/>
            <a:ext cx="871540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09550" algn="just" defTabSz="914400" rtl="0" eaLnBrk="1" fontAlgn="base" latinLnBrk="0" hangingPunct="1">
              <a:lnSpc>
                <a:spcPct val="100000"/>
              </a:lnSpc>
              <a:spcBef>
                <a:spcPct val="0"/>
              </a:spcBef>
              <a:spcAft>
                <a:spcPct val="0"/>
              </a:spcAft>
              <a:buClrTx/>
              <a:buSzTx/>
              <a:buFontTx/>
              <a:buNone/>
              <a:tabLst/>
            </a:pPr>
            <a:r>
              <a:rPr kumimoji="0" lang="ru-RU" b="1" i="1" u="sng"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Лошадка.</a:t>
            </a:r>
            <a:endParaRPr kumimoji="0" lang="ru-RU" b="1" i="1" u="sng"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p>
            <a:pPr marL="0" marR="0" lvl="0" indent="209550" algn="just"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Изобрази, как лошадка стучит копытами: улыбнись, открой рот, щёлкай языком громко и энергично. Старайся, чтобы нижняя челюсть была неподвижна и «прыгал» только язык.</a:t>
            </a:r>
            <a:endParaRPr kumimoji="0" lang="ru-RU"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a:p>
            <a:pPr marL="0" marR="0" lvl="0" indent="209550" algn="just"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accent2">
                    <a:lumMod val="50000"/>
                  </a:schemeClr>
                </a:solidFill>
                <a:effectLst/>
                <a:latin typeface="Times New Roman" pitchFamily="18" charset="0"/>
                <a:ea typeface="Times New Roman" pitchFamily="18" charset="0"/>
                <a:cs typeface="Times New Roman" pitchFamily="18" charset="0"/>
              </a:rPr>
              <a:t>Я весёлая лошадка, Тёмная, как шоколадка. Язычком пощёлкай громко — Стук копыт услышишь звонкий.</a:t>
            </a:r>
            <a:endParaRPr kumimoji="0" lang="ru-RU" b="1" i="1" u="none" strike="noStrike" cap="none" normalizeH="0" baseline="0" dirty="0" smtClean="0">
              <a:ln>
                <a:noFill/>
              </a:ln>
              <a:solidFill>
                <a:schemeClr val="accent2">
                  <a:lumMod val="50000"/>
                </a:schemeClr>
              </a:solidFill>
              <a:effectLst/>
              <a:latin typeface="Times New Roman" pitchFamily="18" charset="0"/>
              <a:cs typeface="Times New Roman" pitchFamily="18" charset="0"/>
            </a:endParaRPr>
          </a:p>
        </p:txBody>
      </p:sp>
      <p:pic>
        <p:nvPicPr>
          <p:cNvPr id="5" name="Picture 8" descr="C:\Users\1\Desktop\Детский сад\36.gif"/>
          <p:cNvPicPr>
            <a:picLocks noChangeAspect="1" noChangeArrowheads="1" noCrop="1"/>
          </p:cNvPicPr>
          <p:nvPr/>
        </p:nvPicPr>
        <p:blipFill>
          <a:blip r:embed="rId2"/>
          <a:srcRect/>
          <a:stretch>
            <a:fillRect/>
          </a:stretch>
        </p:blipFill>
        <p:spPr bwMode="auto">
          <a:xfrm>
            <a:off x="4286248" y="4929198"/>
            <a:ext cx="3419508" cy="1752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928662" y="642918"/>
            <a:ext cx="735811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Логопедический массаж язычной мускулатуры</a:t>
            </a:r>
            <a:endParaRPr kumimoji="0" lang="ru-RU" sz="2800" b="1" i="1"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accent3">
                    <a:lumMod val="50000"/>
                  </a:schemeClr>
                </a:solidFill>
                <a:effectLst/>
                <a:latin typeface="Times New Roman" pitchFamily="18" charset="0"/>
                <a:ea typeface="Times New Roman" pitchFamily="18" charset="0"/>
                <a:cs typeface="Times New Roman" pitchFamily="18" charset="0"/>
              </a:rPr>
              <a:t>При недостаточной подвижности языка проводят массаж с помощью деревянного шпателя, зубной щетки либо просто большим и указательным пальцами, одетыми в напальчники. Большим и указательным пальцами левой руки аккуратно придерживают язык. Пальцы необходимо обернуть бинтом.</a:t>
            </a:r>
            <a:endParaRPr kumimoji="0" lang="ru-RU" sz="2800" b="1" i="1"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p:txBody>
      </p:sp>
      <p:pic>
        <p:nvPicPr>
          <p:cNvPr id="3" name="Picture 5" descr="C:\Users\1\Desktop\Детский сад\34.gif"/>
          <p:cNvPicPr>
            <a:picLocks noChangeAspect="1" noChangeArrowheads="1" noCrop="1"/>
          </p:cNvPicPr>
          <p:nvPr/>
        </p:nvPicPr>
        <p:blipFill>
          <a:blip r:embed="rId2"/>
          <a:srcRect/>
          <a:stretch>
            <a:fillRect/>
          </a:stretch>
        </p:blipFill>
        <p:spPr bwMode="auto">
          <a:xfrm>
            <a:off x="5643570" y="4714884"/>
            <a:ext cx="3097213" cy="168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71472" y="428606"/>
          <a:ext cx="8358246" cy="6143667"/>
        </p:xfrm>
        <a:graphic>
          <a:graphicData uri="http://schemas.openxmlformats.org/drawingml/2006/table">
            <a:tbl>
              <a:tblPr/>
              <a:tblGrid>
                <a:gridCol w="3214710"/>
                <a:gridCol w="2643206"/>
                <a:gridCol w="2500330"/>
              </a:tblGrid>
              <a:tr h="681390">
                <a:tc>
                  <a:txBody>
                    <a:bodyPr/>
                    <a:lstStyle/>
                    <a:p>
                      <a:pPr algn="ctr">
                        <a:spcBef>
                          <a:spcPts val="815"/>
                        </a:spcBef>
                        <a:spcAft>
                          <a:spcPts val="1585"/>
                        </a:spcAft>
                      </a:pPr>
                      <a:r>
                        <a:rPr lang="ru-RU" sz="1400" b="1" spc="-15" dirty="0">
                          <a:solidFill>
                            <a:srgbClr val="C00000"/>
                          </a:solidFill>
                          <a:latin typeface="Times New Roman"/>
                          <a:ea typeface="Times New Roman"/>
                        </a:rPr>
                        <a:t>Массируемые </a:t>
                      </a:r>
                      <a:r>
                        <a:rPr lang="ru-RU" sz="1400" b="1" spc="-5" dirty="0">
                          <a:solidFill>
                            <a:srgbClr val="C00000"/>
                          </a:solidFill>
                          <a:latin typeface="Times New Roman"/>
                          <a:ea typeface="Times New Roman"/>
                        </a:rPr>
                        <a:t>мышцы языка</a:t>
                      </a:r>
                      <a:endParaRPr lang="ru-RU" sz="12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Bef>
                          <a:spcPts val="815"/>
                        </a:spcBef>
                        <a:spcAft>
                          <a:spcPts val="1585"/>
                        </a:spcAft>
                      </a:pPr>
                      <a:r>
                        <a:rPr lang="ru-RU" sz="1400" b="1" spc="-5" dirty="0">
                          <a:solidFill>
                            <a:srgbClr val="C00000"/>
                          </a:solidFill>
                          <a:latin typeface="Times New Roman"/>
                          <a:ea typeface="Times New Roman"/>
                        </a:rPr>
                        <a:t>Направление движения</a:t>
                      </a:r>
                      <a:endParaRPr lang="ru-RU" sz="12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Bef>
                          <a:spcPts val="815"/>
                        </a:spcBef>
                        <a:spcAft>
                          <a:spcPts val="1585"/>
                        </a:spcAft>
                      </a:pPr>
                      <a:r>
                        <a:rPr lang="ru-RU" sz="1400" b="1" dirty="0">
                          <a:solidFill>
                            <a:srgbClr val="C00000"/>
                          </a:solidFill>
                          <a:latin typeface="Times New Roman"/>
                          <a:ea typeface="Times New Roman"/>
                        </a:rPr>
                        <a:t>Тип движения</a:t>
                      </a:r>
                      <a:endParaRPr lang="ru-RU" sz="1200" b="1" dirty="0">
                        <a:solidFill>
                          <a:srgbClr val="C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358725">
                <a:tc>
                  <a:txBody>
                    <a:bodyPr/>
                    <a:lstStyle/>
                    <a:p>
                      <a:pPr algn="ctr">
                        <a:spcBef>
                          <a:spcPts val="815"/>
                        </a:spcBef>
                        <a:spcAft>
                          <a:spcPts val="1585"/>
                        </a:spcAft>
                      </a:pPr>
                      <a:r>
                        <a:rPr lang="ru-RU" sz="1400" b="1" dirty="0">
                          <a:latin typeface="Times New Roman"/>
                          <a:ea typeface="Times New Roman"/>
                        </a:rPr>
                        <a:t>Продольные мышцы </a:t>
                      </a:r>
                      <a:endParaRPr lang="ru-RU" sz="12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Bef>
                          <a:spcPts val="815"/>
                        </a:spcBef>
                        <a:spcAft>
                          <a:spcPts val="1585"/>
                        </a:spcAft>
                      </a:pPr>
                      <a:r>
                        <a:rPr lang="ru-RU" sz="1400" b="1" dirty="0">
                          <a:latin typeface="Times New Roman"/>
                          <a:ea typeface="Times New Roman"/>
                        </a:rPr>
                        <a:t>От корня или средней части к кончику</a:t>
                      </a:r>
                      <a:endParaRPr lang="ru-RU" sz="12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Bef>
                          <a:spcPts val="815"/>
                        </a:spcBef>
                        <a:spcAft>
                          <a:spcPts val="1585"/>
                        </a:spcAft>
                      </a:pPr>
                      <a:r>
                        <a:rPr lang="ru-RU" sz="1400" b="1" dirty="0">
                          <a:latin typeface="Times New Roman"/>
                          <a:ea typeface="Times New Roman"/>
                        </a:rPr>
                        <a:t>поглаживание</a:t>
                      </a:r>
                      <a:endParaRPr lang="ru-RU" sz="12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377990">
                <a:tc>
                  <a:txBody>
                    <a:bodyPr/>
                    <a:lstStyle/>
                    <a:p>
                      <a:pPr algn="ctr">
                        <a:spcBef>
                          <a:spcPts val="815"/>
                        </a:spcBef>
                        <a:spcAft>
                          <a:spcPts val="1585"/>
                        </a:spcAft>
                      </a:pPr>
                      <a:r>
                        <a:rPr lang="ru-RU" sz="1400" b="1" dirty="0">
                          <a:latin typeface="Times New Roman"/>
                          <a:ea typeface="Times New Roman"/>
                        </a:rPr>
                        <a:t>Вертикальные мышцы </a:t>
                      </a:r>
                      <a:endParaRPr lang="ru-RU" sz="12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Bef>
                          <a:spcPts val="815"/>
                        </a:spcBef>
                        <a:spcAft>
                          <a:spcPts val="1585"/>
                        </a:spcAft>
                      </a:pPr>
                      <a:r>
                        <a:rPr lang="ru-RU" sz="1400" b="1" dirty="0">
                          <a:latin typeface="Times New Roman"/>
                          <a:ea typeface="Times New Roman"/>
                        </a:rPr>
                        <a:t>От корня языка к кончику и обратно</a:t>
                      </a:r>
                      <a:endParaRPr lang="ru-RU" sz="12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Bef>
                          <a:spcPts val="815"/>
                        </a:spcBef>
                        <a:spcAft>
                          <a:spcPts val="1585"/>
                        </a:spcAft>
                      </a:pPr>
                      <a:r>
                        <a:rPr lang="ru-RU" sz="1400" b="1" spc="5" dirty="0">
                          <a:solidFill>
                            <a:srgbClr val="000000"/>
                          </a:solidFill>
                          <a:latin typeface="Times New Roman"/>
                          <a:ea typeface="Times New Roman"/>
                        </a:rPr>
                        <a:t>ритмичное надавливание, </a:t>
                      </a:r>
                      <a:r>
                        <a:rPr lang="ru-RU" sz="1400" b="1" dirty="0" smtClean="0">
                          <a:solidFill>
                            <a:srgbClr val="000000"/>
                          </a:solidFill>
                          <a:latin typeface="Times New Roman"/>
                          <a:ea typeface="Times New Roman"/>
                        </a:rPr>
                        <a:t>покачивание </a:t>
                      </a:r>
                      <a:r>
                        <a:rPr lang="ru-RU" sz="1400" b="1" dirty="0">
                          <a:solidFill>
                            <a:srgbClr val="000000"/>
                          </a:solidFill>
                          <a:latin typeface="Times New Roman"/>
                          <a:ea typeface="Times New Roman"/>
                        </a:rPr>
                        <a:t>щетиной </a:t>
                      </a:r>
                      <a:r>
                        <a:rPr lang="ru-RU" sz="1400" b="1" spc="-15" dirty="0">
                          <a:solidFill>
                            <a:srgbClr val="000000"/>
                          </a:solidFill>
                          <a:latin typeface="Times New Roman"/>
                          <a:ea typeface="Times New Roman"/>
                        </a:rPr>
                        <a:t>зубной щетки</a:t>
                      </a:r>
                      <a:endParaRPr lang="ru-RU" sz="12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022086">
                <a:tc>
                  <a:txBody>
                    <a:bodyPr/>
                    <a:lstStyle/>
                    <a:p>
                      <a:pPr algn="ctr">
                        <a:spcBef>
                          <a:spcPts val="815"/>
                        </a:spcBef>
                        <a:spcAft>
                          <a:spcPts val="1585"/>
                        </a:spcAft>
                      </a:pPr>
                      <a:r>
                        <a:rPr lang="ru-RU" sz="1400" b="1" dirty="0">
                          <a:latin typeface="Times New Roman"/>
                          <a:ea typeface="Times New Roman"/>
                        </a:rPr>
                        <a:t>Поперечные мышцы </a:t>
                      </a:r>
                      <a:endParaRPr lang="ru-RU" sz="12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Bef>
                          <a:spcPts val="815"/>
                        </a:spcBef>
                        <a:spcAft>
                          <a:spcPts val="1585"/>
                        </a:spcAft>
                      </a:pPr>
                      <a:r>
                        <a:rPr lang="ru-RU" sz="1400" b="1" spc="5" dirty="0">
                          <a:solidFill>
                            <a:srgbClr val="000000"/>
                          </a:solidFill>
                          <a:latin typeface="Times New Roman"/>
                          <a:ea typeface="Times New Roman"/>
                        </a:rPr>
                        <a:t>из стороны в сторону </a:t>
                      </a:r>
                      <a:r>
                        <a:rPr lang="ru-RU" sz="1400" b="1" dirty="0">
                          <a:solidFill>
                            <a:srgbClr val="000000"/>
                          </a:solidFill>
                          <a:latin typeface="Times New Roman"/>
                          <a:ea typeface="Times New Roman"/>
                        </a:rPr>
                        <a:t>продольно и зигзаго­</a:t>
                      </a:r>
                      <a:r>
                        <a:rPr lang="ru-RU" sz="1400" b="1" spc="-10" dirty="0">
                          <a:solidFill>
                            <a:srgbClr val="000000"/>
                          </a:solidFill>
                          <a:latin typeface="Times New Roman"/>
                          <a:ea typeface="Times New Roman"/>
                        </a:rPr>
                        <a:t>образно</a:t>
                      </a:r>
                      <a:endParaRPr lang="ru-RU" sz="12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Bef>
                          <a:spcPts val="815"/>
                        </a:spcBef>
                        <a:spcAft>
                          <a:spcPts val="1585"/>
                        </a:spcAft>
                      </a:pPr>
                      <a:r>
                        <a:rPr lang="ru-RU" sz="1400" b="1" dirty="0">
                          <a:latin typeface="Times New Roman"/>
                          <a:ea typeface="Times New Roman"/>
                        </a:rPr>
                        <a:t>поглаживающие</a:t>
                      </a:r>
                      <a:endParaRPr lang="ru-RU" sz="12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022086">
                <a:tc>
                  <a:txBody>
                    <a:bodyPr/>
                    <a:lstStyle/>
                    <a:p>
                      <a:pPr algn="ctr">
                        <a:spcBef>
                          <a:spcPts val="815"/>
                        </a:spcBef>
                        <a:spcAft>
                          <a:spcPts val="1585"/>
                        </a:spcAft>
                      </a:pPr>
                      <a:r>
                        <a:rPr lang="ru-RU" sz="1400" b="1" dirty="0">
                          <a:latin typeface="Times New Roman"/>
                          <a:ea typeface="Times New Roman"/>
                        </a:rPr>
                        <a:t>Активизация мышц </a:t>
                      </a:r>
                      <a:endParaRPr lang="ru-RU" sz="12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Bef>
                          <a:spcPts val="815"/>
                        </a:spcBef>
                        <a:spcAft>
                          <a:spcPts val="1585"/>
                        </a:spcAft>
                      </a:pPr>
                      <a:r>
                        <a:rPr lang="ru-RU" sz="1400" b="1" spc="-10" dirty="0">
                          <a:solidFill>
                            <a:srgbClr val="000000"/>
                          </a:solidFill>
                          <a:latin typeface="Times New Roman"/>
                          <a:ea typeface="Times New Roman"/>
                        </a:rPr>
                        <a:t>от корня к кончику</a:t>
                      </a:r>
                      <a:r>
                        <a:rPr lang="ru-RU" sz="1400" b="1" dirty="0">
                          <a:latin typeface="Times New Roman"/>
                          <a:ea typeface="Times New Roman"/>
                        </a:rPr>
                        <a:t/>
                      </a:r>
                      <a:br>
                        <a:rPr lang="ru-RU" sz="1400" b="1" dirty="0">
                          <a:latin typeface="Times New Roman"/>
                          <a:ea typeface="Times New Roman"/>
                        </a:rPr>
                      </a:br>
                      <a:endParaRPr lang="ru-RU" sz="12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Bef>
                          <a:spcPts val="815"/>
                        </a:spcBef>
                        <a:spcAft>
                          <a:spcPts val="1585"/>
                        </a:spcAft>
                      </a:pPr>
                      <a:r>
                        <a:rPr lang="ru-RU" sz="1400" b="1" dirty="0">
                          <a:latin typeface="Times New Roman"/>
                          <a:ea typeface="Times New Roman"/>
                        </a:rPr>
                        <a:t>Вибрирующие с помощью шпателя или щетины зубной щетки</a:t>
                      </a:r>
                      <a:endParaRPr lang="ru-RU" sz="12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81390">
                <a:tc>
                  <a:txBody>
                    <a:bodyPr/>
                    <a:lstStyle/>
                    <a:p>
                      <a:pPr algn="ctr">
                        <a:spcBef>
                          <a:spcPts val="815"/>
                        </a:spcBef>
                        <a:spcAft>
                          <a:spcPts val="1585"/>
                        </a:spcAft>
                      </a:pPr>
                      <a:r>
                        <a:rPr lang="ru-RU" sz="1400" b="1" dirty="0">
                          <a:latin typeface="Times New Roman"/>
                          <a:ea typeface="Times New Roman"/>
                        </a:rPr>
                        <a:t>Подъязычная уздечка         </a:t>
                      </a:r>
                      <a:endParaRPr lang="ru-RU" sz="12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Bef>
                          <a:spcPts val="815"/>
                        </a:spcBef>
                        <a:spcAft>
                          <a:spcPts val="1585"/>
                        </a:spcAft>
                      </a:pPr>
                      <a:r>
                        <a:rPr lang="ru-RU" sz="1400" b="1" dirty="0">
                          <a:latin typeface="Times New Roman"/>
                          <a:ea typeface="Times New Roman"/>
                        </a:rPr>
                        <a:t>Снизу вверх до легких болевых ощущений</a:t>
                      </a:r>
                      <a:endParaRPr lang="ru-RU" sz="12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Bef>
                          <a:spcPts val="815"/>
                        </a:spcBef>
                        <a:spcAft>
                          <a:spcPts val="1585"/>
                        </a:spcAft>
                      </a:pPr>
                      <a:r>
                        <a:rPr lang="ru-RU" sz="1400" b="1" dirty="0">
                          <a:latin typeface="Times New Roman"/>
                          <a:ea typeface="Times New Roman"/>
                        </a:rPr>
                        <a:t>потягивание</a:t>
                      </a:r>
                      <a:endParaRPr lang="ru-RU" sz="12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pic>
        <p:nvPicPr>
          <p:cNvPr id="24581" name="Picture 5"/>
          <p:cNvPicPr>
            <a:picLocks noChangeAspect="1" noChangeArrowheads="1"/>
          </p:cNvPicPr>
          <p:nvPr/>
        </p:nvPicPr>
        <p:blipFill>
          <a:blip r:embed="rId2">
            <a:lum contrast="54000"/>
          </a:blip>
          <a:srcRect/>
          <a:stretch>
            <a:fillRect/>
          </a:stretch>
        </p:blipFill>
        <p:spPr bwMode="auto">
          <a:xfrm>
            <a:off x="3286116" y="1214422"/>
            <a:ext cx="485775" cy="438150"/>
          </a:xfrm>
          <a:prstGeom prst="rect">
            <a:avLst/>
          </a:prstGeom>
          <a:noFill/>
        </p:spPr>
      </p:pic>
      <p:pic>
        <p:nvPicPr>
          <p:cNvPr id="24580" name="Picture 4"/>
          <p:cNvPicPr>
            <a:picLocks noChangeAspect="1" noChangeArrowheads="1"/>
          </p:cNvPicPr>
          <p:nvPr/>
        </p:nvPicPr>
        <p:blipFill>
          <a:blip r:embed="rId3">
            <a:grayscl/>
          </a:blip>
          <a:srcRect/>
          <a:stretch>
            <a:fillRect/>
          </a:stretch>
        </p:blipFill>
        <p:spPr bwMode="auto">
          <a:xfrm>
            <a:off x="2786050" y="2500306"/>
            <a:ext cx="923925" cy="561975"/>
          </a:xfrm>
          <a:prstGeom prst="rect">
            <a:avLst/>
          </a:prstGeom>
          <a:noFill/>
        </p:spPr>
      </p:pic>
      <p:pic>
        <p:nvPicPr>
          <p:cNvPr id="24579" name="Picture 3"/>
          <p:cNvPicPr>
            <a:picLocks noChangeAspect="1" noChangeArrowheads="1"/>
          </p:cNvPicPr>
          <p:nvPr/>
        </p:nvPicPr>
        <p:blipFill>
          <a:blip r:embed="rId4"/>
          <a:srcRect/>
          <a:stretch>
            <a:fillRect/>
          </a:stretch>
        </p:blipFill>
        <p:spPr bwMode="auto">
          <a:xfrm>
            <a:off x="3214678" y="3929066"/>
            <a:ext cx="533400" cy="428625"/>
          </a:xfrm>
          <a:prstGeom prst="rect">
            <a:avLst/>
          </a:prstGeom>
          <a:noFill/>
        </p:spPr>
      </p:pic>
      <p:pic>
        <p:nvPicPr>
          <p:cNvPr id="24578" name="Picture 2"/>
          <p:cNvPicPr>
            <a:picLocks noChangeAspect="1" noChangeArrowheads="1"/>
          </p:cNvPicPr>
          <p:nvPr/>
        </p:nvPicPr>
        <p:blipFill>
          <a:blip r:embed="rId5"/>
          <a:srcRect/>
          <a:stretch>
            <a:fillRect/>
          </a:stretch>
        </p:blipFill>
        <p:spPr bwMode="auto">
          <a:xfrm>
            <a:off x="3071802" y="4929198"/>
            <a:ext cx="695325" cy="381000"/>
          </a:xfrm>
          <a:prstGeom prst="rect">
            <a:avLst/>
          </a:prstGeom>
          <a:noFill/>
        </p:spPr>
      </p:pic>
      <p:sp>
        <p:nvSpPr>
          <p:cNvPr id="245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9" name="Picture 1"/>
          <p:cNvPicPr>
            <a:picLocks noChangeAspect="1" noChangeArrowheads="1"/>
          </p:cNvPicPr>
          <p:nvPr/>
        </p:nvPicPr>
        <p:blipFill>
          <a:blip r:embed="rId6">
            <a:lum contrast="6000"/>
          </a:blip>
          <a:srcRect/>
          <a:stretch>
            <a:fillRect/>
          </a:stretch>
        </p:blipFill>
        <p:spPr bwMode="auto">
          <a:xfrm>
            <a:off x="3143240" y="6000768"/>
            <a:ext cx="619125" cy="5238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0"/>
            <a:ext cx="8858280"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Массаж для нормализации носового дыхания.</a:t>
            </a:r>
            <a:endParaRPr kumimoji="0" lang="ru-RU" sz="3200" b="1" i="0"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Нос</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sz="2800" b="0"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своеобразный фильтр, который препятствует попаданию в легкие микробов. Дети, не умеющие дышать носом, чаще болеют ангиной, гриппом, бронхиальной астмой. Такие дети отстают в речевом и умственном развитии от своих сверстников, а их голос становится глухим и гнусавым. Для нормализации носового дыхания следует заниматься специализированной дыхательной гимнастикой и массажем.</a:t>
            </a:r>
            <a:endParaRPr kumimoji="0" lang="ru-RU" sz="2800" b="0" i="0" u="none" strike="noStrike" cap="none" normalizeH="0" baseline="0" dirty="0" smtClean="0">
              <a:ln>
                <a:noFill/>
              </a:ln>
              <a:solidFill>
                <a:schemeClr val="accent2">
                  <a:lumMod val="75000"/>
                </a:schemeClr>
              </a:solidFill>
              <a:effectLst/>
              <a:latin typeface="Times New Roman" pitchFamily="18" charset="0"/>
              <a:cs typeface="Times New Roman" pitchFamily="18" charset="0"/>
            </a:endParaRPr>
          </a:p>
        </p:txBody>
      </p:sp>
      <p:pic>
        <p:nvPicPr>
          <p:cNvPr id="3" name="Picture 5" descr="C:\Users\1\Desktop\Детский сад\34.gif"/>
          <p:cNvPicPr>
            <a:picLocks noChangeAspect="1" noChangeArrowheads="1" noCrop="1"/>
          </p:cNvPicPr>
          <p:nvPr/>
        </p:nvPicPr>
        <p:blipFill>
          <a:blip r:embed="rId2"/>
          <a:srcRect/>
          <a:stretch>
            <a:fillRect/>
          </a:stretch>
        </p:blipFill>
        <p:spPr bwMode="auto">
          <a:xfrm>
            <a:off x="4500562" y="4643446"/>
            <a:ext cx="3097213" cy="168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85720" y="357166"/>
            <a:ext cx="8643998"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ru-RU" sz="2800" b="1" i="1"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Погладить нос (боковые его части) от кончика к переносице и сделать вдох. На выдохе постукивать по ноздрям. Повторить 5 раз.</a:t>
            </a:r>
            <a:endParaRPr kumimoji="0" lang="ru-RU" sz="2800" b="1" i="1"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На вдохе оказывать сопротивление воздуху, легко постукивая по крыльям носа, выдох носом свободный. Повторить 5 раз.</a:t>
            </a:r>
            <a:endParaRPr kumimoji="0" lang="ru-RU" sz="2800" b="1" i="1"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800" b="1" i="1"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Поглаживать нос и его придаточные пазухи – вдох, выдох носом свободный. Повторить 5 раз.</a:t>
            </a:r>
            <a:endParaRPr kumimoji="0" lang="ru-RU" sz="2800" b="1" i="1"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800" b="1" i="1"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Сделать «курносый нос», потряхивая кончик носа указательным пальцем – вдох. Выдох носом свободный. Повторить 5 раз.</a:t>
            </a:r>
            <a:endParaRPr kumimoji="0" lang="ru-RU" sz="2800" b="1" i="1" u="none" strike="noStrike" cap="none" normalizeH="0" baseline="0" dirty="0" smtClean="0">
              <a:ln>
                <a:noFill/>
              </a:ln>
              <a:solidFill>
                <a:schemeClr val="accent6">
                  <a:lumMod val="50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800" b="1" i="1"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Закрыть левую ноздрю указательным пальцем и вдохнуть через правую и наоборот. Повторить 5 раз.</a:t>
            </a:r>
            <a:endParaRPr kumimoji="0" lang="ru-RU" sz="2800" b="1" i="1" u="none" strike="noStrike" cap="none" normalizeH="0" baseline="0" dirty="0" smtClean="0">
              <a:ln>
                <a:noFill/>
              </a:ln>
              <a:solidFill>
                <a:schemeClr val="accent4">
                  <a:lumMod val="50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ru-RU" sz="2400" b="1" i="1" u="none" strike="noStrike" cap="none" normalizeH="0" baseline="0" dirty="0" smtClean="0">
              <a:ln>
                <a:noFill/>
              </a:ln>
              <a:solidFill>
                <a:schemeClr val="bg2">
                  <a:lumMod val="25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214282" y="214290"/>
            <a:ext cx="871543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2000" b="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Что делают логопеды?</a:t>
            </a:r>
            <a:endParaRPr kumimoji="0" lang="ru-RU" sz="2000" b="1"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Широко распространено мнение о том, что логопеды только «ставят» звуки, т. е. исправляют неправильное произношение. Это не совсем так. Целью логопедического воздействия является развитие всей речевой системы в целом, а именно: развитие общей речевой активности, накопление словаря, развитие физического и речевого слуха, развитие грамматической стороны речи, обучение навыкам словообразования и словоизменения, развитие артикуляционной моторики, развитие связной речи и, наконец, коррекция произношения. В ходе работы попутно решается ряд дополнительных задач: развитие психических процессов (внимание, память, восприятие, мышление), формирование элементарных учебных навыков (умение внимательно слушать преподавателя, целенаправленно и усидчиво выполнять поставленную задачу, адекватно оценивать результат своей работы и исправлять ошибки), формирование предпосылок обучения грамоте (обучение звуковому анализу слов, знакомство с понятиями «звук, слово, предложение» и др., развитие мелкой моторики и пространственной ориентировки), профилактика нарушений письма и чтения.</a:t>
            </a:r>
            <a:endParaRPr kumimoji="0" lang="ru-RU" sz="2000" b="1" u="none" strike="noStrike" cap="none" normalizeH="0" baseline="0" dirty="0" smtClean="0">
              <a:ln>
                <a:noFill/>
              </a:ln>
              <a:solidFill>
                <a:srgbClr val="002060"/>
              </a:solidFill>
              <a:effectLst/>
              <a:latin typeface="Times New Roman" pitchFamily="18" charset="0"/>
              <a:cs typeface="Times New Roman" pitchFamily="18" charset="0"/>
            </a:endParaRPr>
          </a:p>
        </p:txBody>
      </p:sp>
      <p:pic>
        <p:nvPicPr>
          <p:cNvPr id="3" name="Picture 3" descr="C:\Users\1\Desktop\35.gif"/>
          <p:cNvPicPr>
            <a:picLocks noChangeAspect="1" noChangeArrowheads="1" noCrop="1"/>
          </p:cNvPicPr>
          <p:nvPr/>
        </p:nvPicPr>
        <p:blipFill>
          <a:blip r:embed="rId2"/>
          <a:srcRect/>
          <a:stretch>
            <a:fillRect/>
          </a:stretch>
        </p:blipFill>
        <p:spPr bwMode="auto">
          <a:xfrm>
            <a:off x="7000892" y="5282061"/>
            <a:ext cx="2143108" cy="15759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AN00790_"/>
          <p:cNvPicPr>
            <a:picLocks noChangeAspect="1" noChangeArrowheads="1"/>
          </p:cNvPicPr>
          <p:nvPr/>
        </p:nvPicPr>
        <p:blipFill>
          <a:blip r:embed="rId2"/>
          <a:srcRect/>
          <a:stretch>
            <a:fillRect/>
          </a:stretch>
        </p:blipFill>
        <p:spPr bwMode="auto">
          <a:xfrm>
            <a:off x="6902379" y="1643050"/>
            <a:ext cx="2241621" cy="2071678"/>
          </a:xfrm>
          <a:prstGeom prst="rect">
            <a:avLst/>
          </a:prstGeom>
          <a:noFill/>
        </p:spPr>
      </p:pic>
      <p:sp>
        <p:nvSpPr>
          <p:cNvPr id="6147" name="Rectangle 3"/>
          <p:cNvSpPr>
            <a:spLocks noChangeArrowheads="1"/>
          </p:cNvSpPr>
          <p:nvPr/>
        </p:nvSpPr>
        <p:spPr bwMode="auto">
          <a:xfrm>
            <a:off x="357158" y="0"/>
            <a:ext cx="7143768"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lang="ru-RU" sz="2000" b="1" dirty="0" smtClean="0">
                <a:solidFill>
                  <a:srgbClr val="000000"/>
                </a:solidFill>
                <a:latin typeface="Arial" pitchFamily="34" charset="0"/>
                <a:ea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Обогащение словаря ребёнка в домашних условиях.</a:t>
            </a:r>
          </a:p>
          <a:p>
            <a:pPr marL="0" marR="0" lvl="0" indent="450850" defTabSz="914400" rtl="0" eaLnBrk="0" fontAlgn="base" latinLnBrk="0" hangingPunct="0">
              <a:lnSpc>
                <a:spcPct val="100000"/>
              </a:lnSpc>
              <a:spcBef>
                <a:spcPct val="0"/>
              </a:spcBef>
              <a:spcAft>
                <a:spcPct val="0"/>
              </a:spcAft>
              <a:buClrTx/>
              <a:buSzTx/>
              <a:buFontTx/>
              <a:buNone/>
              <a:tabLst/>
            </a:pPr>
            <a:r>
              <a:rPr kumimoji="0" lang="ru-RU" sz="1600" b="1" u="none" strike="noStrike" cap="none" normalizeH="0" baseline="0" dirty="0" smtClean="0">
                <a:ln>
                  <a:noFill/>
                </a:ln>
                <a:effectLst/>
                <a:latin typeface="Times New Roman" pitchFamily="18" charset="0"/>
                <a:ea typeface="Times New Roman" pitchFamily="18" charset="0"/>
                <a:cs typeface="Times New Roman" pitchFamily="18" charset="0"/>
              </a:rPr>
              <a:t>Одним из эффективных способов обогащения словаря детей </a:t>
            </a:r>
            <a:r>
              <a:rPr kumimoji="0" lang="ru-RU" b="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являются настольно-печатные игры (лото, домино, парные картинки, кубики). </a:t>
            </a:r>
            <a:r>
              <a:rPr kumimoji="0" lang="ru-RU" sz="1600" b="1" u="none" strike="noStrike" cap="none" normalizeH="0" baseline="0" dirty="0" smtClean="0">
                <a:ln>
                  <a:noFill/>
                </a:ln>
                <a:effectLst/>
                <a:latin typeface="Times New Roman" pitchFamily="18" charset="0"/>
                <a:ea typeface="Times New Roman" pitchFamily="18" charset="0"/>
                <a:cs typeface="Times New Roman" pitchFamily="18" charset="0"/>
              </a:rPr>
              <a:t>Цель их— сформировать у детей навыки складывать из отдельных частей целое, уточнять их знания о предметах, учить их правильно называть. Купив игру, не стоит сразу давать ее ребенку, так как он, не  понимая  правил, теряет к ней интерес. Вначале родители сами должны познакомиться с игрой, а потом, сидя за столом, но не полу или ковре, объяснить ее ребенку. Первый раз на протяжении 10—15 минут необходимо поиграть вместе с ребёнком. В процессе игры (например, с разрезными картинками)  целесообразно сначала рассмотреть целые картинки-образцы  и спросить: «Что нарисовано на картинке?», «Как можно  назвать их одним словом?», «Где растут фрукты?», «Что  можно сделать из фруктов?» После беседы объяснить: «Вот перед тобой маленькие картинки, на каждой нарисована только часть фрукта, ты сложи целую картинку. Вспомни, какого цвета слива, какие у нее листья, и подбери необходимые картинки».</a:t>
            </a:r>
            <a:endParaRPr kumimoji="0" lang="ru-RU" sz="1600" b="1" u="none" strike="noStrike" cap="none" normalizeH="0" baseline="0" dirty="0" smtClean="0">
              <a:ln>
                <a:noFill/>
              </a:ln>
              <a:effectLst/>
              <a:latin typeface="Times New Roman" pitchFamily="18" charset="0"/>
              <a:cs typeface="Times New Roman" pitchFamily="18" charset="0"/>
            </a:endParaRPr>
          </a:p>
          <a:p>
            <a:pPr marL="0" marR="0" lvl="0" indent="450850" defTabSz="914400" rtl="0" eaLnBrk="0" fontAlgn="base" latinLnBrk="0" hangingPunct="0">
              <a:lnSpc>
                <a:spcPct val="100000"/>
              </a:lnSpc>
              <a:spcBef>
                <a:spcPct val="0"/>
              </a:spcBef>
              <a:spcAft>
                <a:spcPct val="0"/>
              </a:spcAft>
              <a:buClrTx/>
              <a:buSzTx/>
              <a:buFontTx/>
              <a:buNone/>
              <a:tabLst/>
            </a:pPr>
            <a:r>
              <a:rPr kumimoji="0" lang="ru-RU" sz="1600" b="1" u="none" strike="noStrike" cap="none" normalizeH="0" baseline="0" dirty="0" smtClean="0">
                <a:ln>
                  <a:noFill/>
                </a:ln>
                <a:effectLst/>
                <a:latin typeface="Times New Roman" pitchFamily="18" charset="0"/>
                <a:ea typeface="Times New Roman" pitchFamily="18" charset="0"/>
                <a:cs typeface="Times New Roman" pitchFamily="18" charset="0"/>
              </a:rPr>
              <a:t>Родители могут начать складывать картинку, а далее ребенок продолжит самостоятельно. По такому же принципу дети собирают картинки из кубиков. Если они посвящены содержанию знакомых сказок, то сначала необходимо провести беседу или попросить рассказать содержание картинки.</a:t>
            </a:r>
            <a:endParaRPr kumimoji="0" lang="ru-RU" sz="1600" b="1" u="none" strike="noStrike" cap="none" normalizeH="0" baseline="0" dirty="0" smtClean="0">
              <a:ln>
                <a:noFill/>
              </a:ln>
              <a:effectLst/>
              <a:latin typeface="Times New Roman" pitchFamily="18" charset="0"/>
              <a:cs typeface="Times New Roman" pitchFamily="18" charset="0"/>
            </a:endParaRPr>
          </a:p>
          <a:p>
            <a:pPr marL="0" marR="0" lvl="0" indent="450850"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428596" y="285728"/>
            <a:ext cx="8501122" cy="55007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tab pos="3060700" algn="l"/>
              </a:tabLst>
            </a:pPr>
            <a:r>
              <a:rPr kumimoji="0" lang="ru-RU" sz="2400" b="1"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Словесные игры</a:t>
            </a:r>
            <a:endParaRPr kumimoji="0" lang="ru-RU" sz="2400" b="1" i="1"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060700" algn="l"/>
              </a:tabLst>
            </a:pPr>
            <a:r>
              <a:rPr kumimoji="0" lang="ru-RU" sz="20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Что в мешочке?</a:t>
            </a:r>
            <a:endParaRPr kumimoji="0" lang="ru-RU" sz="2000" b="1"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060700" algn="l"/>
              </a:tabLst>
            </a:pPr>
            <a:r>
              <a:rPr kumimoji="0" lang="ru-RU"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мешочек сложить разные предметы (игрушки, овощи, фрукты и т.д.). Ребенок должен опустить в него руку и, не вытаскивая предмет, на ощупь определить и назвать то, что он ощупывает.</a:t>
            </a:r>
            <a:endParaRPr kumimoji="0" lang="ru-RU"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060700" algn="l"/>
              </a:tabLst>
            </a:pPr>
            <a:r>
              <a:rPr kumimoji="0" lang="ru-RU"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Ребенок (вытаскивает предмет и говорит, например, про мяч). Это мяч. Он синий с белой полоской, резиновый, круглый. Его можно кинуть, ударить о стену или бросить на пол.</a:t>
            </a:r>
            <a:endParaRPr kumimoji="0" lang="ru-RU"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060700" algn="l"/>
              </a:tabLst>
            </a:pPr>
            <a:r>
              <a:rPr kumimoji="0" lang="ru-RU" sz="20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Что из чего сделано?</a:t>
            </a:r>
            <a:endParaRPr kumimoji="0" lang="ru-RU" sz="2000" b="1"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060700" algn="l"/>
              </a:tabLst>
            </a:pPr>
            <a:r>
              <a:rPr kumimoji="0" lang="ru-RU"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Взрослый </a:t>
            </a:r>
            <a:r>
              <a:rPr kumimoji="0" lang="ru-RU"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(говорит ребенку). </a:t>
            </a:r>
            <a:r>
              <a:rPr kumimoji="0" lang="ru-RU"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нашей комнате много предметов, все они сделаны из разного материала. Я буду называть предмет, а ты должен сказать, из чего он сделан, напри­мер, стол из чего сделан?</a:t>
            </a:r>
            <a:endParaRPr kumimoji="0" lang="ru-RU"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060700" algn="l"/>
              </a:tabLst>
            </a:pPr>
            <a:r>
              <a:rPr kumimoji="0" lang="ru-RU"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Взрослый. Какой стол, если он сделан из дерева?</a:t>
            </a:r>
            <a:endParaRPr kumimoji="0" lang="ru-RU"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060700" algn="l"/>
              </a:tabLst>
            </a:pPr>
            <a:r>
              <a:rPr kumimoji="0" lang="ru-RU"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Дети. Деревянный.</a:t>
            </a:r>
            <a:endParaRPr kumimoji="0" lang="ru-RU"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060700" algn="l"/>
              </a:tabLst>
            </a:pPr>
            <a:r>
              <a:rPr kumimoji="0" lang="ru-RU"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Взрослый. Стакан из стекла?	</a:t>
            </a:r>
            <a:endParaRPr kumimoji="0" lang="ru-RU"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060700" algn="l"/>
              </a:tabLst>
            </a:pPr>
            <a:r>
              <a:rPr kumimoji="0" lang="ru-RU"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Дети. Стеклянный.</a:t>
            </a:r>
            <a:endParaRPr kumimoji="0" lang="ru-RU"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060700" algn="l"/>
              </a:tabLst>
            </a:pPr>
            <a:r>
              <a:rPr kumimoji="0" lang="ru-RU"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Взрослый. Ключи из стали?</a:t>
            </a:r>
            <a:endParaRPr kumimoji="0" lang="ru-RU"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060700" algn="l"/>
              </a:tabLst>
            </a:pPr>
            <a:r>
              <a:rPr kumimoji="0" lang="ru-RU"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Дети. Стальные и т.д.</a:t>
            </a:r>
            <a:endParaRPr kumimoji="0" lang="ru-RU"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3060700" algn="l"/>
              </a:tabLst>
            </a:pPr>
            <a:endParaRPr kumimoji="0" lang="ru-RU" sz="120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5" descr="C:\Users\1\Desktop\Детский сад\34.gif"/>
          <p:cNvPicPr>
            <a:picLocks noChangeAspect="1" noChangeArrowheads="1" noCrop="1"/>
          </p:cNvPicPr>
          <p:nvPr/>
        </p:nvPicPr>
        <p:blipFill>
          <a:blip r:embed="rId2"/>
          <a:srcRect/>
          <a:stretch>
            <a:fillRect/>
          </a:stretch>
        </p:blipFill>
        <p:spPr bwMode="auto">
          <a:xfrm>
            <a:off x="5857884" y="4643446"/>
            <a:ext cx="3097213" cy="168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8"/>
            <a:ext cx="8358246" cy="5632311"/>
          </a:xfrm>
          <a:prstGeom prst="rect">
            <a:avLst/>
          </a:prstGeom>
        </p:spPr>
        <p:txBody>
          <a:bodyPr wrap="square">
            <a:spAutoFit/>
          </a:bodyPr>
          <a:lstStyle/>
          <a:p>
            <a:pPr lvl="0" indent="450850" algn="just" eaLnBrk="0" fontAlgn="base" hangingPunct="0">
              <a:spcBef>
                <a:spcPct val="0"/>
              </a:spcBef>
              <a:spcAft>
                <a:spcPct val="0"/>
              </a:spcAft>
              <a:tabLst>
                <a:tab pos="3060700" algn="l"/>
              </a:tabLst>
            </a:pPr>
            <a:r>
              <a:rPr lang="ru-RU" sz="2000" b="1" i="1" dirty="0" smtClean="0">
                <a:solidFill>
                  <a:srgbClr val="C00000"/>
                </a:solidFill>
                <a:latin typeface="Times New Roman" pitchFamily="18" charset="0"/>
                <a:ea typeface="Times New Roman" pitchFamily="18" charset="0"/>
                <a:cs typeface="Times New Roman" pitchFamily="18" charset="0"/>
              </a:rPr>
              <a:t>Что я не так сказала?</a:t>
            </a:r>
            <a:endParaRPr lang="ru-RU" sz="2000" b="1" dirty="0" smtClean="0">
              <a:solidFill>
                <a:srgbClr val="C00000"/>
              </a:solidFill>
              <a:latin typeface="Times New Roman" pitchFamily="18" charset="0"/>
              <a:cs typeface="Times New Roman" pitchFamily="18" charset="0"/>
            </a:endParaRPr>
          </a:p>
          <a:p>
            <a:pPr lvl="0" indent="450850" algn="just" eaLnBrk="0" fontAlgn="base" hangingPunct="0">
              <a:spcBef>
                <a:spcPct val="0"/>
              </a:spcBef>
              <a:spcAft>
                <a:spcPct val="0"/>
              </a:spcAft>
              <a:tabLst>
                <a:tab pos="3060700" algn="l"/>
              </a:tabLst>
            </a:pPr>
            <a:r>
              <a:rPr lang="ru-RU" sz="2000" dirty="0" smtClean="0">
                <a:solidFill>
                  <a:srgbClr val="000000"/>
                </a:solidFill>
                <a:latin typeface="Times New Roman" pitchFamily="18" charset="0"/>
                <a:ea typeface="Times New Roman" pitchFamily="18" charset="0"/>
                <a:cs typeface="Times New Roman" pitchFamily="18" charset="0"/>
              </a:rPr>
              <a:t>Взрослый </a:t>
            </a:r>
            <a:r>
              <a:rPr lang="ru-RU" sz="2000" i="1" dirty="0" smtClean="0">
                <a:solidFill>
                  <a:srgbClr val="000000"/>
                </a:solidFill>
                <a:latin typeface="Times New Roman" pitchFamily="18" charset="0"/>
                <a:ea typeface="Times New Roman" pitchFamily="18" charset="0"/>
                <a:cs typeface="Times New Roman" pitchFamily="18" charset="0"/>
              </a:rPr>
              <a:t>(ребенку). </a:t>
            </a:r>
            <a:r>
              <a:rPr lang="ru-RU" sz="2000" dirty="0" smtClean="0">
                <a:solidFill>
                  <a:srgbClr val="000000"/>
                </a:solidFill>
                <a:latin typeface="Times New Roman" pitchFamily="18" charset="0"/>
                <a:ea typeface="Times New Roman" pitchFamily="18" charset="0"/>
                <a:cs typeface="Times New Roman" pitchFamily="18" charset="0"/>
              </a:rPr>
              <a:t>Внимательно слушай, правильно ли я называю домашних животных: корова, лошадь, белка, собака, курица, ворона, заяц.</a:t>
            </a:r>
            <a:endParaRPr lang="ru-RU" sz="2000" dirty="0" smtClean="0">
              <a:latin typeface="Times New Roman" pitchFamily="18" charset="0"/>
              <a:cs typeface="Times New Roman" pitchFamily="18" charset="0"/>
            </a:endParaRPr>
          </a:p>
          <a:p>
            <a:pPr lvl="0" indent="450850" algn="just" eaLnBrk="0" fontAlgn="base" hangingPunct="0">
              <a:spcBef>
                <a:spcPct val="0"/>
              </a:spcBef>
              <a:spcAft>
                <a:spcPct val="0"/>
              </a:spcAft>
              <a:tabLst>
                <a:tab pos="3060700" algn="l"/>
              </a:tabLst>
            </a:pPr>
            <a:r>
              <a:rPr lang="ru-RU" sz="2000" dirty="0" smtClean="0">
                <a:solidFill>
                  <a:srgbClr val="000000"/>
                </a:solidFill>
                <a:latin typeface="Times New Roman" pitchFamily="18" charset="0"/>
                <a:ea typeface="Times New Roman" pitchFamily="18" charset="0"/>
                <a:cs typeface="Times New Roman" pitchFamily="18" charset="0"/>
              </a:rPr>
              <a:t>Ребенок исправляет ошибки.</a:t>
            </a:r>
          </a:p>
          <a:p>
            <a:pPr lvl="0" indent="450850" algn="just" eaLnBrk="0" fontAlgn="base" hangingPunct="0">
              <a:spcBef>
                <a:spcPct val="0"/>
              </a:spcBef>
              <a:spcAft>
                <a:spcPct val="0"/>
              </a:spcAft>
              <a:tabLst>
                <a:tab pos="3060700" algn="l"/>
              </a:tabLst>
            </a:pPr>
            <a:endParaRPr lang="ru-RU" sz="2000" dirty="0" smtClean="0">
              <a:latin typeface="Times New Roman" pitchFamily="18" charset="0"/>
              <a:cs typeface="Times New Roman" pitchFamily="18" charset="0"/>
            </a:endParaRPr>
          </a:p>
          <a:p>
            <a:pPr lvl="0" indent="450850" algn="just" eaLnBrk="0" fontAlgn="base" hangingPunct="0">
              <a:spcBef>
                <a:spcPct val="0"/>
              </a:spcBef>
              <a:spcAft>
                <a:spcPct val="0"/>
              </a:spcAft>
              <a:tabLst>
                <a:tab pos="3060700" algn="l"/>
              </a:tabLst>
            </a:pPr>
            <a:r>
              <a:rPr lang="ru-RU" sz="2000" b="1" i="1" dirty="0" smtClean="0">
                <a:solidFill>
                  <a:srgbClr val="C00000"/>
                </a:solidFill>
                <a:latin typeface="Times New Roman" pitchFamily="18" charset="0"/>
                <a:ea typeface="Times New Roman" pitchFamily="18" charset="0"/>
                <a:cs typeface="Times New Roman" pitchFamily="18" charset="0"/>
              </a:rPr>
              <a:t>Придумай предложения</a:t>
            </a:r>
            <a:endParaRPr lang="ru-RU" sz="2000" b="1" dirty="0" smtClean="0">
              <a:solidFill>
                <a:srgbClr val="C00000"/>
              </a:solidFill>
              <a:latin typeface="Times New Roman" pitchFamily="18" charset="0"/>
              <a:cs typeface="Times New Roman" pitchFamily="18" charset="0"/>
            </a:endParaRPr>
          </a:p>
          <a:p>
            <a:pPr lvl="0" indent="450850" algn="just" eaLnBrk="0" fontAlgn="base" hangingPunct="0">
              <a:spcBef>
                <a:spcPct val="0"/>
              </a:spcBef>
              <a:spcAft>
                <a:spcPct val="0"/>
              </a:spcAft>
              <a:tabLst>
                <a:tab pos="3060700" algn="l"/>
              </a:tabLst>
            </a:pPr>
            <a:r>
              <a:rPr lang="ru-RU" sz="2000" dirty="0" smtClean="0">
                <a:solidFill>
                  <a:srgbClr val="000000"/>
                </a:solidFill>
                <a:latin typeface="Times New Roman" pitchFamily="18" charset="0"/>
                <a:ea typeface="Times New Roman" pitchFamily="18" charset="0"/>
                <a:cs typeface="Times New Roman" pitchFamily="18" charset="0"/>
              </a:rPr>
              <a:t>Взрослый называет предложение, а ребенок должен придумать еще несколько, сочетающихся с данным.</a:t>
            </a:r>
            <a:endParaRPr lang="ru-RU" sz="2000" dirty="0" smtClean="0">
              <a:latin typeface="Times New Roman" pitchFamily="18" charset="0"/>
              <a:cs typeface="Times New Roman" pitchFamily="18" charset="0"/>
            </a:endParaRPr>
          </a:p>
          <a:p>
            <a:pPr lvl="0" indent="450850" algn="just" eaLnBrk="0" fontAlgn="base" hangingPunct="0">
              <a:spcBef>
                <a:spcPct val="0"/>
              </a:spcBef>
              <a:spcAft>
                <a:spcPct val="0"/>
              </a:spcAft>
              <a:tabLst>
                <a:tab pos="3060700" algn="l"/>
              </a:tabLst>
            </a:pPr>
            <a:r>
              <a:rPr lang="ru-RU" sz="2000" dirty="0" smtClean="0">
                <a:solidFill>
                  <a:srgbClr val="000000"/>
                </a:solidFill>
                <a:latin typeface="Times New Roman" pitchFamily="18" charset="0"/>
                <a:ea typeface="Times New Roman" pitchFamily="18" charset="0"/>
                <a:cs typeface="Times New Roman" pitchFamily="18" charset="0"/>
              </a:rPr>
              <a:t>В </a:t>
            </a:r>
            <a:r>
              <a:rPr lang="ru-RU" sz="2000" dirty="0" err="1" smtClean="0">
                <a:solidFill>
                  <a:srgbClr val="000000"/>
                </a:solidFill>
                <a:latin typeface="Times New Roman" pitchFamily="18" charset="0"/>
                <a:ea typeface="Times New Roman" pitchFamily="18" charset="0"/>
                <a:cs typeface="Times New Roman" pitchFamily="18" charset="0"/>
              </a:rPr>
              <a:t>з</a:t>
            </a:r>
            <a:r>
              <a:rPr lang="ru-RU" sz="2000" dirty="0" smtClean="0">
                <a:solidFill>
                  <a:srgbClr val="000000"/>
                </a:solidFill>
                <a:latin typeface="Times New Roman" pitchFamily="18" charset="0"/>
                <a:ea typeface="Times New Roman" pitchFamily="18" charset="0"/>
                <a:cs typeface="Times New Roman" pitchFamily="18" charset="0"/>
              </a:rPr>
              <a:t> </a:t>
            </a:r>
            <a:r>
              <a:rPr lang="ru-RU" sz="2000" dirty="0" err="1" smtClean="0">
                <a:solidFill>
                  <a:srgbClr val="000000"/>
                </a:solidFill>
                <a:latin typeface="Times New Roman" pitchFamily="18" charset="0"/>
                <a:ea typeface="Times New Roman" pitchFamily="18" charset="0"/>
                <a:cs typeface="Times New Roman" pitchFamily="18" charset="0"/>
              </a:rPr>
              <a:t>р</a:t>
            </a:r>
            <a:r>
              <a:rPr lang="ru-RU" sz="2000" dirty="0" smtClean="0">
                <a:solidFill>
                  <a:srgbClr val="000000"/>
                </a:solidFill>
                <a:latin typeface="Times New Roman" pitchFamily="18" charset="0"/>
                <a:ea typeface="Times New Roman" pitchFamily="18" charset="0"/>
                <a:cs typeface="Times New Roman" pitchFamily="18" charset="0"/>
              </a:rPr>
              <a:t> о с л </a:t>
            </a:r>
            <a:r>
              <a:rPr lang="ru-RU" sz="2000" dirty="0" err="1" smtClean="0">
                <a:solidFill>
                  <a:srgbClr val="000000"/>
                </a:solidFill>
                <a:latin typeface="Times New Roman" pitchFamily="18" charset="0"/>
                <a:ea typeface="Times New Roman" pitchFamily="18" charset="0"/>
                <a:cs typeface="Times New Roman" pitchFamily="18" charset="0"/>
              </a:rPr>
              <a:t>ы</a:t>
            </a:r>
            <a:r>
              <a:rPr lang="ru-RU" sz="2000" dirty="0" smtClean="0">
                <a:solidFill>
                  <a:srgbClr val="000000"/>
                </a:solidFill>
                <a:latin typeface="Times New Roman" pitchFamily="18" charset="0"/>
                <a:ea typeface="Times New Roman" pitchFamily="18" charset="0"/>
                <a:cs typeface="Times New Roman" pitchFamily="18" charset="0"/>
              </a:rPr>
              <a:t> </a:t>
            </a:r>
            <a:r>
              <a:rPr lang="ru-RU" sz="2000" dirty="0" err="1" smtClean="0">
                <a:solidFill>
                  <a:srgbClr val="000000"/>
                </a:solidFill>
                <a:latin typeface="Times New Roman" pitchFamily="18" charset="0"/>
                <a:ea typeface="Times New Roman" pitchFamily="18" charset="0"/>
                <a:cs typeface="Times New Roman" pitchFamily="18" charset="0"/>
              </a:rPr>
              <a:t>й</a:t>
            </a:r>
            <a:r>
              <a:rPr lang="ru-RU" sz="2000" dirty="0" smtClean="0">
                <a:solidFill>
                  <a:srgbClr val="000000"/>
                </a:solidFill>
                <a:latin typeface="Times New Roman" pitchFamily="18" charset="0"/>
                <a:ea typeface="Times New Roman" pitchFamily="18" charset="0"/>
                <a:cs typeface="Times New Roman" pitchFamily="18" charset="0"/>
              </a:rPr>
              <a:t>. «Солнце греет»</a:t>
            </a:r>
            <a:endParaRPr lang="ru-RU" sz="2000" dirty="0" smtClean="0">
              <a:latin typeface="Times New Roman" pitchFamily="18" charset="0"/>
              <a:cs typeface="Times New Roman" pitchFamily="18" charset="0"/>
            </a:endParaRPr>
          </a:p>
          <a:p>
            <a:pPr lvl="0" indent="450850" algn="just" eaLnBrk="0" fontAlgn="base" hangingPunct="0">
              <a:spcBef>
                <a:spcPct val="0"/>
              </a:spcBef>
              <a:spcAft>
                <a:spcPct val="0"/>
              </a:spcAft>
              <a:tabLst>
                <a:tab pos="3060700" algn="l"/>
              </a:tabLst>
            </a:pPr>
            <a:r>
              <a:rPr lang="ru-RU" sz="2000" dirty="0" smtClean="0">
                <a:solidFill>
                  <a:srgbClr val="000000"/>
                </a:solidFill>
                <a:latin typeface="Times New Roman" pitchFamily="18" charset="0"/>
                <a:ea typeface="Times New Roman" pitchFamily="18" charset="0"/>
                <a:cs typeface="Times New Roman" pitchFamily="18" charset="0"/>
              </a:rPr>
              <a:t>Ребенок. «Солнце греет, птички поют», «Солнце греет, снег тает».</a:t>
            </a:r>
          </a:p>
          <a:p>
            <a:pPr lvl="0" indent="450850" algn="just" eaLnBrk="0" fontAlgn="base" hangingPunct="0">
              <a:spcBef>
                <a:spcPct val="0"/>
              </a:spcBef>
              <a:spcAft>
                <a:spcPct val="0"/>
              </a:spcAft>
              <a:tabLst>
                <a:tab pos="3060700" algn="l"/>
              </a:tabLst>
            </a:pPr>
            <a:endParaRPr lang="ru-RU" sz="2000" dirty="0" smtClean="0">
              <a:latin typeface="Times New Roman" pitchFamily="18" charset="0"/>
              <a:cs typeface="Times New Roman" pitchFamily="18" charset="0"/>
            </a:endParaRPr>
          </a:p>
          <a:p>
            <a:pPr lvl="0" indent="450850" algn="just" eaLnBrk="0" fontAlgn="base" hangingPunct="0">
              <a:spcBef>
                <a:spcPct val="0"/>
              </a:spcBef>
              <a:spcAft>
                <a:spcPct val="0"/>
              </a:spcAft>
              <a:tabLst>
                <a:tab pos="3060700" algn="l"/>
              </a:tabLst>
            </a:pPr>
            <a:r>
              <a:rPr lang="ru-RU" sz="2000" b="1" i="1" dirty="0" smtClean="0">
                <a:solidFill>
                  <a:srgbClr val="C00000"/>
                </a:solidFill>
                <a:latin typeface="Times New Roman" pitchFamily="18" charset="0"/>
                <a:ea typeface="Times New Roman" pitchFamily="18" charset="0"/>
                <a:cs typeface="Times New Roman" pitchFamily="18" charset="0"/>
              </a:rPr>
              <a:t>Скажи наоборот</a:t>
            </a:r>
            <a:endParaRPr lang="ru-RU" sz="2000" b="1" dirty="0" smtClean="0">
              <a:solidFill>
                <a:srgbClr val="C00000"/>
              </a:solidFill>
              <a:latin typeface="Times New Roman" pitchFamily="18" charset="0"/>
              <a:cs typeface="Times New Roman" pitchFamily="18" charset="0"/>
            </a:endParaRPr>
          </a:p>
          <a:p>
            <a:pPr lvl="0" indent="450850" algn="just" eaLnBrk="0" fontAlgn="base" hangingPunct="0">
              <a:spcBef>
                <a:spcPct val="0"/>
              </a:spcBef>
              <a:spcAft>
                <a:spcPct val="0"/>
              </a:spcAft>
              <a:tabLst>
                <a:tab pos="3060700" algn="l"/>
              </a:tabLst>
            </a:pPr>
            <a:r>
              <a:rPr lang="ru-RU" sz="2000" dirty="0" smtClean="0">
                <a:solidFill>
                  <a:srgbClr val="000000"/>
                </a:solidFill>
                <a:latin typeface="Times New Roman" pitchFamily="18" charset="0"/>
                <a:ea typeface="Times New Roman" pitchFamily="18" charset="0"/>
                <a:cs typeface="Times New Roman" pitchFamily="18" charset="0"/>
              </a:rPr>
              <a:t>Мама произносит фразу с эпитетом, ребенок повторяет ее, называя антоним эпитета.</a:t>
            </a:r>
            <a:endParaRPr lang="ru-RU" sz="2000" dirty="0" smtClean="0">
              <a:latin typeface="Times New Roman" pitchFamily="18" charset="0"/>
              <a:cs typeface="Times New Roman" pitchFamily="18" charset="0"/>
            </a:endParaRPr>
          </a:p>
          <a:p>
            <a:pPr lvl="0" indent="450850" algn="just" eaLnBrk="0" fontAlgn="base" hangingPunct="0">
              <a:spcBef>
                <a:spcPct val="0"/>
              </a:spcBef>
              <a:spcAft>
                <a:spcPct val="0"/>
              </a:spcAft>
              <a:tabLst>
                <a:tab pos="3060700" algn="l"/>
              </a:tabLst>
            </a:pPr>
            <a:r>
              <a:rPr lang="ru-RU" sz="2000" dirty="0" smtClean="0">
                <a:solidFill>
                  <a:srgbClr val="000000"/>
                </a:solidFill>
                <a:latin typeface="Times New Roman" pitchFamily="18" charset="0"/>
                <a:ea typeface="Times New Roman" pitchFamily="18" charset="0"/>
                <a:cs typeface="Times New Roman" pitchFamily="18" charset="0"/>
              </a:rPr>
              <a:t>Мама. Я вижу высокий дом. </a:t>
            </a:r>
            <a:endParaRPr lang="ru-RU" sz="2000" dirty="0" smtClean="0">
              <a:latin typeface="Times New Roman" pitchFamily="18" charset="0"/>
              <a:cs typeface="Times New Roman" pitchFamily="18" charset="0"/>
            </a:endParaRPr>
          </a:p>
          <a:p>
            <a:pPr lvl="0" indent="450850" algn="just" eaLnBrk="0" fontAlgn="base" hangingPunct="0">
              <a:spcBef>
                <a:spcPct val="0"/>
              </a:spcBef>
              <a:spcAft>
                <a:spcPct val="0"/>
              </a:spcAft>
              <a:tabLst>
                <a:tab pos="3060700" algn="l"/>
              </a:tabLst>
            </a:pPr>
            <a:r>
              <a:rPr lang="ru-RU" sz="2000" dirty="0" smtClean="0">
                <a:solidFill>
                  <a:srgbClr val="000000"/>
                </a:solidFill>
                <a:latin typeface="Times New Roman" pitchFamily="18" charset="0"/>
                <a:ea typeface="Times New Roman" pitchFamily="18" charset="0"/>
                <a:cs typeface="Times New Roman" pitchFamily="18" charset="0"/>
              </a:rPr>
              <a:t>Ребенок. Я вижу низкий дом. </a:t>
            </a:r>
            <a:endParaRPr lang="ru-RU" sz="2000" dirty="0" smtClean="0">
              <a:latin typeface="Times New Roman" pitchFamily="18" charset="0"/>
              <a:cs typeface="Times New Roman" pitchFamily="18" charset="0"/>
            </a:endParaRPr>
          </a:p>
          <a:p>
            <a:pPr lvl="0" indent="450850" algn="just" eaLnBrk="0" fontAlgn="base" hangingPunct="0">
              <a:spcBef>
                <a:spcPct val="0"/>
              </a:spcBef>
              <a:spcAft>
                <a:spcPct val="0"/>
              </a:spcAft>
              <a:tabLst>
                <a:tab pos="3060700" algn="l"/>
              </a:tabLst>
            </a:pPr>
            <a:r>
              <a:rPr lang="ru-RU" sz="2000" dirty="0" smtClean="0">
                <a:solidFill>
                  <a:srgbClr val="000000"/>
                </a:solidFill>
                <a:latin typeface="Times New Roman" pitchFamily="18" charset="0"/>
                <a:ea typeface="Times New Roman" pitchFamily="18" charset="0"/>
                <a:cs typeface="Times New Roman" pitchFamily="18" charset="0"/>
              </a:rPr>
              <a:t>М а м а. У меня острый нож. </a:t>
            </a:r>
            <a:endParaRPr lang="ru-RU" sz="2000" dirty="0" smtClean="0">
              <a:latin typeface="Times New Roman" pitchFamily="18" charset="0"/>
              <a:cs typeface="Times New Roman" pitchFamily="18" charset="0"/>
            </a:endParaRPr>
          </a:p>
          <a:p>
            <a:pPr lvl="0" indent="450850" algn="just" eaLnBrk="0" fontAlgn="base" hangingPunct="0">
              <a:spcBef>
                <a:spcPct val="0"/>
              </a:spcBef>
              <a:spcAft>
                <a:spcPct val="0"/>
              </a:spcAft>
              <a:tabLst>
                <a:tab pos="3060700" algn="l"/>
              </a:tabLst>
            </a:pPr>
            <a:r>
              <a:rPr lang="ru-RU" sz="2000" dirty="0" smtClean="0">
                <a:solidFill>
                  <a:srgbClr val="000000"/>
                </a:solidFill>
                <a:latin typeface="Times New Roman" pitchFamily="18" charset="0"/>
                <a:ea typeface="Times New Roman" pitchFamily="18" charset="0"/>
                <a:cs typeface="Times New Roman" pitchFamily="18" charset="0"/>
              </a:rPr>
              <a:t>Ребенок. У меня тупой нож.</a:t>
            </a:r>
            <a:endParaRPr lang="ru-RU" sz="2000" dirty="0"/>
          </a:p>
        </p:txBody>
      </p:sp>
      <p:pic>
        <p:nvPicPr>
          <p:cNvPr id="3" name="Picture 5" descr="C:\Users\1\Desktop\Детский сад\34.gif"/>
          <p:cNvPicPr>
            <a:picLocks noChangeAspect="1" noChangeArrowheads="1" noCrop="1"/>
          </p:cNvPicPr>
          <p:nvPr/>
        </p:nvPicPr>
        <p:blipFill>
          <a:blip r:embed="rId2"/>
          <a:srcRect/>
          <a:stretch>
            <a:fillRect/>
          </a:stretch>
        </p:blipFill>
        <p:spPr bwMode="auto">
          <a:xfrm>
            <a:off x="5857884" y="4643446"/>
            <a:ext cx="3097213" cy="168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14282" y="0"/>
            <a:ext cx="8643998"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Дидактические упражнения</a:t>
            </a:r>
            <a:endParaRPr kumimoji="0" lang="ru-RU" sz="2400" b="0" i="1"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Во время прогулок, одевания, раздевания, купания, на кухне во время приготовления еды можно проводить с ребенком дидактические упражнения.</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Во время обеда, ужина использовать можно такие пословицы: «Кашу маслом не испортишь», «Дорога ложка к обеду», «Захочешь кушать — руку протянешь».</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Если ребенок выполняет поручения без желания, отказывается, следует сказать: «Без труда ничего и не сделаешь», «Поспешишь — людей насмешишь», «Без труда не вытянешь и рыбку из пруда», «Что посеешь, то и пожнешь», «Лентяю все некогда».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Выходные дни желательно проводить на природе, так как она открывает много возможностей для пополнения знаний и словаря дошкольника пословицами, например: «Много снега — много хлеба», «Зимой солнце светит, да не греет», «Осенняя муха больно кусается», «Без ветра и трава не шелестит», «Синица пищит, зиму вещает», «летний день год кормит».</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8" descr="C:\Users\1\Desktop\Детский сад\36.gif"/>
          <p:cNvPicPr>
            <a:picLocks noChangeAspect="1" noChangeArrowheads="1" noCrop="1"/>
          </p:cNvPicPr>
          <p:nvPr/>
        </p:nvPicPr>
        <p:blipFill>
          <a:blip r:embed="rId2"/>
          <a:srcRect/>
          <a:stretch>
            <a:fillRect/>
          </a:stretch>
        </p:blipFill>
        <p:spPr bwMode="auto">
          <a:xfrm>
            <a:off x="4286248" y="4929198"/>
            <a:ext cx="3419508" cy="1752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715436" cy="6032421"/>
          </a:xfrm>
          <a:prstGeom prst="rect">
            <a:avLst/>
          </a:prstGeom>
        </p:spPr>
        <p:txBody>
          <a:bodyPr wrap="square">
            <a:spAutoFit/>
          </a:bodyPr>
          <a:lstStyle/>
          <a:p>
            <a:pPr lvl="0" indent="450850" eaLnBrk="0" fontAlgn="base" hangingPunct="0">
              <a:spcBef>
                <a:spcPct val="0"/>
              </a:spcBef>
              <a:spcAft>
                <a:spcPct val="0"/>
              </a:spcAft>
            </a:pPr>
            <a:r>
              <a:rPr lang="ru-RU" dirty="0" smtClean="0">
                <a:solidFill>
                  <a:srgbClr val="FF0000"/>
                </a:solidFill>
                <a:latin typeface="Times New Roman" pitchFamily="18" charset="0"/>
                <a:ea typeface="Times New Roman" pitchFamily="18" charset="0"/>
                <a:cs typeface="Times New Roman" pitchFamily="18" charset="0"/>
              </a:rPr>
              <a:t>Для развития речи и обогащения словаря очень полезны </a:t>
            </a:r>
            <a:r>
              <a:rPr lang="ru-RU" i="1" dirty="0" smtClean="0">
                <a:solidFill>
                  <a:srgbClr val="FF0000"/>
                </a:solidFill>
                <a:latin typeface="Times New Roman" pitchFamily="18" charset="0"/>
                <a:ea typeface="Times New Roman" pitchFamily="18" charset="0"/>
                <a:cs typeface="Times New Roman" pitchFamily="18" charset="0"/>
              </a:rPr>
              <a:t>загадки </a:t>
            </a:r>
            <a:r>
              <a:rPr lang="ru-RU" sz="1600" i="1" dirty="0" smtClean="0">
                <a:solidFill>
                  <a:srgbClr val="002060"/>
                </a:solidFill>
                <a:latin typeface="Times New Roman" pitchFamily="18" charset="0"/>
                <a:ea typeface="Times New Roman" pitchFamily="18" charset="0"/>
                <a:cs typeface="Times New Roman" pitchFamily="18" charset="0"/>
              </a:rPr>
              <a:t>в </a:t>
            </a:r>
            <a:r>
              <a:rPr lang="ru-RU" sz="1600" dirty="0" smtClean="0">
                <a:solidFill>
                  <a:srgbClr val="002060"/>
                </a:solidFill>
                <a:latin typeface="Times New Roman" pitchFamily="18" charset="0"/>
                <a:ea typeface="Times New Roman" pitchFamily="18" charset="0"/>
                <a:cs typeface="Times New Roman" pitchFamily="18" charset="0"/>
              </a:rPr>
              <a:t>виде вопроса или описательного предложения, но чаще всего в стихотворной форме. Их можно загадывать, играя с ребенком, во время принятия пищи (про продукты питания).</a:t>
            </a:r>
            <a:endParaRPr lang="ru-RU" sz="1600" dirty="0" smtClean="0">
              <a:solidFill>
                <a:srgbClr val="002060"/>
              </a:solidFill>
              <a:latin typeface="Times New Roman" pitchFamily="18" charset="0"/>
              <a:cs typeface="Times New Roman" pitchFamily="18" charset="0"/>
            </a:endParaRPr>
          </a:p>
          <a:p>
            <a:pPr lvl="0" indent="450850" eaLnBrk="0" fontAlgn="base" hangingPunct="0">
              <a:spcBef>
                <a:spcPct val="0"/>
              </a:spcBef>
              <a:spcAft>
                <a:spcPct val="0"/>
              </a:spcAft>
            </a:pPr>
            <a:r>
              <a:rPr lang="ru-RU" sz="1600" i="1" dirty="0" smtClean="0">
                <a:solidFill>
                  <a:srgbClr val="002060"/>
                </a:solidFill>
                <a:latin typeface="Times New Roman" pitchFamily="18" charset="0"/>
                <a:ea typeface="Times New Roman" pitchFamily="18" charset="0"/>
                <a:cs typeface="Times New Roman" pitchFamily="18" charset="0"/>
              </a:rPr>
              <a:t>«Белый камень в воде тает».</a:t>
            </a:r>
            <a:r>
              <a:rPr lang="ru-RU" sz="1600" dirty="0" smtClean="0">
                <a:solidFill>
                  <a:srgbClr val="002060"/>
                </a:solidFill>
                <a:latin typeface="Times New Roman" pitchFamily="18" charset="0"/>
                <a:ea typeface="Times New Roman" pitchFamily="18" charset="0"/>
                <a:cs typeface="Times New Roman" pitchFamily="18" charset="0"/>
              </a:rPr>
              <a:t> (Сахар.) </a:t>
            </a:r>
            <a:endParaRPr lang="ru-RU" sz="1600" dirty="0" smtClean="0">
              <a:solidFill>
                <a:srgbClr val="002060"/>
              </a:solidFill>
              <a:latin typeface="Times New Roman" pitchFamily="18" charset="0"/>
              <a:cs typeface="Times New Roman" pitchFamily="18" charset="0"/>
            </a:endParaRPr>
          </a:p>
          <a:p>
            <a:pPr lvl="0" indent="450850" eaLnBrk="0" fontAlgn="base" hangingPunct="0">
              <a:spcBef>
                <a:spcPct val="0"/>
              </a:spcBef>
              <a:spcAft>
                <a:spcPct val="0"/>
              </a:spcAft>
            </a:pPr>
            <a:r>
              <a:rPr lang="ru-RU" sz="1600" i="1" dirty="0" smtClean="0">
                <a:solidFill>
                  <a:srgbClr val="002060"/>
                </a:solidFill>
                <a:latin typeface="Times New Roman" pitchFamily="18" charset="0"/>
                <a:ea typeface="Times New Roman" pitchFamily="18" charset="0"/>
                <a:cs typeface="Times New Roman" pitchFamily="18" charset="0"/>
              </a:rPr>
              <a:t>«В одной бочке два теста».</a:t>
            </a:r>
            <a:r>
              <a:rPr lang="ru-RU" sz="1600" dirty="0" smtClean="0">
                <a:solidFill>
                  <a:srgbClr val="002060"/>
                </a:solidFill>
                <a:latin typeface="Times New Roman" pitchFamily="18" charset="0"/>
                <a:ea typeface="Times New Roman" pitchFamily="18" charset="0"/>
                <a:cs typeface="Times New Roman" pitchFamily="18" charset="0"/>
              </a:rPr>
              <a:t> (Яйцо.)</a:t>
            </a:r>
            <a:endParaRPr lang="ru-RU" sz="1600" dirty="0" smtClean="0">
              <a:solidFill>
                <a:srgbClr val="002060"/>
              </a:solidFill>
              <a:latin typeface="Times New Roman" pitchFamily="18" charset="0"/>
              <a:cs typeface="Times New Roman" pitchFamily="18" charset="0"/>
            </a:endParaRPr>
          </a:p>
          <a:p>
            <a:pPr lvl="0" indent="450850" eaLnBrk="0" fontAlgn="base" hangingPunct="0">
              <a:spcBef>
                <a:spcPct val="0"/>
              </a:spcBef>
              <a:spcAft>
                <a:spcPct val="0"/>
              </a:spcAft>
            </a:pPr>
            <a:r>
              <a:rPr lang="ru-RU" sz="1600" i="1" dirty="0" smtClean="0">
                <a:solidFill>
                  <a:srgbClr val="002060"/>
                </a:solidFill>
                <a:latin typeface="Times New Roman" pitchFamily="18" charset="0"/>
                <a:ea typeface="Times New Roman" pitchFamily="18" charset="0"/>
                <a:cs typeface="Times New Roman" pitchFamily="18" charset="0"/>
              </a:rPr>
              <a:t>«В воде растает,  в воде любуется, а кинь в воду — испугается».</a:t>
            </a:r>
            <a:r>
              <a:rPr lang="ru-RU" sz="1600" dirty="0" smtClean="0">
                <a:solidFill>
                  <a:srgbClr val="002060"/>
                </a:solidFill>
                <a:latin typeface="Times New Roman" pitchFamily="18" charset="0"/>
                <a:ea typeface="Times New Roman" pitchFamily="18" charset="0"/>
                <a:cs typeface="Times New Roman" pitchFamily="18" charset="0"/>
              </a:rPr>
              <a:t> (Соль.)</a:t>
            </a:r>
            <a:endParaRPr lang="ru-RU" sz="1600" dirty="0" smtClean="0">
              <a:solidFill>
                <a:srgbClr val="002060"/>
              </a:solidFill>
              <a:latin typeface="Times New Roman" pitchFamily="18" charset="0"/>
              <a:cs typeface="Times New Roman" pitchFamily="18" charset="0"/>
            </a:endParaRPr>
          </a:p>
          <a:p>
            <a:pPr lvl="0" indent="450850" eaLnBrk="0" fontAlgn="base" hangingPunct="0">
              <a:spcBef>
                <a:spcPct val="0"/>
              </a:spcBef>
              <a:spcAft>
                <a:spcPct val="0"/>
              </a:spcAft>
            </a:pPr>
            <a:r>
              <a:rPr lang="ru-RU" sz="1600" i="1" dirty="0" smtClean="0">
                <a:solidFill>
                  <a:srgbClr val="002060"/>
                </a:solidFill>
                <a:latin typeface="Times New Roman" pitchFamily="18" charset="0"/>
                <a:ea typeface="Times New Roman" pitchFamily="18" charset="0"/>
                <a:cs typeface="Times New Roman" pitchFamily="18" charset="0"/>
              </a:rPr>
              <a:t>«Без окон, без дверей, полна горница людей».</a:t>
            </a:r>
            <a:r>
              <a:rPr lang="ru-RU" sz="1600" dirty="0" smtClean="0">
                <a:solidFill>
                  <a:srgbClr val="002060"/>
                </a:solidFill>
                <a:latin typeface="Times New Roman" pitchFamily="18" charset="0"/>
                <a:ea typeface="Times New Roman" pitchFamily="18" charset="0"/>
                <a:cs typeface="Times New Roman" pitchFamily="18" charset="0"/>
              </a:rPr>
              <a:t> (Огурец, тыква.) </a:t>
            </a:r>
            <a:endParaRPr lang="ru-RU" sz="1600" dirty="0" smtClean="0">
              <a:solidFill>
                <a:srgbClr val="002060"/>
              </a:solidFill>
              <a:latin typeface="Times New Roman" pitchFamily="18" charset="0"/>
              <a:cs typeface="Times New Roman" pitchFamily="18" charset="0"/>
            </a:endParaRPr>
          </a:p>
          <a:p>
            <a:pPr lvl="0" indent="450850" eaLnBrk="0" fontAlgn="base" hangingPunct="0">
              <a:spcBef>
                <a:spcPct val="0"/>
              </a:spcBef>
              <a:spcAft>
                <a:spcPct val="0"/>
              </a:spcAft>
            </a:pPr>
            <a:r>
              <a:rPr lang="ru-RU" sz="1600" dirty="0" smtClean="0">
                <a:solidFill>
                  <a:srgbClr val="002060"/>
                </a:solidFill>
                <a:latin typeface="Times New Roman" pitchFamily="18" charset="0"/>
                <a:ea typeface="Times New Roman" pitchFamily="18" charset="0"/>
                <a:cs typeface="Times New Roman" pitchFamily="18" charset="0"/>
              </a:rPr>
              <a:t>Во время прогулки можно загадывать загадки про явления природы:</a:t>
            </a:r>
            <a:endParaRPr lang="ru-RU" sz="1600" dirty="0" smtClean="0">
              <a:solidFill>
                <a:srgbClr val="002060"/>
              </a:solidFill>
              <a:latin typeface="Times New Roman" pitchFamily="18" charset="0"/>
              <a:cs typeface="Times New Roman" pitchFamily="18" charset="0"/>
            </a:endParaRPr>
          </a:p>
          <a:p>
            <a:pPr lvl="0" indent="450850" eaLnBrk="0" fontAlgn="base" hangingPunct="0">
              <a:spcBef>
                <a:spcPct val="0"/>
              </a:spcBef>
              <a:spcAft>
                <a:spcPct val="0"/>
              </a:spcAft>
            </a:pPr>
            <a:r>
              <a:rPr lang="ru-RU" sz="1600" i="1" dirty="0" smtClean="0">
                <a:solidFill>
                  <a:srgbClr val="002060"/>
                </a:solidFill>
                <a:latin typeface="Times New Roman" pitchFamily="18" charset="0"/>
                <a:ea typeface="Times New Roman" pitchFamily="18" charset="0"/>
                <a:cs typeface="Times New Roman" pitchFamily="18" charset="0"/>
              </a:rPr>
              <a:t>«Сам не бежит, а стоять не велит».</a:t>
            </a:r>
            <a:r>
              <a:rPr lang="ru-RU" sz="1600" dirty="0" smtClean="0">
                <a:solidFill>
                  <a:srgbClr val="002060"/>
                </a:solidFill>
                <a:latin typeface="Times New Roman" pitchFamily="18" charset="0"/>
                <a:ea typeface="Times New Roman" pitchFamily="18" charset="0"/>
                <a:cs typeface="Times New Roman" pitchFamily="18" charset="0"/>
              </a:rPr>
              <a:t> (Мороз.) </a:t>
            </a:r>
            <a:endParaRPr lang="ru-RU" sz="1600" dirty="0" smtClean="0">
              <a:solidFill>
                <a:srgbClr val="002060"/>
              </a:solidFill>
              <a:latin typeface="Times New Roman" pitchFamily="18" charset="0"/>
              <a:cs typeface="Times New Roman" pitchFamily="18" charset="0"/>
            </a:endParaRPr>
          </a:p>
          <a:p>
            <a:pPr lvl="0" indent="450850" eaLnBrk="0" fontAlgn="base" hangingPunct="0">
              <a:spcBef>
                <a:spcPct val="0"/>
              </a:spcBef>
              <a:spcAft>
                <a:spcPct val="0"/>
              </a:spcAft>
            </a:pPr>
            <a:r>
              <a:rPr lang="ru-RU" sz="1600" i="1" dirty="0" smtClean="0">
                <a:solidFill>
                  <a:srgbClr val="002060"/>
                </a:solidFill>
                <a:latin typeface="Times New Roman" pitchFamily="18" charset="0"/>
                <a:ea typeface="Times New Roman" pitchFamily="18" charset="0"/>
                <a:cs typeface="Times New Roman" pitchFamily="18" charset="0"/>
              </a:rPr>
              <a:t>«Невидимка ходит в лесу, все деревья раздевает».</a:t>
            </a:r>
            <a:r>
              <a:rPr lang="ru-RU" sz="1600" dirty="0" smtClean="0">
                <a:solidFill>
                  <a:srgbClr val="002060"/>
                </a:solidFill>
                <a:latin typeface="Times New Roman" pitchFamily="18" charset="0"/>
                <a:ea typeface="Times New Roman" pitchFamily="18" charset="0"/>
                <a:cs typeface="Times New Roman" pitchFamily="18" charset="0"/>
              </a:rPr>
              <a:t> (Осень.) </a:t>
            </a:r>
            <a:endParaRPr lang="ru-RU" sz="1600" dirty="0" smtClean="0">
              <a:solidFill>
                <a:srgbClr val="002060"/>
              </a:solidFill>
              <a:latin typeface="Times New Roman" pitchFamily="18" charset="0"/>
              <a:cs typeface="Times New Roman" pitchFamily="18" charset="0"/>
            </a:endParaRPr>
          </a:p>
          <a:p>
            <a:pPr lvl="0" indent="450850" eaLnBrk="0" fontAlgn="base" hangingPunct="0">
              <a:spcBef>
                <a:spcPct val="0"/>
              </a:spcBef>
              <a:spcAft>
                <a:spcPct val="0"/>
              </a:spcAft>
            </a:pPr>
            <a:r>
              <a:rPr lang="ru-RU" sz="1600" dirty="0" smtClean="0">
                <a:solidFill>
                  <a:srgbClr val="002060"/>
                </a:solidFill>
                <a:latin typeface="Times New Roman" pitchFamily="18" charset="0"/>
                <a:ea typeface="Times New Roman" pitchFamily="18" charset="0"/>
                <a:cs typeface="Times New Roman" pitchFamily="18" charset="0"/>
              </a:rPr>
              <a:t>Со старшими дошкольниками рекомендуется организовывать семейные вечера загадок и пословиц. Выигравший получает приз — книжку, конфетку, игрушку.</a:t>
            </a:r>
            <a:endParaRPr lang="ru-RU" sz="1600" dirty="0" smtClean="0">
              <a:solidFill>
                <a:srgbClr val="002060"/>
              </a:solidFill>
              <a:latin typeface="Times New Roman" pitchFamily="18" charset="0"/>
              <a:cs typeface="Times New Roman" pitchFamily="18" charset="0"/>
            </a:endParaRPr>
          </a:p>
          <a:p>
            <a:pPr lvl="0" indent="450850" eaLnBrk="0" fontAlgn="base" hangingPunct="0">
              <a:spcBef>
                <a:spcPct val="0"/>
              </a:spcBef>
              <a:spcAft>
                <a:spcPct val="0"/>
              </a:spcAft>
            </a:pPr>
            <a:r>
              <a:rPr lang="ru-RU" sz="1600" dirty="0" smtClean="0">
                <a:solidFill>
                  <a:srgbClr val="002060"/>
                </a:solidFill>
                <a:latin typeface="Times New Roman" pitchFamily="18" charset="0"/>
                <a:ea typeface="Times New Roman" pitchFamily="18" charset="0"/>
                <a:cs typeface="Times New Roman" pitchFamily="18" charset="0"/>
              </a:rPr>
              <a:t>Родители должны следить за правильным употреблением слов, особенно близких по значению («шить», «пришить», «вышивать», «зашивать»), которые дети нередко путают объяснять переносные значения («золотые руки», «каменное сердце»). Некоторые дети используют прилагательные, которые обозначают материал, заменяя их другими словами: вместо «деревянный» говорят «сделанный из дерева», вместо «шелковый» — «сшитый из шелка», вместо «шерстяной» — «связанный из шерсти».</a:t>
            </a:r>
            <a:endParaRPr lang="ru-RU" sz="1600" dirty="0" smtClean="0">
              <a:solidFill>
                <a:srgbClr val="002060"/>
              </a:solidFill>
              <a:latin typeface="Times New Roman" pitchFamily="18" charset="0"/>
              <a:cs typeface="Times New Roman" pitchFamily="18" charset="0"/>
            </a:endParaRPr>
          </a:p>
          <a:p>
            <a:pPr lvl="0" indent="450850" eaLnBrk="0" fontAlgn="base" hangingPunct="0">
              <a:spcBef>
                <a:spcPct val="0"/>
              </a:spcBef>
              <a:spcAft>
                <a:spcPct val="0"/>
              </a:spcAft>
            </a:pPr>
            <a:r>
              <a:rPr lang="ru-RU" sz="1600" dirty="0" smtClean="0">
                <a:solidFill>
                  <a:srgbClr val="002060"/>
                </a:solidFill>
                <a:latin typeface="Times New Roman" pitchFamily="18" charset="0"/>
                <a:ea typeface="Times New Roman" pitchFamily="18" charset="0"/>
                <a:cs typeface="Times New Roman" pitchFamily="18" charset="0"/>
              </a:rPr>
              <a:t>В речи детей мало употребляемых слов-признаков. На вопрос «какая лиса?» ребенок должен ответить: «Рыжая, хитрая». «Какой помидор?» — «Красный, круглый».</a:t>
            </a:r>
            <a:endParaRPr lang="ru-RU" sz="1600" dirty="0" smtClean="0">
              <a:solidFill>
                <a:srgbClr val="002060"/>
              </a:solidFill>
              <a:latin typeface="Times New Roman" pitchFamily="18" charset="0"/>
              <a:cs typeface="Times New Roman" pitchFamily="18" charset="0"/>
            </a:endParaRPr>
          </a:p>
          <a:p>
            <a:pPr lvl="0" indent="450850" eaLnBrk="0" fontAlgn="base" hangingPunct="0">
              <a:spcBef>
                <a:spcPct val="0"/>
              </a:spcBef>
              <a:spcAft>
                <a:spcPct val="0"/>
              </a:spcAft>
            </a:pPr>
            <a:r>
              <a:rPr lang="ru-RU" sz="1600" dirty="0" smtClean="0">
                <a:solidFill>
                  <a:srgbClr val="002060"/>
                </a:solidFill>
                <a:latin typeface="Times New Roman" pitchFamily="18" charset="0"/>
                <a:ea typeface="Times New Roman" pitchFamily="18" charset="0"/>
                <a:cs typeface="Times New Roman" pitchFamily="18" charset="0"/>
              </a:rPr>
              <a:t>Словами «хорошая», «красивая» дети характеризуют всё, что им нравится. Взрослому необходимо их поправить: не «хорошая», а «интересная» книга, «высокое» дерево, а не «большое».</a:t>
            </a:r>
            <a:endParaRPr lang="ru-RU" sz="1600" dirty="0" smtClean="0">
              <a:solidFill>
                <a:srgbClr val="002060"/>
              </a:solidFill>
              <a:latin typeface="Times New Roman" pitchFamily="18" charset="0"/>
              <a:cs typeface="Times New Roman" pitchFamily="18" charset="0"/>
            </a:endParaRPr>
          </a:p>
          <a:p>
            <a:pPr lvl="0" indent="450850" eaLnBrk="0" fontAlgn="base" hangingPunct="0">
              <a:spcBef>
                <a:spcPct val="0"/>
              </a:spcBef>
              <a:spcAft>
                <a:spcPct val="0"/>
              </a:spcAft>
            </a:pPr>
            <a:endParaRPr lang="ru-RU" dirty="0" smtClean="0">
              <a:latin typeface="Arial" pitchFamily="34" charset="0"/>
            </a:endParaRPr>
          </a:p>
        </p:txBody>
      </p:sp>
      <p:pic>
        <p:nvPicPr>
          <p:cNvPr id="3" name="Picture 5" descr="C:\Users\1\Desktop\Детский сад\34.gif"/>
          <p:cNvPicPr>
            <a:picLocks noChangeAspect="1" noChangeArrowheads="1" noCrop="1"/>
          </p:cNvPicPr>
          <p:nvPr/>
        </p:nvPicPr>
        <p:blipFill>
          <a:blip r:embed="rId2"/>
          <a:srcRect/>
          <a:stretch>
            <a:fillRect/>
          </a:stretch>
        </p:blipFill>
        <p:spPr bwMode="auto">
          <a:xfrm>
            <a:off x="6046787" y="5173662"/>
            <a:ext cx="3097213" cy="168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8929718"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Обогащение бытового словаря</a:t>
            </a:r>
            <a:endParaRPr kumimoji="0" lang="ru-RU" sz="2400" b="0" i="1"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В семье планируется, например, уборка: нужно навести порядок в серванте. Мама просит ребенка ей помочь. Протирая посуду, она спрашивает, как называется каждый предмет, и уточняет сама: «Это глубокая тарелка, фарфоровая, в ней подают первое блюдо— борщ, суп. Это мелкие тарелки, в них кладут второе — котлеты с гарниром, а это салатница — ее используют для салатов».</a:t>
            </a:r>
            <a:endParaRPr kumimoji="0" lang="ru-RU" b="0" i="0" u="none" strike="noStrike" cap="none" normalizeH="0" baseline="0" dirty="0" smtClean="0">
              <a:ln>
                <a:noFill/>
              </a:ln>
              <a:solidFill>
                <a:srgbClr val="0000CC"/>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Следует попросить ребенка подать взрослому посуду и назвать то, что он подает.</a:t>
            </a:r>
            <a:endParaRPr kumimoji="0" lang="ru-RU" b="0" i="0" u="none" strike="noStrike" cap="none" normalizeH="0" baseline="0" dirty="0" smtClean="0">
              <a:ln>
                <a:noFill/>
              </a:ln>
              <a:solidFill>
                <a:srgbClr val="0000CC"/>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Мама. Что мы поставили в сервант?</a:t>
            </a:r>
            <a:endParaRPr kumimoji="0" lang="ru-RU" b="0" i="0" u="none" strike="noStrike" cap="none" normalizeH="0" baseline="0" dirty="0" smtClean="0">
              <a:ln>
                <a:noFill/>
              </a:ln>
              <a:solidFill>
                <a:srgbClr val="0000CC"/>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Ребенок   </a:t>
            </a:r>
            <a:r>
              <a:rPr kumimoji="0" lang="ru-RU" b="0" i="1"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(отвечает обобщающим словом). </a:t>
            </a:r>
            <a:r>
              <a:rPr kumimoji="0" lang="ru-RU" b="0"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Посуду.</a:t>
            </a:r>
            <a:endParaRPr kumimoji="0" lang="ru-RU" b="0" i="0" u="none" strike="noStrike" cap="none" normalizeH="0" baseline="0" dirty="0" smtClean="0">
              <a:ln>
                <a:noFill/>
              </a:ln>
              <a:solidFill>
                <a:srgbClr val="0000CC"/>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Так непринужденная беседа обогащает детский активный словарь.</a:t>
            </a:r>
            <a:endParaRPr kumimoji="0" lang="ru-RU" b="0" i="0" u="none" strike="noStrike" cap="none" normalizeH="0" baseline="0" dirty="0" smtClean="0">
              <a:ln>
                <a:noFill/>
              </a:ln>
              <a:solidFill>
                <a:srgbClr val="0000CC"/>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Если мама садится за швейную машинку, то тут же подзывает к себе ребенка: «Сегодня я буду шить тебе шерстяное платье. Посмотри, какая красивая шерстяная ткань. Теплое и красивое тебе выйдет платье. Ты поможешь мне кроить. Я буду резать ножницами, а ты подержишь ткань. А теперь я буду шить на машинке».</a:t>
            </a:r>
            <a:endParaRPr kumimoji="0" lang="ru-RU" b="0" i="0" u="none" strike="noStrike" cap="none" normalizeH="0" baseline="0" dirty="0" smtClean="0">
              <a:ln>
                <a:noFill/>
              </a:ln>
              <a:solidFill>
                <a:srgbClr val="0000CC"/>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Таким же образом можно познакомить ребенка со звонком, холодильником, утюгом и т.д. Очень важно, чтобы ребенок слушал внимательно. Следует предложить ему самому что-нибудь сделать, например, закрутить шуруп или погладить платочек. Ребенку будет очень интересно. Выходя на прогулку, необходимо обратить его внимание на деревья, траву, птиц; спросить, знает ли он, например, чем отличается береза от дуба; рассказать ему новое. </a:t>
            </a:r>
            <a:endParaRPr kumimoji="0" lang="ru-RU" b="0" i="0" u="none" strike="noStrike" cap="none" normalizeH="0" baseline="0" dirty="0" smtClean="0">
              <a:ln>
                <a:noFill/>
              </a:ln>
              <a:solidFill>
                <a:srgbClr val="0000CC"/>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CC"/>
                </a:solidFill>
                <a:effectLst/>
                <a:latin typeface="Times New Roman" pitchFamily="18" charset="0"/>
                <a:ea typeface="Times New Roman" pitchFamily="18" charset="0"/>
                <a:cs typeface="Times New Roman" pitchFamily="18" charset="0"/>
              </a:rPr>
              <a:t>Гуляя по улице, полезно знакомить ребенка с машинами, светофорами, людьми</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Важно: с </a:t>
            </a:r>
            <a:r>
              <a:rPr kumimoji="0" lang="ru-RU"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раннего детства ребенок должен знать правила уличного движения.</a:t>
            </a:r>
            <a:r>
              <a:rPr kumimoji="0" lang="ru-RU"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endParaRPr kumimoji="0" lang="ru-RU" b="1"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3073" name="Picture 1" descr="HH00681_"/>
          <p:cNvPicPr>
            <a:picLocks noChangeAspect="1" noChangeArrowheads="1"/>
          </p:cNvPicPr>
          <p:nvPr/>
        </p:nvPicPr>
        <p:blipFill>
          <a:blip r:embed="rId2"/>
          <a:srcRect/>
          <a:stretch>
            <a:fillRect/>
          </a:stretch>
        </p:blipFill>
        <p:spPr bwMode="auto">
          <a:xfrm>
            <a:off x="8162825" y="5786454"/>
            <a:ext cx="981175" cy="1071546"/>
          </a:xfrm>
          <a:prstGeom prst="rect">
            <a:avLst/>
          </a:prstGeom>
          <a:noFill/>
        </p:spPr>
      </p:pic>
      <p:sp>
        <p:nvSpPr>
          <p:cNvPr id="3075" name="Rectangle 3"/>
          <p:cNvSpPr>
            <a:spLocks noChangeArrowheads="1"/>
          </p:cNvSpPr>
          <p:nvPr/>
        </p:nvSpPr>
        <p:spPr bwMode="auto">
          <a:xfrm>
            <a:off x="0" y="203835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ubOvalCallout"/>
          <p:cNvSpPr>
            <a:spLocks noEditPoints="1" noChangeArrowheads="1"/>
          </p:cNvSpPr>
          <p:nvPr/>
        </p:nvSpPr>
        <p:spPr bwMode="auto">
          <a:xfrm rot="-1300800">
            <a:off x="7893053" y="182714"/>
            <a:ext cx="1143000" cy="803275"/>
          </a:xfrm>
          <a:custGeom>
            <a:avLst/>
            <a:gdLst>
              <a:gd name="G0" fmla="+- 0 0 0"/>
              <a:gd name="G1" fmla="+- 10834 0 0"/>
              <a:gd name="T0" fmla="*/ 10800 w 21600"/>
              <a:gd name="T1" fmla="*/ 0 h 21600"/>
              <a:gd name="T2" fmla="*/ 0 w 21600"/>
              <a:gd name="T3" fmla="*/ 8105 h 21600"/>
              <a:gd name="T4" fmla="*/ 10834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834"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7270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2709" name="Rectangle 5"/>
          <p:cNvSpPr>
            <a:spLocks noChangeArrowheads="1"/>
          </p:cNvSpPr>
          <p:nvPr/>
        </p:nvSpPr>
        <p:spPr bwMode="auto">
          <a:xfrm>
            <a:off x="0" y="0"/>
            <a:ext cx="8905902" cy="6017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1" u="none" strike="noStrike" cap="none" normalizeH="0" baseline="0" dirty="0" smtClean="0">
              <a:ln>
                <a:noFill/>
              </a:ln>
              <a:solidFill>
                <a:srgbClr val="800080"/>
              </a:solidFill>
              <a:effectLst/>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800080"/>
                </a:solidFill>
                <a:effectLst/>
                <a:latin typeface="Times New Roman" pitchFamily="18" charset="0"/>
                <a:ea typeface="Times New Roman" pitchFamily="18" charset="0"/>
                <a:cs typeface="Times New Roman" pitchFamily="18" charset="0"/>
              </a:rPr>
              <a:t>Игры и упражнения </a:t>
            </a:r>
            <a:br>
              <a:rPr kumimoji="0" lang="ru-RU" sz="2400" b="1" i="1" u="none" strike="noStrike" cap="none" normalizeH="0" baseline="0" dirty="0" smtClean="0">
                <a:ln>
                  <a:noFill/>
                </a:ln>
                <a:solidFill>
                  <a:srgbClr val="800080"/>
                </a:solidFill>
                <a:effectLst/>
                <a:latin typeface="Times New Roman" pitchFamily="18" charset="0"/>
                <a:ea typeface="Times New Roman" pitchFamily="18" charset="0"/>
                <a:cs typeface="Times New Roman" pitchFamily="18" charset="0"/>
              </a:rPr>
            </a:br>
            <a:r>
              <a:rPr kumimoji="0" lang="ru-RU" sz="2400" b="1" i="1" u="none" strike="noStrike" cap="none" normalizeH="0" baseline="0" dirty="0" smtClean="0">
                <a:ln>
                  <a:noFill/>
                </a:ln>
                <a:solidFill>
                  <a:srgbClr val="800080"/>
                </a:solidFill>
                <a:effectLst/>
                <a:latin typeface="Times New Roman" pitchFamily="18" charset="0"/>
                <a:ea typeface="Times New Roman" pitchFamily="18" charset="0"/>
                <a:cs typeface="Times New Roman" pitchFamily="18" charset="0"/>
              </a:rPr>
              <a:t>на развитие фантазии и литературных способностей</a:t>
            </a:r>
            <a:endPar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1" i="1"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      </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1" i="1" u="none" strike="noStrike" cap="none" normalizeH="0" baseline="0" dirty="0" smtClean="0">
                <a:ln>
                  <a:noFill/>
                </a:ln>
                <a:solidFill>
                  <a:srgbClr val="008000"/>
                </a:solidFill>
                <a:effectLst/>
                <a:latin typeface="Arial" pitchFamily="34" charset="0"/>
                <a:ea typeface="Times New Roman" pitchFamily="18" charset="0"/>
                <a:cs typeface="Arial" pitchFamily="34" charset="0"/>
              </a:rPr>
              <a:t> </a:t>
            </a:r>
            <a:r>
              <a:rPr kumimoji="0" lang="ru-RU" b="1" i="1" u="none"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1. Предложите ребенку описать какой-нибудь привычный, простой предмет  - </a:t>
            </a: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ну, хотя бы свой письменный стол.</a:t>
            </a: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2. Сказочно-игровая ситуация.</a:t>
            </a: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Предметы "оживают". Предложить детям угадать, какой характер у морской раковины, у самодельного ежика, у колокольчиков разной формы и с разными голосами. Что и как они сказали бы, если бы могли вступить в беседу с детьми и друг с другом? </a:t>
            </a: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 3. Рассказ от имени солнца, леса, воды, огня.</a:t>
            </a: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 4. Двое детей импровизируют диалог других животных,</a:t>
            </a: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например, крокодила и обезьяны. Желательно с куклами.</a:t>
            </a:r>
            <a:b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b="1" i="1" u="none"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5</a:t>
            </a: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Описать одну и ту же ситуацию с точки зрения разных ее участников, интересы которых могут быть и противоположными</a:t>
            </a: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 примеру, с точки зрения Кота и с точки зрения Воробья в клетке.</a:t>
            </a:r>
            <a:b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b="1" i="1" u="none"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6. Прочтите начало хорошей сказки и обсудите с детьми, чего можно ждать в дальнейшем: </a:t>
            </a: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появления героев и красавиц, приключений и</a:t>
            </a:r>
            <a:r>
              <a:rPr kumimoji="0" lang="ru-RU" b="1" i="1" u="none"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чудес или характерных персонажей (простаков и хитрецов и т.д.) Обратите внимание детей на речевые характеристики персонажей.</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Picture 5" descr="C:\Users\1\Desktop\Детский сад\34.gif"/>
          <p:cNvPicPr>
            <a:picLocks noChangeAspect="1" noChangeArrowheads="1" noCrop="1"/>
          </p:cNvPicPr>
          <p:nvPr/>
        </p:nvPicPr>
        <p:blipFill>
          <a:blip r:embed="rId2"/>
          <a:srcRect/>
          <a:stretch>
            <a:fillRect/>
          </a:stretch>
        </p:blipFill>
        <p:spPr bwMode="auto">
          <a:xfrm>
            <a:off x="6046787" y="5173662"/>
            <a:ext cx="3097213" cy="168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8858280" cy="5601533"/>
          </a:xfrm>
          <a:prstGeom prst="rect">
            <a:avLst/>
          </a:prstGeom>
        </p:spPr>
        <p:txBody>
          <a:bodyPr wrap="square">
            <a:spAutoFit/>
          </a:bodyPr>
          <a:lstStyle/>
          <a:p>
            <a:r>
              <a:rPr lang="ru-RU" dirty="0" smtClean="0">
                <a:latin typeface="Times New Roman" pitchFamily="18" charset="0"/>
                <a:ea typeface="Times New Roman" pitchFamily="18" charset="0"/>
                <a:cs typeface="Times New Roman" pitchFamily="18" charset="0"/>
              </a:rPr>
              <a:t/>
            </a:r>
            <a:br>
              <a:rPr lang="ru-RU" dirty="0" smtClean="0">
                <a:latin typeface="Times New Roman" pitchFamily="18" charset="0"/>
                <a:ea typeface="Times New Roman" pitchFamily="18" charset="0"/>
                <a:cs typeface="Times New Roman" pitchFamily="18" charset="0"/>
              </a:rPr>
            </a:br>
            <a:r>
              <a:rPr lang="ru-RU" sz="2000" b="1" i="1" dirty="0" smtClean="0">
                <a:solidFill>
                  <a:srgbClr val="008000"/>
                </a:solidFill>
                <a:latin typeface="Times New Roman" pitchFamily="18" charset="0"/>
                <a:ea typeface="Times New Roman" pitchFamily="18" charset="0"/>
                <a:cs typeface="Times New Roman" pitchFamily="18" charset="0"/>
              </a:rPr>
              <a:t>7. Предложить темы для рисунка или рассказа</a:t>
            </a:r>
            <a:r>
              <a:rPr lang="ru-RU" sz="2000" b="1" i="1" dirty="0" smtClean="0">
                <a:latin typeface="Times New Roman" pitchFamily="18" charset="0"/>
                <a:ea typeface="Times New Roman" pitchFamily="18" charset="0"/>
                <a:cs typeface="Times New Roman" pitchFamily="18" charset="0"/>
              </a:rPr>
              <a:t>: "Ветер-озорник", "Внезапный снег", ... и т.д.</a:t>
            </a:r>
            <a:r>
              <a:rPr lang="ru-RU" sz="2000" dirty="0" smtClean="0">
                <a:latin typeface="Times New Roman" pitchFamily="18" charset="0"/>
                <a:ea typeface="Times New Roman" pitchFamily="18" charset="0"/>
                <a:cs typeface="Times New Roman" pitchFamily="18" charset="0"/>
              </a:rPr>
              <a:t/>
            </a:r>
            <a:br>
              <a:rPr lang="ru-RU" sz="2000" dirty="0" smtClean="0">
                <a:latin typeface="Times New Roman" pitchFamily="18" charset="0"/>
                <a:ea typeface="Times New Roman" pitchFamily="18" charset="0"/>
                <a:cs typeface="Times New Roman" pitchFamily="18" charset="0"/>
              </a:rPr>
            </a:br>
            <a:r>
              <a:rPr lang="ru-RU" sz="2000" b="1" i="1" dirty="0" smtClean="0">
                <a:solidFill>
                  <a:srgbClr val="008000"/>
                </a:solidFill>
                <a:latin typeface="Times New Roman" pitchFamily="18" charset="0"/>
                <a:ea typeface="Times New Roman" pitchFamily="18" charset="0"/>
                <a:cs typeface="Times New Roman" pitchFamily="18" charset="0"/>
              </a:rPr>
              <a:t>8. Попросите рассказать о том</a:t>
            </a:r>
            <a:r>
              <a:rPr lang="ru-RU" sz="2000" b="1" i="1" dirty="0" smtClean="0">
                <a:latin typeface="Times New Roman" pitchFamily="18" charset="0"/>
                <a:ea typeface="Times New Roman" pitchFamily="18" charset="0"/>
                <a:cs typeface="Times New Roman" pitchFamily="18" charset="0"/>
              </a:rPr>
              <a:t>, как шумит весенний бурный ливень и как - скучный, мелкий осенний дождик. Обсудите с детьми, выразительны ли детали, удачен ли выбор слов, точны ли оттенки их значений, подходят ли ритм фраз, выразительно ли их звучание. Дети должны понять в результате обсуждения, что в рассказе не должно быть ничего безразличного, нейтрального по отношению к замыслу.</a:t>
            </a:r>
            <a:r>
              <a:rPr lang="ru-RU" sz="2000" dirty="0" smtClean="0">
                <a:latin typeface="Times New Roman" pitchFamily="18" charset="0"/>
                <a:ea typeface="Times New Roman" pitchFamily="18" charset="0"/>
                <a:cs typeface="Times New Roman" pitchFamily="18" charset="0"/>
              </a:rPr>
              <a:t/>
            </a:r>
            <a:br>
              <a:rPr lang="ru-RU" sz="2000" dirty="0" smtClean="0">
                <a:latin typeface="Times New Roman" pitchFamily="18" charset="0"/>
                <a:ea typeface="Times New Roman" pitchFamily="18" charset="0"/>
                <a:cs typeface="Times New Roman" pitchFamily="18" charset="0"/>
              </a:rPr>
            </a:br>
            <a:r>
              <a:rPr lang="ru-RU" sz="2000" b="1" i="1" dirty="0" smtClean="0">
                <a:solidFill>
                  <a:srgbClr val="008000"/>
                </a:solidFill>
                <a:latin typeface="Times New Roman" pitchFamily="18" charset="0"/>
                <a:ea typeface="Times New Roman" pitchFamily="18" charset="0"/>
                <a:cs typeface="Times New Roman" pitchFamily="18" charset="0"/>
              </a:rPr>
              <a:t>9. Описать яблоко (или горбушку черного хлеба) </a:t>
            </a:r>
            <a:r>
              <a:rPr lang="ru-RU" sz="2000" b="1" i="1" dirty="0" smtClean="0">
                <a:latin typeface="Times New Roman" pitchFamily="18" charset="0"/>
                <a:ea typeface="Times New Roman" pitchFamily="18" charset="0"/>
                <a:cs typeface="Times New Roman" pitchFamily="18" charset="0"/>
              </a:rPr>
              <a:t>сначала с точки зрения заболевающего  (или сытого) человека, а затем - с точки зрения выздоравливающего (или проголодавшегося).</a:t>
            </a:r>
            <a:r>
              <a:rPr lang="ru-RU" sz="2000" dirty="0" smtClean="0">
                <a:latin typeface="Times New Roman" pitchFamily="18" charset="0"/>
                <a:ea typeface="Times New Roman" pitchFamily="18" charset="0"/>
                <a:cs typeface="Times New Roman" pitchFamily="18" charset="0"/>
              </a:rPr>
              <a:t/>
            </a:r>
            <a:br>
              <a:rPr lang="ru-RU" sz="2000" dirty="0" smtClean="0">
                <a:latin typeface="Times New Roman" pitchFamily="18" charset="0"/>
                <a:ea typeface="Times New Roman" pitchFamily="18" charset="0"/>
                <a:cs typeface="Times New Roman" pitchFamily="18" charset="0"/>
              </a:rPr>
            </a:br>
            <a:r>
              <a:rPr lang="ru-RU" sz="2000" b="1" i="1" dirty="0" smtClean="0">
                <a:solidFill>
                  <a:srgbClr val="008000"/>
                </a:solidFill>
                <a:latin typeface="Times New Roman" pitchFamily="18" charset="0"/>
                <a:ea typeface="Times New Roman" pitchFamily="18" charset="0"/>
                <a:cs typeface="Times New Roman" pitchFamily="18" charset="0"/>
              </a:rPr>
              <a:t>10. Описать аквариум с точки зрения его владельца, а потом, с точки зрения рыбки, которая там плавает, и хозяйского кота</a:t>
            </a:r>
            <a:r>
              <a:rPr lang="ru-RU" sz="2000" b="1" i="1" dirty="0" smtClean="0">
                <a:latin typeface="Times New Roman" pitchFamily="18" charset="0"/>
                <a:ea typeface="Times New Roman" pitchFamily="18" charset="0"/>
                <a:cs typeface="Times New Roman" pitchFamily="18" charset="0"/>
              </a:rPr>
              <a:t>. Или - увидеть какой-нибудь предмет, например, зеркало, глазами птицы, собаки, совсем маленького ребенка...</a:t>
            </a:r>
            <a:r>
              <a:rPr lang="ru-RU" sz="2000" dirty="0" smtClean="0">
                <a:latin typeface="Times New Roman" pitchFamily="18" charset="0"/>
                <a:ea typeface="Times New Roman" pitchFamily="18" charset="0"/>
                <a:cs typeface="Times New Roman" pitchFamily="18" charset="0"/>
              </a:rPr>
              <a:t/>
            </a:r>
            <a:br>
              <a:rPr lang="ru-RU" sz="2000" dirty="0" smtClean="0">
                <a:latin typeface="Times New Roman" pitchFamily="18" charset="0"/>
                <a:ea typeface="Times New Roman" pitchFamily="18" charset="0"/>
                <a:cs typeface="Times New Roman" pitchFamily="18" charset="0"/>
              </a:rPr>
            </a:br>
            <a:r>
              <a:rPr lang="ru-RU" sz="2000" b="1" i="1" dirty="0" smtClean="0">
                <a:solidFill>
                  <a:srgbClr val="008000"/>
                </a:solidFill>
                <a:latin typeface="Times New Roman" pitchFamily="18" charset="0"/>
                <a:ea typeface="Times New Roman" pitchFamily="18" charset="0"/>
                <a:cs typeface="Times New Roman" pitchFamily="18" charset="0"/>
              </a:rPr>
              <a:t>11 .Предложить придумать рассказ </a:t>
            </a:r>
            <a:r>
              <a:rPr lang="ru-RU" sz="2000" b="1" i="1" dirty="0" smtClean="0">
                <a:latin typeface="Times New Roman" pitchFamily="18" charset="0"/>
                <a:ea typeface="Times New Roman" pitchFamily="18" charset="0"/>
                <a:cs typeface="Times New Roman" pitchFamily="18" charset="0"/>
              </a:rPr>
              <a:t>по знакомой фотографии.</a:t>
            </a:r>
            <a:r>
              <a:rPr lang="ru-RU" sz="2000" dirty="0" smtClean="0">
                <a:latin typeface="Times New Roman" pitchFamily="18" charset="0"/>
                <a:ea typeface="Times New Roman" pitchFamily="18" charset="0"/>
                <a:cs typeface="Times New Roman" pitchFamily="18" charset="0"/>
              </a:rPr>
              <a:t>                     </a:t>
            </a:r>
          </a:p>
          <a:p>
            <a:r>
              <a:rPr lang="ru-RU" sz="2000" dirty="0" smtClean="0">
                <a:latin typeface="Times New Roman" pitchFamily="18" charset="0"/>
                <a:ea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pic>
        <p:nvPicPr>
          <p:cNvPr id="3" name="Picture 5" descr="C:\Users\1\Desktop\Детский сад\34.gif"/>
          <p:cNvPicPr>
            <a:picLocks noChangeAspect="1" noChangeArrowheads="1" noCrop="1"/>
          </p:cNvPicPr>
          <p:nvPr/>
        </p:nvPicPr>
        <p:blipFill>
          <a:blip r:embed="rId2"/>
          <a:srcRect/>
          <a:stretch>
            <a:fillRect/>
          </a:stretch>
        </p:blipFill>
        <p:spPr bwMode="auto">
          <a:xfrm>
            <a:off x="6046787" y="4929198"/>
            <a:ext cx="3097213" cy="168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WordArt 1"/>
          <p:cNvSpPr>
            <a:spLocks noChangeArrowheads="1" noChangeShapeType="1" noTextEdit="1"/>
          </p:cNvSpPr>
          <p:nvPr/>
        </p:nvSpPr>
        <p:spPr bwMode="auto">
          <a:xfrm>
            <a:off x="285720" y="0"/>
            <a:ext cx="8215370" cy="857232"/>
          </a:xfrm>
          <a:prstGeom prst="rect">
            <a:avLst/>
          </a:prstGeom>
        </p:spPr>
        <p:txBody>
          <a:bodyPr wrap="none" fromWordArt="1">
            <a:prstTxWarp prst="textSlantUp">
              <a:avLst>
                <a:gd name="adj" fmla="val 32056"/>
              </a:avLst>
            </a:prstTxWarp>
          </a:bodyPr>
          <a:lstStyle/>
          <a:p>
            <a:pPr algn="ctr" rtl="0"/>
            <a:r>
              <a:rPr lang="ru-RU" sz="2400" kern="10" spc="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Развитие</a:t>
            </a:r>
          </a:p>
          <a:p>
            <a:pPr algn="ctr" rtl="0"/>
            <a:r>
              <a:rPr lang="ru-RU" sz="2400" kern="10" spc="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мелкой моторики</a:t>
            </a:r>
            <a:endParaRPr lang="ru-RU" sz="2400" kern="10" spc="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a:endParaRPr>
          </a:p>
        </p:txBody>
      </p:sp>
      <p:sp>
        <p:nvSpPr>
          <p:cNvPr id="3" name="Прямоугольник 2"/>
          <p:cNvSpPr/>
          <p:nvPr/>
        </p:nvSpPr>
        <p:spPr>
          <a:xfrm>
            <a:off x="0" y="948690"/>
            <a:ext cx="9144000" cy="5909310"/>
          </a:xfrm>
          <a:prstGeom prst="rect">
            <a:avLst/>
          </a:prstGeom>
        </p:spPr>
        <p:txBody>
          <a:bodyPr wrap="square">
            <a:spAutoFit/>
          </a:bodyPr>
          <a:lstStyle/>
          <a:p>
            <a:r>
              <a:rPr lang="ru-RU" dirty="0" smtClean="0">
                <a:solidFill>
                  <a:srgbClr val="7030A0"/>
                </a:solidFill>
                <a:latin typeface="Times New Roman" pitchFamily="18" charset="0"/>
                <a:cs typeface="Times New Roman" pitchFamily="18" charset="0"/>
              </a:rPr>
              <a:t>Исследователями разных стран установлено, а практикой подтверждено, что уровень развития речи детей находится в прямой зависимости от степени сформированности тонких движений пальцев рук.</a:t>
            </a:r>
          </a:p>
          <a:p>
            <a:r>
              <a:rPr lang="ru-RU" dirty="0" smtClean="0">
                <a:solidFill>
                  <a:srgbClr val="7030A0"/>
                </a:solidFill>
                <a:latin typeface="Times New Roman" pitchFamily="18" charset="0"/>
                <a:cs typeface="Times New Roman" pitchFamily="18" charset="0"/>
              </a:rPr>
              <a:t>	Поэтому тренировка движений пальцев и кисти рук является важнейшим фактором, стимулирующим речевое развитие ребенка, способствующим улучшению артикуляционных движений, подготовке кисти руки к письму и, что не менее важно, мощным средством, повышающим работоспособность коры головного мозга, стимулирующим развитие мышления ребенка. Не случайно, упражнения для пальчиков в Японии начинают выполнять с 2-3 месяцев.</a:t>
            </a:r>
          </a:p>
          <a:p>
            <a:r>
              <a:rPr lang="ru-RU" dirty="0" smtClean="0">
                <a:solidFill>
                  <a:srgbClr val="7030A0"/>
                </a:solidFill>
                <a:latin typeface="Times New Roman" pitchFamily="18" charset="0"/>
                <a:cs typeface="Times New Roman" pitchFamily="18" charset="0"/>
              </a:rPr>
              <a:t>	Благоприятное воздействие на развитие движений кистей и пальцев руки оказывает самомассаж, а также занятия изобразительной деятельностью (лепкой, рисованием, аппликацией) и ручным трудом (изготовление поделок из бумаги, картона, дерева, ткани, ниток, шишек, соломы, бисероплетение, конструкторы, мозаики и т.д.)</a:t>
            </a:r>
          </a:p>
          <a:p>
            <a:r>
              <a:rPr lang="ru-RU" dirty="0" smtClean="0">
                <a:solidFill>
                  <a:srgbClr val="7030A0"/>
                </a:solidFill>
                <a:latin typeface="Times New Roman" pitchFamily="18" charset="0"/>
                <a:cs typeface="Times New Roman" pitchFamily="18" charset="0"/>
              </a:rPr>
              <a:t>	Очень важной частью работы по развитию мелкой моторики являются «пальчиковые игры» и пальчиковая гимнастика. Сначала все упражнения выполняются не спеша. Поправьте ребенка, если он затрудняется выполнить требуемое движение. Можно даже взять его руку в свою и действовать совместно.</a:t>
            </a:r>
          </a:p>
          <a:p>
            <a:r>
              <a:rPr lang="ru-RU" dirty="0" smtClean="0">
                <a:solidFill>
                  <a:srgbClr val="7030A0"/>
                </a:solidFill>
                <a:latin typeface="Times New Roman" pitchFamily="18" charset="0"/>
                <a:cs typeface="Times New Roman" pitchFamily="18" charset="0"/>
              </a:rPr>
              <a:t>	Кроме пальчиковой гимнастики, существуют и различные графические упражнения, способствующие развитию мелкой моторики и координации движений руки, зрительного восприятия и внимания (штриховка, «обведи по контуру», «нарисуй такую же картинку», «продолжи узор» и т.д.)</a:t>
            </a:r>
            <a:endParaRPr lang="ru-RU"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0" y="1"/>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14300" algn="just" defTabSz="914400" rtl="0" eaLnBrk="1" fontAlgn="base" latinLnBrk="0" hangingPunct="1">
              <a:lnSpc>
                <a:spcPct val="100000"/>
              </a:lnSpc>
              <a:spcBef>
                <a:spcPct val="0"/>
              </a:spcBef>
              <a:spcAft>
                <a:spcPct val="0"/>
              </a:spcAft>
              <a:buClrTx/>
              <a:buSzTx/>
              <a:buFontTx/>
              <a:buChar char="•"/>
              <a:tabLst>
                <a:tab pos="800100" algn="l"/>
              </a:tabLst>
            </a:pPr>
            <a:r>
              <a:rPr kumimoji="0" lang="ru-RU"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Сжимание пальцев в кулак и разжимание (по 20 раз): </a:t>
            </a:r>
            <a:endParaRPr kumimoji="0" lang="ru-RU" b="1" i="0" u="none" strike="noStrike" cap="none" normalizeH="0" baseline="0" dirty="0" smtClean="0">
              <a:ln>
                <a:noFill/>
              </a:ln>
              <a:solidFill>
                <a:srgbClr val="7030A0"/>
              </a:solidFill>
              <a:effectLst/>
              <a:latin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Tx/>
              <a:buAutoNum type="arabicPeriod"/>
              <a:tabLst>
                <a:tab pos="800100" algn="l"/>
              </a:tabLst>
            </a:pPr>
            <a:r>
              <a:rPr kumimoji="0" lang="ru-RU"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ладонями вверх</a:t>
            </a:r>
            <a:endParaRPr kumimoji="0" lang="ru-RU" b="0" i="1"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Tx/>
              <a:buAutoNum type="arabicPeriod"/>
              <a:tabLst>
                <a:tab pos="800100" algn="l"/>
              </a:tabLst>
            </a:pPr>
            <a:r>
              <a:rPr kumimoji="0" lang="ru-RU"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ладонями вниз</a:t>
            </a:r>
            <a:endParaRPr kumimoji="0" lang="ru-RU" b="0" i="1"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Tx/>
              <a:buAutoNum type="arabicPeriod"/>
              <a:tabLst>
                <a:tab pos="800100" algn="l"/>
              </a:tabLst>
            </a:pPr>
            <a:r>
              <a:rPr kumimoji="0" lang="ru-RU"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обеих рук одновременно</a:t>
            </a:r>
            <a:endParaRPr kumimoji="0" lang="ru-RU" b="0" i="1"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Tx/>
              <a:buAutoNum type="arabicPeriod"/>
              <a:tabLst>
                <a:tab pos="800100" algn="l"/>
              </a:tabLst>
            </a:pPr>
            <a:r>
              <a:rPr kumimoji="0" lang="ru-RU"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правой и левой по очереди</a:t>
            </a:r>
            <a:endParaRPr kumimoji="0" lang="ru-RU"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14300" algn="just" defTabSz="914400" rtl="0" eaLnBrk="0" fontAlgn="base" latinLnBrk="0" hangingPunct="0">
              <a:lnSpc>
                <a:spcPct val="100000"/>
              </a:lnSpc>
              <a:spcBef>
                <a:spcPct val="0"/>
              </a:spcBef>
              <a:spcAft>
                <a:spcPct val="0"/>
              </a:spcAft>
              <a:buClrTx/>
              <a:buSzTx/>
              <a:buFontTx/>
              <a:buNone/>
              <a:tabLst>
                <a:tab pos="800100" algn="l"/>
              </a:tabLst>
            </a:pPr>
            <a:r>
              <a:rPr kumimoji="0" lang="ru-RU" b="1" i="1"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Выполняется с силой, в сжатом положении фиксируется.</a:t>
            </a:r>
            <a:endParaRPr kumimoji="0" lang="ru-RU" b="1" i="1"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0" marR="0" lvl="0" indent="114300" algn="just" defTabSz="914400" rtl="0" eaLnBrk="0" fontAlgn="base" latinLnBrk="0" hangingPunct="0">
              <a:lnSpc>
                <a:spcPct val="100000"/>
              </a:lnSpc>
              <a:spcBef>
                <a:spcPct val="0"/>
              </a:spcBef>
              <a:spcAft>
                <a:spcPct val="0"/>
              </a:spcAft>
              <a:buClrTx/>
              <a:buSzTx/>
              <a:buFontTx/>
              <a:buChar char="•"/>
              <a:tabLst>
                <a:tab pos="800100" algn="l"/>
              </a:tabLst>
            </a:pPr>
            <a:r>
              <a:rPr kumimoji="0" lang="ru-RU"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Вращение кистями рук (по 10 раз):</a:t>
            </a:r>
            <a:endParaRPr kumimoji="0" lang="ru-RU" b="1"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114300" algn="just" defTabSz="914400" rtl="0" eaLnBrk="0" fontAlgn="base" latinLnBrk="0" hangingPunct="0">
              <a:lnSpc>
                <a:spcPct val="100000"/>
              </a:lnSpc>
              <a:spcBef>
                <a:spcPct val="0"/>
              </a:spcBef>
              <a:spcAft>
                <a:spcPct val="0"/>
              </a:spcAft>
              <a:buClrTx/>
              <a:buSzTx/>
              <a:buFontTx/>
              <a:buChar char="•"/>
              <a:tabLst>
                <a:tab pos="800100" algn="l"/>
              </a:tabLst>
            </a:pPr>
            <a:r>
              <a:rPr kumimoji="0" lang="ru-RU"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правую, затем в левую сторону</a:t>
            </a:r>
            <a:endParaRPr kumimoji="0" lang="ru-RU"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14300" algn="just" defTabSz="914400" rtl="0" eaLnBrk="0" fontAlgn="base" latinLnBrk="0" hangingPunct="0">
              <a:lnSpc>
                <a:spcPct val="100000"/>
              </a:lnSpc>
              <a:spcBef>
                <a:spcPct val="0"/>
              </a:spcBef>
              <a:spcAft>
                <a:spcPct val="0"/>
              </a:spcAft>
              <a:buClrTx/>
              <a:buSzTx/>
              <a:buFontTx/>
              <a:buChar char="•"/>
              <a:tabLst>
                <a:tab pos="800100" algn="l"/>
              </a:tabLst>
            </a:pPr>
            <a:r>
              <a:rPr kumimoji="0" lang="ru-RU"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 внутрь</a:t>
            </a:r>
            <a:endParaRPr kumimoji="0" lang="ru-RU"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14300" algn="just" defTabSz="914400" rtl="0" eaLnBrk="0" fontAlgn="base" latinLnBrk="0" hangingPunct="0">
              <a:lnSpc>
                <a:spcPct val="100000"/>
              </a:lnSpc>
              <a:spcBef>
                <a:spcPct val="0"/>
              </a:spcBef>
              <a:spcAft>
                <a:spcPct val="0"/>
              </a:spcAft>
              <a:buClrTx/>
              <a:buSzTx/>
              <a:buFontTx/>
              <a:buChar char="•"/>
              <a:tabLst>
                <a:tab pos="800100" algn="l"/>
              </a:tabLst>
            </a:pPr>
            <a:r>
              <a:rPr kumimoji="0" lang="ru-RU"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наружу</a:t>
            </a:r>
            <a:endParaRPr kumimoji="0" lang="ru-RU"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14300" algn="just" defTabSz="914400" rtl="0" eaLnBrk="0" fontAlgn="base" latinLnBrk="0" hangingPunct="0">
              <a:lnSpc>
                <a:spcPct val="100000"/>
              </a:lnSpc>
              <a:spcBef>
                <a:spcPct val="0"/>
              </a:spcBef>
              <a:spcAft>
                <a:spcPct val="0"/>
              </a:spcAft>
              <a:buClrTx/>
              <a:buSzTx/>
              <a:buFontTx/>
              <a:buNone/>
              <a:tabLst>
                <a:tab pos="800100" algn="l"/>
              </a:tabLst>
            </a:pPr>
            <a:r>
              <a:rPr kumimoji="0" lang="ru-RU" b="1" i="1"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Можно выполнять из положения «руки в стороны».</a:t>
            </a:r>
            <a:endParaRPr kumimoji="0" lang="ru-RU" b="1" i="1"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0" marR="0" lvl="0" indent="114300" algn="just" defTabSz="914400" rtl="0" eaLnBrk="0" fontAlgn="base" latinLnBrk="0" hangingPunct="0">
              <a:lnSpc>
                <a:spcPct val="100000"/>
              </a:lnSpc>
              <a:spcBef>
                <a:spcPct val="0"/>
              </a:spcBef>
              <a:spcAft>
                <a:spcPct val="0"/>
              </a:spcAft>
              <a:buClrTx/>
              <a:buSzTx/>
              <a:buFontTx/>
              <a:buChar char="•"/>
              <a:tabLst>
                <a:tab pos="800100" algn="l"/>
              </a:tabLst>
            </a:pPr>
            <a:r>
              <a:rPr kumimoji="0" lang="ru-RU"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Выгибание кистей рук (по 10-15 раз):</a:t>
            </a:r>
            <a:endParaRPr kumimoji="0" lang="ru-RU" b="1"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114300" algn="just" defTabSz="914400" rtl="0" eaLnBrk="0" fontAlgn="base" latinLnBrk="0" hangingPunct="0">
              <a:lnSpc>
                <a:spcPct val="100000"/>
              </a:lnSpc>
              <a:spcBef>
                <a:spcPct val="0"/>
              </a:spcBef>
              <a:spcAft>
                <a:spcPct val="0"/>
              </a:spcAft>
              <a:buClrTx/>
              <a:buSzTx/>
              <a:buFontTx/>
              <a:buChar char="•"/>
              <a:tabLst>
                <a:tab pos="800100" algn="l"/>
              </a:tabLst>
            </a:pPr>
            <a:r>
              <a:rPr kumimoji="0" lang="ru-RU"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одновременно </a:t>
            </a:r>
            <a:endParaRPr kumimoji="0" lang="ru-RU"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14300" algn="just" defTabSz="914400" rtl="0" eaLnBrk="0" fontAlgn="base" latinLnBrk="0" hangingPunct="0">
              <a:lnSpc>
                <a:spcPct val="100000"/>
              </a:lnSpc>
              <a:spcBef>
                <a:spcPct val="0"/>
              </a:spcBef>
              <a:spcAft>
                <a:spcPct val="0"/>
              </a:spcAft>
              <a:buClrTx/>
              <a:buSzTx/>
              <a:buFontTx/>
              <a:buChar char="•"/>
              <a:tabLst>
                <a:tab pos="800100" algn="l"/>
              </a:tabLst>
            </a:pPr>
            <a:r>
              <a:rPr kumimoji="0" lang="ru-RU"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правой и левой по очереди</a:t>
            </a:r>
            <a:endParaRPr kumimoji="0" lang="ru-RU"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14300" algn="just" defTabSz="914400" rtl="0" eaLnBrk="0" fontAlgn="base" latinLnBrk="0" hangingPunct="0">
              <a:lnSpc>
                <a:spcPct val="100000"/>
              </a:lnSpc>
              <a:spcBef>
                <a:spcPct val="0"/>
              </a:spcBef>
              <a:spcAft>
                <a:spcPct val="0"/>
              </a:spcAft>
              <a:buClrTx/>
              <a:buSzTx/>
              <a:buFontTx/>
              <a:buChar char="•"/>
              <a:tabLst>
                <a:tab pos="800100" algn="l"/>
              </a:tabLst>
            </a:pPr>
            <a:r>
              <a:rPr kumimoji="0" lang="ru-RU"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Прогибание кистей рук (по 10-15 раз):</a:t>
            </a:r>
            <a:endParaRPr kumimoji="0" lang="ru-RU" b="1"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114300" algn="just" defTabSz="914400" rtl="0" eaLnBrk="0" fontAlgn="base" latinLnBrk="0" hangingPunct="0">
              <a:lnSpc>
                <a:spcPct val="100000"/>
              </a:lnSpc>
              <a:spcBef>
                <a:spcPct val="0"/>
              </a:spcBef>
              <a:spcAft>
                <a:spcPct val="0"/>
              </a:spcAft>
              <a:buClrTx/>
              <a:buSzTx/>
              <a:buFontTx/>
              <a:buChar char="•"/>
              <a:tabLst>
                <a:tab pos="800100" algn="l"/>
              </a:tabLst>
            </a:pPr>
            <a:r>
              <a:rPr kumimoji="0" lang="ru-RU"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одновременно </a:t>
            </a:r>
            <a:endParaRPr kumimoji="0" lang="ru-RU"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14300" algn="just" defTabSz="914400" rtl="0" eaLnBrk="0" fontAlgn="base" latinLnBrk="0" hangingPunct="0">
              <a:lnSpc>
                <a:spcPct val="100000"/>
              </a:lnSpc>
              <a:spcBef>
                <a:spcPct val="0"/>
              </a:spcBef>
              <a:spcAft>
                <a:spcPct val="0"/>
              </a:spcAft>
              <a:buClrTx/>
              <a:buSzTx/>
              <a:buFontTx/>
              <a:buChar char="•"/>
              <a:tabLst>
                <a:tab pos="800100" algn="l"/>
              </a:tabLst>
            </a:pPr>
            <a:r>
              <a:rPr kumimoji="0" lang="ru-RU"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правой и левой по очереди</a:t>
            </a:r>
            <a:endParaRPr kumimoji="0" lang="ru-RU"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14300" algn="just" defTabSz="914400" rtl="0" eaLnBrk="0" fontAlgn="base" latinLnBrk="0" hangingPunct="0">
              <a:lnSpc>
                <a:spcPct val="100000"/>
              </a:lnSpc>
              <a:spcBef>
                <a:spcPct val="0"/>
              </a:spcBef>
              <a:spcAft>
                <a:spcPct val="0"/>
              </a:spcAft>
              <a:buClrTx/>
              <a:buSzTx/>
              <a:buFontTx/>
              <a:buChar char="•"/>
              <a:tabLst>
                <a:tab pos="800100" algn="l"/>
              </a:tabLst>
            </a:pPr>
            <a:r>
              <a:rPr kumimoji="0" lang="ru-RU" b="1" i="1"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Чередование прогибания и выгибания.</a:t>
            </a:r>
            <a:endParaRPr kumimoji="0" lang="ru-RU" b="1" i="1"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0" marR="0" lvl="0" indent="114300" algn="just" defTabSz="914400" rtl="0" eaLnBrk="0" fontAlgn="base" latinLnBrk="0" hangingPunct="0">
              <a:lnSpc>
                <a:spcPct val="100000"/>
              </a:lnSpc>
              <a:spcBef>
                <a:spcPct val="0"/>
              </a:spcBef>
              <a:spcAft>
                <a:spcPct val="0"/>
              </a:spcAft>
              <a:buClrTx/>
              <a:buSzTx/>
              <a:buFontTx/>
              <a:buChar char="•"/>
              <a:tabLst>
                <a:tab pos="800100" algn="l"/>
              </a:tabLst>
            </a:pPr>
            <a:r>
              <a:rPr kumimoji="0" lang="ru-RU"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Соприкосновение подушечек пальцев – «пальчики здороваются»:</a:t>
            </a:r>
            <a:endParaRPr kumimoji="0" lang="ru-RU" b="1"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114300" algn="just" defTabSz="914400" rtl="0" eaLnBrk="0" fontAlgn="base" latinLnBrk="0" hangingPunct="0">
              <a:lnSpc>
                <a:spcPct val="100000"/>
              </a:lnSpc>
              <a:spcBef>
                <a:spcPct val="0"/>
              </a:spcBef>
              <a:spcAft>
                <a:spcPct val="0"/>
              </a:spcAft>
              <a:buClrTx/>
              <a:buSzTx/>
              <a:buFontTx/>
              <a:buChar char="•"/>
              <a:tabLst>
                <a:tab pos="800100" algn="l"/>
              </a:tabLst>
            </a:pPr>
            <a:r>
              <a:rPr kumimoji="0" lang="ru-RU"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пальцы правой руки – с большим пальцем правой руки</a:t>
            </a:r>
            <a:endParaRPr kumimoji="0" lang="ru-RU"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14300" algn="just" defTabSz="914400" rtl="0" eaLnBrk="0" fontAlgn="base" latinLnBrk="0" hangingPunct="0">
              <a:lnSpc>
                <a:spcPct val="100000"/>
              </a:lnSpc>
              <a:spcBef>
                <a:spcPct val="0"/>
              </a:spcBef>
              <a:spcAft>
                <a:spcPct val="0"/>
              </a:spcAft>
              <a:buClrTx/>
              <a:buSzTx/>
              <a:buFontTx/>
              <a:buChar char="•"/>
              <a:tabLst>
                <a:tab pos="800100" algn="l"/>
              </a:tabLst>
            </a:pPr>
            <a:r>
              <a:rPr kumimoji="0" lang="ru-RU"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пальцы левой руки – с большим пальцем левой руки</a:t>
            </a:r>
            <a:endParaRPr kumimoji="0" lang="ru-RU"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14300" algn="just" defTabSz="914400" rtl="0" eaLnBrk="0" fontAlgn="base" latinLnBrk="0" hangingPunct="0">
              <a:lnSpc>
                <a:spcPct val="100000"/>
              </a:lnSpc>
              <a:spcBef>
                <a:spcPct val="0"/>
              </a:spcBef>
              <a:spcAft>
                <a:spcPct val="0"/>
              </a:spcAft>
              <a:buClrTx/>
              <a:buSzTx/>
              <a:buFontTx/>
              <a:buChar char="•"/>
              <a:tabLst>
                <a:tab pos="800100" algn="l"/>
              </a:tabLst>
            </a:pPr>
            <a:r>
              <a:rPr kumimoji="0" lang="ru-RU"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то же одновременно двумя руками</a:t>
            </a:r>
            <a:endParaRPr kumimoji="0" lang="ru-RU"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14300" algn="just" defTabSz="914400" rtl="0" eaLnBrk="0" fontAlgn="base" latinLnBrk="0" hangingPunct="0">
              <a:lnSpc>
                <a:spcPct val="100000"/>
              </a:lnSpc>
              <a:spcBef>
                <a:spcPct val="0"/>
              </a:spcBef>
              <a:spcAft>
                <a:spcPct val="0"/>
              </a:spcAft>
              <a:buClrTx/>
              <a:buSzTx/>
              <a:buFontTx/>
              <a:buChar char="•"/>
              <a:tabLst>
                <a:tab pos="800100" algn="l"/>
              </a:tabLst>
            </a:pPr>
            <a:r>
              <a:rPr kumimoji="0" lang="ru-RU"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пальцы правой руки с соответствующими пальцами левой руки</a:t>
            </a:r>
            <a:endParaRPr kumimoji="0" lang="ru-RU"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14300" algn="just" defTabSz="914400" rtl="0" eaLnBrk="0" fontAlgn="base" latinLnBrk="0" hangingPunct="0">
              <a:lnSpc>
                <a:spcPct val="100000"/>
              </a:lnSpc>
              <a:spcBef>
                <a:spcPct val="0"/>
              </a:spcBef>
              <a:spcAft>
                <a:spcPct val="0"/>
              </a:spcAft>
              <a:buClrTx/>
              <a:buSzTx/>
              <a:buFontTx/>
              <a:buNone/>
              <a:tabLst>
                <a:tab pos="800100" algn="l"/>
              </a:tabLst>
            </a:pPr>
            <a:r>
              <a:rPr kumimoji="0" lang="ru-RU" b="1" i="1"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Сила надавливания подушечек пальцев и темп выполнения увеличиваются.</a:t>
            </a:r>
            <a:endParaRPr kumimoji="0" lang="ru-RU" b="1" i="1"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p:txBody>
      </p:sp>
      <p:pic>
        <p:nvPicPr>
          <p:cNvPr id="3" name="Picture 3" descr="C:\Users\1\Desktop\35.gif"/>
          <p:cNvPicPr>
            <a:picLocks noChangeAspect="1" noChangeArrowheads="1" noCrop="1"/>
          </p:cNvPicPr>
          <p:nvPr/>
        </p:nvPicPr>
        <p:blipFill>
          <a:blip r:embed="rId2"/>
          <a:srcRect/>
          <a:stretch>
            <a:fillRect/>
          </a:stretch>
        </p:blipFill>
        <p:spPr bwMode="auto">
          <a:xfrm>
            <a:off x="6643702" y="3071810"/>
            <a:ext cx="2143108" cy="15759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4290"/>
            <a:ext cx="8858280" cy="369332"/>
          </a:xfrm>
          <a:prstGeom prst="rect">
            <a:avLst/>
          </a:prstGeom>
        </p:spPr>
        <p:txBody>
          <a:bodyPr wrap="square">
            <a:spAutoFit/>
          </a:bodyPr>
          <a:lstStyle/>
          <a:p>
            <a:endParaRPr lang="ru-RU" dirty="0">
              <a:latin typeface="Times New Roman" pitchFamily="18" charset="0"/>
              <a:cs typeface="Times New Roman" pitchFamily="18" charset="0"/>
            </a:endParaRPr>
          </a:p>
        </p:txBody>
      </p:sp>
      <p:sp>
        <p:nvSpPr>
          <p:cNvPr id="4" name="Прямоугольник 3"/>
          <p:cNvSpPr/>
          <p:nvPr/>
        </p:nvSpPr>
        <p:spPr>
          <a:xfrm>
            <a:off x="2004822" y="2967334"/>
            <a:ext cx="6281954" cy="923330"/>
          </a:xfrm>
          <a:prstGeom prst="rect">
            <a:avLst/>
          </a:prstGeom>
          <a:noFill/>
        </p:spPr>
        <p:txBody>
          <a:bodyPr wrap="square" lIns="91440" tIns="45720" rIns="91440" bIns="45720">
            <a:spAutoFit/>
          </a:bodyPr>
          <a:lstStyle/>
          <a:p>
            <a:pPr algn="ct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Овал 7"/>
          <p:cNvSpPr/>
          <p:nvPr/>
        </p:nvSpPr>
        <p:spPr>
          <a:xfrm>
            <a:off x="571472" y="214290"/>
            <a:ext cx="8143932" cy="207170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i="1" dirty="0" smtClean="0">
                <a:solidFill>
                  <a:srgbClr val="7030A0"/>
                </a:solidFill>
                <a:latin typeface="Times New Roman" pitchFamily="18" charset="0"/>
                <a:cs typeface="Times New Roman" pitchFamily="18" charset="0"/>
              </a:rPr>
              <a:t>Каждый родитель однажды задается вопросом: «А правильно ли говорит мой ребенок?» </a:t>
            </a:r>
            <a:endParaRPr lang="ru-RU" sz="2800" b="1" i="1" dirty="0">
              <a:solidFill>
                <a:srgbClr val="7030A0"/>
              </a:solidFill>
              <a:latin typeface="Times New Roman" pitchFamily="18" charset="0"/>
              <a:cs typeface="Times New Roman" pitchFamily="18" charset="0"/>
            </a:endParaRPr>
          </a:p>
        </p:txBody>
      </p:sp>
      <p:sp>
        <p:nvSpPr>
          <p:cNvPr id="9" name="Прямоугольник 8"/>
          <p:cNvSpPr/>
          <p:nvPr/>
        </p:nvSpPr>
        <p:spPr>
          <a:xfrm>
            <a:off x="285720" y="2357430"/>
            <a:ext cx="8572560" cy="646331"/>
          </a:xfrm>
          <a:prstGeom prst="rect">
            <a:avLst/>
          </a:prstGeom>
        </p:spPr>
        <p:txBody>
          <a:bodyPr wrap="square">
            <a:spAutoFit/>
          </a:bodyPr>
          <a:lstStyle/>
          <a:p>
            <a:pPr lvl="0" indent="342900" algn="just" fontAlgn="base">
              <a:spcBef>
                <a:spcPct val="0"/>
              </a:spcBef>
              <a:spcAft>
                <a:spcPct val="0"/>
              </a:spcAft>
              <a:tabLst>
                <a:tab pos="457200" algn="l"/>
              </a:tabLst>
            </a:pPr>
            <a:r>
              <a:rPr lang="ru-RU" b="1" i="1" dirty="0" smtClean="0">
                <a:solidFill>
                  <a:srgbClr val="002060"/>
                </a:solidFill>
                <a:latin typeface="Arial" pitchFamily="34" charset="0"/>
                <a:ea typeface="Times New Roman" pitchFamily="18" charset="0"/>
              </a:rPr>
              <a:t>Чтобы составить полное представление о речи ребенка в целом, необходимо обратить внимание на следующие параметры:</a:t>
            </a:r>
            <a:endParaRPr lang="ru-RU" sz="1050" b="1" i="1" dirty="0" smtClean="0">
              <a:solidFill>
                <a:srgbClr val="002060"/>
              </a:solidFill>
              <a:latin typeface="Arial" pitchFamily="34" charset="0"/>
            </a:endParaRPr>
          </a:p>
        </p:txBody>
      </p:sp>
      <p:sp>
        <p:nvSpPr>
          <p:cNvPr id="10" name="Прямоугольник 9"/>
          <p:cNvSpPr/>
          <p:nvPr/>
        </p:nvSpPr>
        <p:spPr>
          <a:xfrm>
            <a:off x="428596" y="3071810"/>
            <a:ext cx="7286676" cy="3416320"/>
          </a:xfrm>
          <a:prstGeom prst="rect">
            <a:avLst/>
          </a:prstGeom>
        </p:spPr>
        <p:txBody>
          <a:bodyPr wrap="square">
            <a:spAutoFit/>
          </a:bodyPr>
          <a:lstStyle/>
          <a:p>
            <a:pPr lvl="0" algn="just" eaLnBrk="0" fontAlgn="base" hangingPunct="0">
              <a:spcBef>
                <a:spcPct val="0"/>
              </a:spcBef>
              <a:spcAft>
                <a:spcPct val="0"/>
              </a:spcAft>
              <a:buFontTx/>
              <a:buChar char="•"/>
              <a:tabLst>
                <a:tab pos="457200" algn="l"/>
              </a:tabLst>
            </a:pPr>
            <a:r>
              <a:rPr lang="ru-RU" sz="2400" b="1" dirty="0" smtClean="0">
                <a:solidFill>
                  <a:srgbClr val="C00000"/>
                </a:solidFill>
                <a:latin typeface="Times New Roman" pitchFamily="18" charset="0"/>
                <a:ea typeface="Times New Roman" pitchFamily="18" charset="0"/>
                <a:cs typeface="Times New Roman" pitchFamily="18" charset="0"/>
              </a:rPr>
              <a:t>понимание речи;</a:t>
            </a:r>
            <a:endParaRPr lang="ru-RU" sz="2400" b="1" dirty="0" smtClean="0">
              <a:solidFill>
                <a:srgbClr val="C00000"/>
              </a:solidFill>
              <a:latin typeface="Times New Roman" pitchFamily="18" charset="0"/>
              <a:cs typeface="Times New Roman" pitchFamily="18" charset="0"/>
            </a:endParaRPr>
          </a:p>
          <a:p>
            <a:pPr lvl="0" algn="just" eaLnBrk="0" fontAlgn="base" hangingPunct="0">
              <a:spcBef>
                <a:spcPct val="0"/>
              </a:spcBef>
              <a:spcAft>
                <a:spcPct val="0"/>
              </a:spcAft>
              <a:buFontTx/>
              <a:buChar char="•"/>
              <a:tabLst>
                <a:tab pos="457200" algn="l"/>
              </a:tabLst>
            </a:pPr>
            <a:r>
              <a:rPr lang="ru-RU" sz="2400" b="1" dirty="0" smtClean="0">
                <a:solidFill>
                  <a:srgbClr val="C00000"/>
                </a:solidFill>
                <a:latin typeface="Times New Roman" pitchFamily="18" charset="0"/>
                <a:ea typeface="Times New Roman" pitchFamily="18" charset="0"/>
                <a:cs typeface="Times New Roman" pitchFamily="18" charset="0"/>
              </a:rPr>
              <a:t>оценка речи по звучанию (звукопроизношение);</a:t>
            </a:r>
            <a:endParaRPr lang="ru-RU" sz="2400" b="1" dirty="0" smtClean="0">
              <a:solidFill>
                <a:srgbClr val="C00000"/>
              </a:solidFill>
              <a:latin typeface="Times New Roman" pitchFamily="18" charset="0"/>
              <a:cs typeface="Times New Roman" pitchFamily="18" charset="0"/>
            </a:endParaRPr>
          </a:p>
          <a:p>
            <a:pPr lvl="0" algn="just" eaLnBrk="0" fontAlgn="base" hangingPunct="0">
              <a:spcBef>
                <a:spcPct val="0"/>
              </a:spcBef>
              <a:spcAft>
                <a:spcPct val="0"/>
              </a:spcAft>
              <a:buFontTx/>
              <a:buChar char="•"/>
              <a:tabLst>
                <a:tab pos="457200" algn="l"/>
              </a:tabLst>
            </a:pPr>
            <a:r>
              <a:rPr lang="ru-RU" sz="2400" b="1" dirty="0" smtClean="0">
                <a:solidFill>
                  <a:srgbClr val="C00000"/>
                </a:solidFill>
                <a:latin typeface="Times New Roman" pitchFamily="18" charset="0"/>
                <a:ea typeface="Times New Roman" pitchFamily="18" charset="0"/>
                <a:cs typeface="Times New Roman" pitchFamily="18" charset="0"/>
              </a:rPr>
              <a:t>фонематические слух;</a:t>
            </a:r>
            <a:endParaRPr lang="ru-RU" sz="2400" b="1" dirty="0" smtClean="0">
              <a:solidFill>
                <a:srgbClr val="C00000"/>
              </a:solidFill>
              <a:latin typeface="Times New Roman" pitchFamily="18" charset="0"/>
              <a:cs typeface="Times New Roman" pitchFamily="18" charset="0"/>
            </a:endParaRPr>
          </a:p>
          <a:p>
            <a:pPr lvl="0" algn="just" eaLnBrk="0" fontAlgn="base" hangingPunct="0">
              <a:spcBef>
                <a:spcPct val="0"/>
              </a:spcBef>
              <a:spcAft>
                <a:spcPct val="0"/>
              </a:spcAft>
              <a:buFontTx/>
              <a:buChar char="•"/>
              <a:tabLst>
                <a:tab pos="457200" algn="l"/>
              </a:tabLst>
            </a:pPr>
            <a:r>
              <a:rPr lang="ru-RU" sz="2400" b="1" dirty="0" smtClean="0">
                <a:solidFill>
                  <a:srgbClr val="C00000"/>
                </a:solidFill>
                <a:latin typeface="Times New Roman" pitchFamily="18" charset="0"/>
                <a:ea typeface="Times New Roman" pitchFamily="18" charset="0"/>
                <a:cs typeface="Times New Roman" pitchFamily="18" charset="0"/>
              </a:rPr>
              <a:t>связная речь;</a:t>
            </a:r>
            <a:endParaRPr lang="ru-RU" sz="2400" b="1" dirty="0" smtClean="0">
              <a:solidFill>
                <a:srgbClr val="C00000"/>
              </a:solidFill>
              <a:latin typeface="Times New Roman" pitchFamily="18" charset="0"/>
              <a:cs typeface="Times New Roman" pitchFamily="18" charset="0"/>
            </a:endParaRPr>
          </a:p>
          <a:p>
            <a:pPr lvl="0" algn="just" eaLnBrk="0" fontAlgn="base" hangingPunct="0">
              <a:spcBef>
                <a:spcPct val="0"/>
              </a:spcBef>
              <a:spcAft>
                <a:spcPct val="0"/>
              </a:spcAft>
              <a:buFontTx/>
              <a:buChar char="•"/>
              <a:tabLst>
                <a:tab pos="457200" algn="l"/>
              </a:tabLst>
            </a:pPr>
            <a:r>
              <a:rPr lang="ru-RU" sz="2400" b="1" dirty="0" smtClean="0">
                <a:solidFill>
                  <a:srgbClr val="C00000"/>
                </a:solidFill>
                <a:latin typeface="Times New Roman" pitchFamily="18" charset="0"/>
                <a:ea typeface="Times New Roman" pitchFamily="18" charset="0"/>
                <a:cs typeface="Times New Roman" pitchFamily="18" charset="0"/>
              </a:rPr>
              <a:t>лексико-грамматический строй речи;</a:t>
            </a:r>
            <a:endParaRPr lang="ru-RU" sz="2400" b="1" dirty="0" smtClean="0">
              <a:solidFill>
                <a:srgbClr val="C00000"/>
              </a:solidFill>
              <a:latin typeface="Times New Roman" pitchFamily="18" charset="0"/>
              <a:cs typeface="Times New Roman" pitchFamily="18" charset="0"/>
            </a:endParaRPr>
          </a:p>
          <a:p>
            <a:pPr lvl="0" algn="just" eaLnBrk="0" fontAlgn="base" hangingPunct="0">
              <a:spcBef>
                <a:spcPct val="0"/>
              </a:spcBef>
              <a:spcAft>
                <a:spcPct val="0"/>
              </a:spcAft>
              <a:buFontTx/>
              <a:buChar char="•"/>
              <a:tabLst>
                <a:tab pos="457200" algn="l"/>
              </a:tabLst>
            </a:pPr>
            <a:r>
              <a:rPr lang="ru-RU" sz="2400" b="1" dirty="0" smtClean="0">
                <a:solidFill>
                  <a:srgbClr val="C00000"/>
                </a:solidFill>
                <a:latin typeface="Times New Roman" pitchFamily="18" charset="0"/>
                <a:ea typeface="Times New Roman" pitchFamily="18" charset="0"/>
                <a:cs typeface="Times New Roman" pitchFamily="18" charset="0"/>
              </a:rPr>
              <a:t>состояние голоса;</a:t>
            </a:r>
            <a:endParaRPr lang="ru-RU" sz="2400" b="1" dirty="0" smtClean="0">
              <a:solidFill>
                <a:srgbClr val="C00000"/>
              </a:solidFill>
              <a:latin typeface="Times New Roman" pitchFamily="18" charset="0"/>
              <a:cs typeface="Times New Roman" pitchFamily="18" charset="0"/>
            </a:endParaRPr>
          </a:p>
          <a:p>
            <a:pPr lvl="0" algn="just" eaLnBrk="0" fontAlgn="base" hangingPunct="0">
              <a:spcBef>
                <a:spcPct val="0"/>
              </a:spcBef>
              <a:spcAft>
                <a:spcPct val="0"/>
              </a:spcAft>
              <a:buFontTx/>
              <a:buChar char="•"/>
              <a:tabLst>
                <a:tab pos="457200" algn="l"/>
              </a:tabLst>
            </a:pPr>
            <a:r>
              <a:rPr lang="ru-RU" sz="2400" b="1" dirty="0" smtClean="0">
                <a:solidFill>
                  <a:srgbClr val="C00000"/>
                </a:solidFill>
                <a:latin typeface="Times New Roman" pitchFamily="18" charset="0"/>
                <a:ea typeface="Times New Roman" pitchFamily="18" charset="0"/>
                <a:cs typeface="Times New Roman" pitchFamily="18" charset="0"/>
              </a:rPr>
              <a:t>темп речи.</a:t>
            </a:r>
            <a:endParaRPr lang="ru-RU" sz="2400" b="1" dirty="0" smtClean="0">
              <a:solidFill>
                <a:srgbClr val="C00000"/>
              </a:solidFill>
              <a:latin typeface="Times New Roman" pitchFamily="18" charset="0"/>
              <a:cs typeface="Times New Roman" pitchFamily="18" charset="0"/>
            </a:endParaRPr>
          </a:p>
          <a:p>
            <a:pPr lvl="0" algn="just" eaLnBrk="0" fontAlgn="base" hangingPunct="0">
              <a:spcBef>
                <a:spcPct val="0"/>
              </a:spcBef>
              <a:spcAft>
                <a:spcPct val="0"/>
              </a:spcAft>
              <a:tabLst>
                <a:tab pos="457200" algn="l"/>
              </a:tabLst>
            </a:pPr>
            <a:r>
              <a:rPr lang="ru-RU" sz="2400" b="1" dirty="0" smtClean="0">
                <a:solidFill>
                  <a:srgbClr val="C00000"/>
                </a:solidFill>
                <a:latin typeface="Times New Roman" pitchFamily="18" charset="0"/>
                <a:ea typeface="Times New Roman" pitchFamily="18" charset="0"/>
                <a:cs typeface="Times New Roman" pitchFamily="18" charset="0"/>
              </a:rPr>
              <a:t>Рассмотрим отдельно каждый параметр, по которому производится оценка.</a:t>
            </a:r>
            <a:endParaRPr lang="ru-RU" sz="2400" b="1" dirty="0" smtClean="0">
              <a:solidFill>
                <a:srgbClr val="C00000"/>
              </a:solidFill>
              <a:latin typeface="Times New Roman" pitchFamily="18" charset="0"/>
              <a:cs typeface="Times New Roman" pitchFamily="18" charset="0"/>
            </a:endParaRPr>
          </a:p>
        </p:txBody>
      </p:sp>
      <p:pic>
        <p:nvPicPr>
          <p:cNvPr id="7" name="Picture 5" descr="C:\Users\1\Desktop\Детский сад\34.gif"/>
          <p:cNvPicPr>
            <a:picLocks noChangeAspect="1" noChangeArrowheads="1" noCrop="1"/>
          </p:cNvPicPr>
          <p:nvPr/>
        </p:nvPicPr>
        <p:blipFill>
          <a:blip r:embed="rId2"/>
          <a:srcRect/>
          <a:stretch>
            <a:fillRect/>
          </a:stretch>
        </p:blipFill>
        <p:spPr bwMode="auto">
          <a:xfrm>
            <a:off x="6046787" y="3714752"/>
            <a:ext cx="3097213" cy="168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357158" y="0"/>
            <a:ext cx="8786842"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400" b="1" i="1"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ru-RU" sz="1400" b="1" i="1" dirty="0" smtClean="0">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400" b="1" i="1"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ru-RU" sz="1400" b="1" i="1" dirty="0" smtClean="0">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70658" name="WordArt 2"/>
          <p:cNvSpPr>
            <a:spLocks noChangeArrowheads="1" noChangeShapeType="1" noTextEdit="1"/>
          </p:cNvSpPr>
          <p:nvPr/>
        </p:nvSpPr>
        <p:spPr bwMode="auto">
          <a:xfrm>
            <a:off x="0" y="0"/>
            <a:ext cx="8643966" cy="1071546"/>
          </a:xfrm>
          <a:prstGeom prst="rect">
            <a:avLst/>
          </a:prstGeom>
        </p:spPr>
        <p:txBody>
          <a:bodyPr wrap="none" fromWordArt="1">
            <a:prstTxWarp prst="textSlantUp">
              <a:avLst>
                <a:gd name="adj" fmla="val 32056"/>
              </a:avLst>
            </a:prstTxWarp>
          </a:bodyPr>
          <a:lstStyle/>
          <a:p>
            <a:pPr algn="ctr" rtl="0"/>
            <a:r>
              <a:rPr lang="ru-RU" sz="2400" kern="10" spc="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Развитие</a:t>
            </a:r>
          </a:p>
          <a:p>
            <a:pPr algn="ctr" rtl="0"/>
            <a:r>
              <a:rPr lang="ru-RU" sz="2400" kern="10" spc="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слухового внимания</a:t>
            </a:r>
            <a:endParaRPr lang="ru-RU" sz="2400" kern="10" spc="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a:endParaRPr>
          </a:p>
        </p:txBody>
      </p:sp>
      <p:sp>
        <p:nvSpPr>
          <p:cNvPr id="70659" name="Line 3"/>
          <p:cNvSpPr>
            <a:spLocks noChangeShapeType="1"/>
          </p:cNvSpPr>
          <p:nvPr/>
        </p:nvSpPr>
        <p:spPr bwMode="auto">
          <a:xfrm>
            <a:off x="3657600" y="1011238"/>
            <a:ext cx="4572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0" y="1142985"/>
            <a:ext cx="9144000" cy="1200329"/>
          </a:xfrm>
          <a:prstGeom prst="rect">
            <a:avLst/>
          </a:prstGeom>
        </p:spPr>
        <p:txBody>
          <a:bodyPr wrap="square">
            <a:spAutoFit/>
          </a:bodyPr>
          <a:lstStyle/>
          <a:p>
            <a:r>
              <a:rPr lang="ru-RU" dirty="0" smtClean="0">
                <a:latin typeface="Times New Roman" pitchFamily="18" charset="0"/>
                <a:cs typeface="Times New Roman" pitchFamily="18" charset="0"/>
              </a:rPr>
              <a:t>Искажения звуков и слов (сокращения слов, перестановка звуков и слогов, уподобление одного звука другому) часто связаны с недостаточно развитым, неустойчивым слуховым вниманием. В дошкольные годы очень важно научить ребёнка хорошо слушать и слышать. Для развития внимания можно использовать различные занятия и игры.</a:t>
            </a:r>
            <a:endParaRPr lang="ru-RU" dirty="0">
              <a:latin typeface="Times New Roman" pitchFamily="18" charset="0"/>
              <a:cs typeface="Times New Roman" pitchFamily="18" charset="0"/>
            </a:endParaRPr>
          </a:p>
        </p:txBody>
      </p:sp>
      <p:sp>
        <p:nvSpPr>
          <p:cNvPr id="70663" name="Rectangle 7"/>
          <p:cNvSpPr>
            <a:spLocks noChangeArrowheads="1"/>
          </p:cNvSpPr>
          <p:nvPr/>
        </p:nvSpPr>
        <p:spPr bwMode="auto">
          <a:xfrm>
            <a:off x="0" y="2285992"/>
            <a:ext cx="9144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Предложим ребёнку помолчать, закрыв глаза, и внимательно прислушаться к звукам, которые доносятся с улицы, из кухни, из ванной (о чём говорит улица, комната?). Ребенок услышит гудки автомобиля, голоса людей, чириканье воробьев, тиканье часов, капанье воды из крана и т.п.</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Положим в банку шарик, в спичечную коробку гвоздики и будем издавать звуки, потряхивая коробочку, банку, разрывая бумагу, стуча карандашом о стакан, и т.д. Потом повернём ребёнка спиной и будем производить те же звуки. Ребёнок должен по звуку назвать, какие предметы издают звук. Нужно научить ребёнка различать силу, высоту голоса.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ndParaRPr>
          </a:p>
        </p:txBody>
      </p:sp>
      <p:sp>
        <p:nvSpPr>
          <p:cNvPr id="70662" name="Line 6"/>
          <p:cNvSpPr>
            <a:spLocks noChangeShapeType="1"/>
          </p:cNvSpPr>
          <p:nvPr/>
        </p:nvSpPr>
        <p:spPr bwMode="auto">
          <a:xfrm>
            <a:off x="3657600" y="1011238"/>
            <a:ext cx="4572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70664" name="Rectangle 8"/>
          <p:cNvSpPr>
            <a:spLocks noChangeArrowheads="1"/>
          </p:cNvSpPr>
          <p:nvPr/>
        </p:nvSpPr>
        <p:spPr bwMode="auto">
          <a:xfrm>
            <a:off x="0" y="4057233"/>
            <a:ext cx="8929718" cy="25864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3.Показываем ребёнку игрушку, например, собачку. Показываем, как собачка лает, когда находится близко (громко), и как – когда вдали (тихо). Потом произносим «гав-гав», меняя силу голоса, а ребёнок угадывает, далеко или близко находится собачка.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«Я буду называть слова, а ты внимательно слушай: если в этом слове есть звук «в» (к, г, м,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щ</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или какой-нибудь другой), хлопни, пожалуйста в ладоши («поймай звук в ладони»)».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Произносите слова, выделяя голосом нужный звук.</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Можно поиграть в «слова»: «Давай будем придумывать слова, которые начинаются на букву … (называете букву).</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Предложите показать картинки с названием предметов, в названии которых есть звук … (называете звук).</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0" y="0"/>
            <a:ext cx="892971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Развитие фонематического слуха</a:t>
            </a:r>
            <a:endParaRPr kumimoji="0" lang="ru-RU" sz="2800" b="0" i="0" u="none" strike="noStrike" cap="none" normalizeH="0" baseline="0" dirty="0" smtClean="0">
              <a:ln>
                <a:noFill/>
              </a:ln>
              <a:solidFill>
                <a:srgbClr val="7030A0"/>
              </a:solidFill>
              <a:effectLst/>
              <a:latin typeface="Times New Roman" pitchFamily="18" charset="0"/>
              <a:cs typeface="Times New Roman" pitchFamily="18" charset="0"/>
            </a:endParaRPr>
          </a:p>
        </p:txBody>
      </p:sp>
      <p:sp>
        <p:nvSpPr>
          <p:cNvPr id="76802" name="Rectangle 2"/>
          <p:cNvSpPr>
            <a:spLocks noChangeArrowheads="1"/>
          </p:cNvSpPr>
          <p:nvPr/>
        </p:nvSpPr>
        <p:spPr bwMode="auto">
          <a:xfrm>
            <a:off x="0" y="857232"/>
            <a:ext cx="885828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Фонематический слух</a:t>
            </a:r>
            <a:r>
              <a:rPr kumimoji="0" lang="ru-RU"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это тонкий систематизированный слух, способность узнавать и различать звуки, составляющие слово. Без развитого фонематического слуха невозможно правильное произнесение звуков.</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случае фонематического недоразвития ребенок смешивает звонкие и глухие, твердые и мягкие согласные, не различает свистящие и шипящие, «Р» и «Л», «Ц» и «Ч» и другие. С такими детьми обязательно занимается логопед. Если же коррекционная работа вовремя не начата, то ошибки эти затрудняют развитие речи не только устной, но и письменной.</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Предлагаем вашему вниманию некоторые игры, способствующие развитию фонематического слуха.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Picture 5" descr="C:\Users\1\Desktop\Детский сад\34.gif"/>
          <p:cNvPicPr>
            <a:picLocks noChangeAspect="1" noChangeArrowheads="1" noCrop="1"/>
          </p:cNvPicPr>
          <p:nvPr/>
        </p:nvPicPr>
        <p:blipFill>
          <a:blip r:embed="rId2"/>
          <a:srcRect/>
          <a:stretch>
            <a:fillRect/>
          </a:stretch>
        </p:blipFill>
        <p:spPr bwMode="auto">
          <a:xfrm>
            <a:off x="6046787" y="4929198"/>
            <a:ext cx="3097213" cy="168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285720" y="0"/>
            <a:ext cx="885828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Игра № 1 «Кто больше»</a:t>
            </a:r>
            <a:endParaRPr kumimoji="0" lang="ru-RU" b="0"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Рассматривая вместе с ребенком картинки в книге, предложите ему найти среди них те, в названиях которых есть звук «Р» (звук «С» и другие). За каждое названное слово дается поощрительное очко. Помогите ребенку, если он затрудняется, назовите несколько слов сами, выделяя заданный звук голосом, увеличивая длительность его произнесения.</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Игра № 2 «Придумай больше»</a:t>
            </a:r>
            <a:endParaRPr kumimoji="0" lang="ru-RU" b="0"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Водящий, называя какой-нибудь звук, просит играющих придумать 3 слова, в которых встречается заданный звук. Играть можно, перекидывая мяч. Если задание выполнено верно, ведущий и игрок меняются ролями.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75778" name="Rectangle 2"/>
          <p:cNvSpPr>
            <a:spLocks noChangeArrowheads="1"/>
          </p:cNvSpPr>
          <p:nvPr/>
        </p:nvSpPr>
        <p:spPr bwMode="auto">
          <a:xfrm>
            <a:off x="285720" y="2857496"/>
            <a:ext cx="850109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Игра № 6 «Звенит-«жужжит»</a:t>
            </a:r>
            <a:endParaRPr kumimoji="0" lang="ru-RU" b="0"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Выбирается водящий. Он предлагает играющим задумать слова со звуками «З» и «Ж». затем следует просьба произнести задуманные слова по очереди. Если в слове есть «З», ведущий констатирует: «Звенит». Если присутствует «Ж»: «Жужжит».</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5779" name="Rectangle 3"/>
          <p:cNvSpPr>
            <a:spLocks noChangeArrowheads="1"/>
          </p:cNvSpPr>
          <p:nvPr/>
        </p:nvSpPr>
        <p:spPr bwMode="auto">
          <a:xfrm>
            <a:off x="285720" y="4429132"/>
            <a:ext cx="8643966"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Игра № 8 «Отстукивание слогов»</a:t>
            </a:r>
            <a:endParaRPr kumimoji="0" lang="ru-RU" b="0"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Взрослый напоминает ребенку, что каждое слово можно «отстучать» или «отхлопать» по количеству слогов: МА – ШИ – НА, БА-РА-БАН, ДОМ. Затем водящий громко и отчетливо называет слово. Играющий в бубен или в ладоши отхлопывает это слово. Если ребенок затрудняется, нужно «отстучать» слово вместе с ним.</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Советы логопеда</a:t>
            </a:r>
            <a:endParaRPr kumimoji="0" lang="ru-RU" sz="2800" b="0"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Для достижения результата необходимо заниматься каждый день.</a:t>
            </a:r>
            <a:endParaRPr kumimoji="0" lang="ru-RU" sz="2400" b="1"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Ежедневно проводятся:</a:t>
            </a:r>
            <a:endParaRPr kumimoji="0" lang="ru-RU" sz="2400" b="1"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 игры на развитие мелкой моторики,</a:t>
            </a:r>
            <a:endParaRPr kumimoji="0" lang="ru-RU" sz="2400" b="1"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 артикуляционная гимнастика (лучше 2 раза в день),</a:t>
            </a:r>
            <a:endParaRPr kumimoji="0" lang="ru-RU" sz="2400" b="1"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 игры на развитие слухового внимания или фонематического слуха,</a:t>
            </a:r>
            <a:endParaRPr kumimoji="0" lang="ru-RU" sz="2400" b="1"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 игры на формирование лексико-грамматических категорий. Количество игр — 2—3 в день, помимо игр на развитие мелкой</a:t>
            </a:r>
            <a:r>
              <a:rPr lang="ru-RU" sz="2400" b="1" dirty="0" smtClean="0">
                <a:solidFill>
                  <a:schemeClr val="tx2">
                    <a:lumMod val="50000"/>
                  </a:schemeClr>
                </a:solidFill>
                <a:latin typeface="Times New Roman" pitchFamily="18" charset="0"/>
                <a:ea typeface="Times New Roman" pitchFamily="18" charset="0"/>
                <a:cs typeface="Times New Roman" pitchFamily="18" charset="0"/>
              </a:rPr>
              <a:t> </a:t>
            </a:r>
            <a:r>
              <a:rPr kumimoji="0" lang="ru-RU" sz="2400" b="1"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моторики и артикуляционной гимнастики.</a:t>
            </a:r>
            <a:endParaRPr kumimoji="0" lang="ru-RU" sz="2400" b="1"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Не переутомляйте малыша! Не перегружайте информацией! Это может стать причиной заикания.</a:t>
            </a:r>
            <a:endParaRPr kumimoji="0" lang="ru-RU" sz="2400" b="1"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Начинайте занятия с 3—5 минут в день, постепенно увеличивая</a:t>
            </a:r>
            <a:r>
              <a:rPr lang="ru-RU" sz="2400" b="1" dirty="0" smtClean="0">
                <a:solidFill>
                  <a:schemeClr val="tx2">
                    <a:lumMod val="50000"/>
                  </a:schemeClr>
                </a:solidFill>
                <a:latin typeface="Times New Roman" pitchFamily="18" charset="0"/>
                <a:ea typeface="Times New Roman" pitchFamily="18" charset="0"/>
                <a:cs typeface="Times New Roman" pitchFamily="18" charset="0"/>
              </a:rPr>
              <a:t> </a:t>
            </a:r>
            <a:r>
              <a:rPr kumimoji="0" lang="ru-RU" sz="2400" b="1"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время.</a:t>
            </a:r>
            <a:endParaRPr kumimoji="0" lang="ru-RU" sz="2400" b="1"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p:txBody>
      </p:sp>
      <p:pic>
        <p:nvPicPr>
          <p:cNvPr id="3" name="Picture 5" descr="C:\Users\1\Desktop\Детский сад\34.gif"/>
          <p:cNvPicPr>
            <a:picLocks noChangeAspect="1" noChangeArrowheads="1" noCrop="1"/>
          </p:cNvPicPr>
          <p:nvPr/>
        </p:nvPicPr>
        <p:blipFill>
          <a:blip r:embed="rId2"/>
          <a:srcRect/>
          <a:stretch>
            <a:fillRect/>
          </a:stretch>
        </p:blipFill>
        <p:spPr bwMode="auto">
          <a:xfrm>
            <a:off x="5143504" y="5173662"/>
            <a:ext cx="3097213" cy="168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214282" y="285728"/>
            <a:ext cx="8715436"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При проведении домашних занятий родители должны помнить</a:t>
            </a:r>
            <a:r>
              <a:rPr kumimoji="0" lang="ru-RU" sz="20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a:t>
            </a:r>
            <a:endParaRPr kumimoji="0" lang="ru-RU" sz="2000" b="1"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Принуждать ребёнка заниматься нельзя. Занятия дадут наилучший результат, если проводятся в форме игры и интересны для ребёнка.</a:t>
            </a:r>
            <a:endParaRPr kumimoji="0" lang="ru-RU"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Занятия с ребёнком следует проводить ежедневно или через день</a:t>
            </a:r>
            <a:endParaRPr kumimoji="0" lang="ru-RU"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Необходимо посадить ребёнка перед зеркалом, чтобы ребёнок мог контролировать правильность движений органов артикуляционного аппарата.</a:t>
            </a:r>
            <a:endParaRPr kumimoji="0" lang="ru-RU"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Все упражнения выполнять естественно, без напряжений.</a:t>
            </a:r>
            <a:endParaRPr kumimoji="0" lang="ru-RU"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Некоторые упражнения выполняются под счет, который ведёт взрослый.</a:t>
            </a:r>
            <a:endParaRPr kumimoji="0" lang="ru-RU"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У ребёнка не всегда может хорошо получиться, порой это может вызвать отказ от дальнейшей работы. В таком случае родители не должны фиксировать внимание на том, что не получается, надо подбодрить его, вернуть к более простому, уже отработанному, указав, что когда-то это тоже не получалось.</a:t>
            </a:r>
            <a:endParaRPr kumimoji="0" lang="ru-RU" sz="20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Родителям необходимо запастись терпением на время занятий с ребёнком, тон речи родителей должен быть спокойный, доброжелательный. Эффекта от занятий не будет, если родители будут кричать на ребёнка, понукать, принуждать.</a:t>
            </a:r>
            <a:endParaRPr kumimoji="0" lang="ru-RU" sz="20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357158" y="0"/>
            <a:ext cx="8643998"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Как организовать логопедические занятия дома</a:t>
            </a:r>
            <a:endParaRPr kumimoji="0" lang="ru-RU" sz="2400" b="0"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Прежде чем начать занятия, подготовьте всё, что может вам понадобиться.</a:t>
            </a:r>
            <a:endParaRPr kumimoji="0" lang="ru-RU" sz="2000" b="0" i="0"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 Большое настольное зеркало, чтобы ребенок мог контролировать правильность выполнения им упражнений артикуляционной гимнастики.</a:t>
            </a:r>
            <a:endParaRPr kumimoji="0" lang="ru-RU" sz="2000" b="0" i="0"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 «Лото» различной тематики (зоологическое, биологическое, «Посуда», «Мебель» и т. п.).</a:t>
            </a:r>
            <a:endParaRPr kumimoji="0" lang="ru-RU" sz="2000" b="0" i="0"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 Хорошо также приобрести муляжи фруктов, овощей, наборы небольших пластмассовых игрушечных животных, насекомых, транспортных средств, кукольную посуду и т. д.</a:t>
            </a:r>
            <a:endParaRPr kumimoji="0" lang="ru-RU" sz="2000" b="0" i="0"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  Разрезные картинки из двух и более частей.</a:t>
            </a:r>
            <a:endParaRPr kumimoji="0" lang="ru-RU" sz="2000" b="0" i="0"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  Вашим хобби до окончательной компенсации недоразвития речи у ребенка должно стать коллекционирование различных картинок, которые могут пригодиться в процессе подготовки к занятиям (красочные упаковки от продуктов, журналы, плакаты, каталоги и пр.) Заведите дома большую коробку, куда вы будете складывать свою «коллекцию».</a:t>
            </a:r>
            <a:endParaRPr kumimoji="0" lang="ru-RU" sz="2000" b="0" i="0"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  Для развития мелкой моторики приобретите или сделайте сами игры: пластилин и другие материалы для лепки, конструктор, шнуровки, счетные палочки или спички и т. д.</a:t>
            </a:r>
            <a:endParaRPr kumimoji="0" lang="ru-RU" sz="2000" b="0" i="0"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  Тетрадь или альбом для наклеивания картинок и планирования занятий.</a:t>
            </a:r>
            <a:endParaRPr kumimoji="0" lang="ru-RU" sz="2000" b="0" i="0"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0"/>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Основная </a:t>
            </a:r>
            <a:r>
              <a:rPr kumimoji="0" lang="ru-RU" sz="24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трудность </a:t>
            </a:r>
            <a:r>
              <a:rPr kumimoji="0" lang="ru-RU" sz="24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для родителей — нежелание ребенка заниматься. Чтобы преодолеть это, необходимо заинтересовать малыша. Важно помнить, что основная деятельность детей — </a:t>
            </a:r>
            <a:r>
              <a:rPr kumimoji="0" lang="ru-RU" sz="2400" b="0"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игровая.</a:t>
            </a:r>
            <a:endParaRPr kumimoji="0" lang="ru-RU" sz="2400" b="0"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Все занятия должны строиться по правилам игры!</a:t>
            </a:r>
            <a:endParaRPr kumimoji="0" lang="ru-RU" sz="24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5122" name="Rectangle 2"/>
          <p:cNvSpPr>
            <a:spLocks noChangeArrowheads="1"/>
          </p:cNvSpPr>
          <p:nvPr/>
        </p:nvSpPr>
        <p:spPr bwMode="auto">
          <a:xfrm>
            <a:off x="0" y="1928802"/>
            <a:ext cx="892971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Можно «отправиться в путешествие» в Сказочное Королевство или в гости к Незнайке. Плюшевый мишка или кукла тоже могут «побеседовать» с малышом.</a:t>
            </a:r>
            <a:endParaRPr kumimoji="0" lang="ru-RU" sz="2400" b="1" i="0"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Редкий ребенок будет сидеть на месте и впитывать знания. Возможно, вам придется ходить за малышом по комнате, показывать ему картинки, в то время как он будет сидеть под столом или качаться на своей любимой качалке-лошадке.</a:t>
            </a:r>
            <a:endParaRPr kumimoji="0" lang="ru-RU" sz="2400" b="1" i="0"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Не переживайте! Ваши старания не пройдут даром, и результат занятий обязательно проявится.</a:t>
            </a:r>
            <a:endParaRPr kumimoji="0" lang="ru-RU" sz="2400" b="1" i="0"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p:txBody>
      </p:sp>
      <p:pic>
        <p:nvPicPr>
          <p:cNvPr id="4" name="Picture 5" descr="C:\Users\1\Desktop\Детский сад\34.gif"/>
          <p:cNvPicPr>
            <a:picLocks noChangeAspect="1" noChangeArrowheads="1" noCrop="1"/>
          </p:cNvPicPr>
          <p:nvPr/>
        </p:nvPicPr>
        <p:blipFill>
          <a:blip r:embed="rId2"/>
          <a:srcRect/>
          <a:stretch>
            <a:fillRect/>
          </a:stretch>
        </p:blipFill>
        <p:spPr bwMode="auto">
          <a:xfrm>
            <a:off x="5500694" y="5000636"/>
            <a:ext cx="3097213" cy="168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357166"/>
            <a:ext cx="885828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Длительность занятия без перерыва не должна превышать 15-20 минут!</a:t>
            </a:r>
            <a:endParaRPr kumimoji="0" lang="ru-RU" sz="28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3074" name="Rectangle 2"/>
          <p:cNvSpPr>
            <a:spLocks noChangeArrowheads="1"/>
          </p:cNvSpPr>
          <p:nvPr/>
        </p:nvSpPr>
        <p:spPr bwMode="auto">
          <a:xfrm>
            <a:off x="0" y="1500174"/>
            <a:ext cx="885828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Позже внимание ребенка рассеется, и он не будет способен воспринимать никакую информацию. Некоторые дети не могут сконцентрироваться и на это время, ведь каждый ребенок индивидуален. Если вы увидите, что взгляд вашего ребенка блуждает, что он уже совершенно никак не реагирует на вашу речь, как бы вы ни старались и не привлекали все знакомые вам игровые моменты, значит, занятие необходимо прекратить или прервать на некоторое время.</a:t>
            </a:r>
            <a:endParaRPr kumimoji="0" lang="ru-RU" sz="2800" b="0" i="0"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800" b="0"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Отложите занятия, если ребенок болен или плохо себя чувствует.</a:t>
            </a: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2">
                    <a:lumMod val="50000"/>
                  </a:schemeClr>
                </a:solidFill>
                <a:effectLst/>
                <a:latin typeface="Times New Roman" pitchFamily="18" charset="0"/>
                <a:ea typeface="Times New Roman" pitchFamily="18" charset="0"/>
                <a:cs typeface="Times New Roman" pitchFamily="18" charset="0"/>
              </a:rPr>
              <a:t>Знакомьте ребенка с детской литературой! Старайтесь ежедневно прочитывать малышу хоть несколько страниц, рассмотрите картинки к прочитанному тексту, опишите их, задайте ребенку вопросы по тексту. «Когда же можно все успеть?» - спросите вы. Чтение книг можно отложить на вечер перед сном. Возможно, другие педагоги посчитают это неправильным, ведь именно в такое вечернее время ребенок устал и его внимание рассеяно. Проверено! Чтение перед сном становится любимым занятием малыша — ведь еще 15-20 минут можно пободрствовать, пообщаться с родителями, поделиться своими секретами.</a:t>
            </a:r>
            <a:r>
              <a:rPr kumimoji="0" lang="ru-RU" sz="28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14290"/>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Пользуйтесь наглядным материалом! </a:t>
            </a:r>
            <a:r>
              <a:rPr kumimoji="0" lang="ru-RU" sz="2400" b="1"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Детям трудно воспринимать слова, оторванные от изображения. Например, если вы решили выучить с ребенком названия фруктов, покажите их в натуральном виде или пользуйтесь муляжами, картинками.</a:t>
            </a:r>
            <a:endParaRPr kumimoji="0" lang="ru-RU" sz="24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Говорите четко, повернувшись лицом к ребенку. Пусть он видит движения ваших губ, запоминает их.</a:t>
            </a:r>
            <a:endParaRPr kumimoji="0" lang="ru-RU" sz="24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Не употребляйте слово «неправильно»! Поддерживайте все начинания малыша, хвалите даже за незначительные успехи. Не требуйте от него правильного произношения слова сразу. Если он назвал поезд «</a:t>
            </a:r>
            <a:r>
              <a:rPr kumimoji="0" lang="ru-RU" sz="2400" b="1" i="0" u="none" strike="noStrike" cap="none" normalizeH="0" baseline="0" dirty="0" err="1" smtClean="0">
                <a:ln>
                  <a:noFill/>
                </a:ln>
                <a:solidFill>
                  <a:schemeClr val="accent1">
                    <a:lumMod val="50000"/>
                  </a:schemeClr>
                </a:solidFill>
                <a:effectLst/>
                <a:latin typeface="Times New Roman" pitchFamily="18" charset="0"/>
                <a:ea typeface="Times New Roman" pitchFamily="18" charset="0"/>
                <a:cs typeface="Times New Roman" pitchFamily="18" charset="0"/>
              </a:rPr>
              <a:t>ту-ту</a:t>
            </a:r>
            <a:r>
              <a:rPr kumimoji="0" lang="ru-RU" sz="2400" b="1"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подтвердите его ответ двумя вариантами слова: «Да, это поезд, </a:t>
            </a:r>
            <a:r>
              <a:rPr kumimoji="0" lang="ru-RU" sz="2400" b="1" i="0" u="none" strike="noStrike" cap="none" normalizeH="0" baseline="0" dirty="0" err="1" smtClean="0">
                <a:ln>
                  <a:noFill/>
                </a:ln>
                <a:solidFill>
                  <a:schemeClr val="accent1">
                    <a:lumMod val="50000"/>
                  </a:schemeClr>
                </a:solidFill>
                <a:effectLst/>
                <a:latin typeface="Times New Roman" pitchFamily="18" charset="0"/>
                <a:ea typeface="Times New Roman" pitchFamily="18" charset="0"/>
                <a:cs typeface="Times New Roman" pitchFamily="18" charset="0"/>
              </a:rPr>
              <a:t>ту-ту</a:t>
            </a:r>
            <a:r>
              <a:rPr kumimoji="0" lang="ru-RU" sz="2400" b="1"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a:t>
            </a:r>
            <a:endParaRPr kumimoji="0" lang="ru-RU" sz="24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Если же вы строго скажете, что это не «</a:t>
            </a:r>
            <a:r>
              <a:rPr kumimoji="0" lang="ru-RU" sz="2400" b="1" i="0" u="none" strike="noStrike" cap="none" normalizeH="0" baseline="0" dirty="0" err="1" smtClean="0">
                <a:ln>
                  <a:noFill/>
                </a:ln>
                <a:solidFill>
                  <a:schemeClr val="accent1">
                    <a:lumMod val="50000"/>
                  </a:schemeClr>
                </a:solidFill>
                <a:effectLst/>
                <a:latin typeface="Times New Roman" pitchFamily="18" charset="0"/>
                <a:ea typeface="Times New Roman" pitchFamily="18" charset="0"/>
                <a:cs typeface="Times New Roman" pitchFamily="18" charset="0"/>
              </a:rPr>
              <a:t>ту-ту</a:t>
            </a:r>
            <a:r>
              <a:rPr kumimoji="0" lang="ru-RU" sz="2400" b="1"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а поезд, возможно, в следующий раз малыш больше не захочет с вами общаться.</a:t>
            </a:r>
            <a:endParaRPr kumimoji="0" lang="ru-RU" sz="24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p:txBody>
      </p:sp>
      <p:pic>
        <p:nvPicPr>
          <p:cNvPr id="3" name="Picture 5" descr="C:\Users\1\Desktop\Детский сад\34.gif"/>
          <p:cNvPicPr>
            <a:picLocks noChangeAspect="1" noChangeArrowheads="1" noCrop="1"/>
          </p:cNvPicPr>
          <p:nvPr/>
        </p:nvPicPr>
        <p:blipFill>
          <a:blip r:embed="rId2"/>
          <a:srcRect/>
          <a:stretch>
            <a:fillRect/>
          </a:stretch>
        </p:blipFill>
        <p:spPr bwMode="auto">
          <a:xfrm>
            <a:off x="5357818" y="5173662"/>
            <a:ext cx="3097213" cy="168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714348" y="3786190"/>
            <a:ext cx="792961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effectLst/>
                <a:latin typeface="Times New Roman" pitchFamily="18" charset="0"/>
                <a:ea typeface="Times New Roman" pitchFamily="18" charset="0"/>
                <a:cs typeface="Times New Roman" pitchFamily="18" charset="0"/>
              </a:rPr>
              <a:t>Проверить речевые навыки ребенка вы можете следующим образом:</a:t>
            </a:r>
            <a:endParaRPr kumimoji="0" lang="ru-RU" sz="2400" b="1" i="1" u="none" strike="noStrike" cap="none" normalizeH="0" baseline="0" dirty="0" smtClean="0">
              <a:ln>
                <a:noFill/>
              </a:ln>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Понимание речи. </a:t>
            </a:r>
            <a:r>
              <a:rPr kumimoji="0" lang="ru-RU" sz="2400" b="1" i="1" u="none" strike="noStrike" cap="none" normalizeH="0" baseline="0" dirty="0" smtClean="0">
                <a:ln>
                  <a:noFill/>
                </a:ln>
                <a:solidFill>
                  <a:schemeClr val="accent3">
                    <a:lumMod val="50000"/>
                  </a:schemeClr>
                </a:solidFill>
                <a:effectLst/>
                <a:latin typeface="Times New Roman" pitchFamily="18" charset="0"/>
                <a:ea typeface="Times New Roman" pitchFamily="18" charset="0"/>
                <a:cs typeface="Times New Roman" pitchFamily="18" charset="0"/>
              </a:rPr>
              <a:t>Выполнение двух- и трехступенчатой инструкции: 1. Возьми куклу и положи ее на стол. (1/0). 2. Подойди к маме. Возьми ее за руку (1/0). Подведи ее ко мне. 3. Закрой глаза. Хлопни в ладоши. Топни ногой (1/0)</a:t>
            </a:r>
            <a:endParaRPr kumimoji="0" lang="ru-RU" sz="2400" b="1" i="1"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p:txBody>
      </p:sp>
      <p:sp>
        <p:nvSpPr>
          <p:cNvPr id="4" name="Скругленный прямоугольник 3"/>
          <p:cNvSpPr/>
          <p:nvPr/>
        </p:nvSpPr>
        <p:spPr>
          <a:xfrm>
            <a:off x="500034" y="285728"/>
            <a:ext cx="8358246" cy="292895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42900" algn="just" fontAlgn="base">
              <a:spcBef>
                <a:spcPct val="0"/>
              </a:spcBef>
              <a:spcAft>
                <a:spcPct val="0"/>
              </a:spcAft>
            </a:pPr>
            <a:r>
              <a:rPr lang="ru-RU" sz="2800" b="1" i="1" dirty="0" smtClean="0">
                <a:solidFill>
                  <a:srgbClr val="C00000"/>
                </a:solidFill>
                <a:latin typeface="Times New Roman" pitchFamily="18" charset="0"/>
                <a:ea typeface="Times New Roman" pitchFamily="18" charset="0"/>
                <a:cs typeface="Times New Roman" pitchFamily="18" charset="0"/>
              </a:rPr>
              <a:t>«Понимание речи» включает в себя понимание инструкции, которую необходимо выполнить в определенной последовательности. С возрастом в задания включаются ответы на вопросы, объяснение наиболее часто употребляемых пословиц.</a:t>
            </a:r>
            <a:endParaRPr lang="ru-RU" sz="2800" b="1" i="1" dirty="0" smtClean="0">
              <a:solidFill>
                <a:srgbClr val="C00000"/>
              </a:solidFill>
              <a:latin typeface="Times New Roman" pitchFamily="18" charset="0"/>
              <a:cs typeface="Times New Roman" pitchFamily="18" charset="0"/>
            </a:endParaRPr>
          </a:p>
        </p:txBody>
      </p:sp>
      <p:sp>
        <p:nvSpPr>
          <p:cNvPr id="5" name="Стрелка вниз 4"/>
          <p:cNvSpPr/>
          <p:nvPr/>
        </p:nvSpPr>
        <p:spPr>
          <a:xfrm>
            <a:off x="4572000" y="3214686"/>
            <a:ext cx="428628"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214282" y="428604"/>
            <a:ext cx="8643998"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Не бойтесь начинать! </a:t>
            </a:r>
            <a:r>
              <a:rPr kumimoji="0" lang="ru-RU" sz="2800" b="1" i="0" u="none" strike="noStrike" cap="none" normalizeH="0" baseline="0" dirty="0" smtClean="0">
                <a:ln>
                  <a:noFill/>
                </a:ln>
                <a:solidFill>
                  <a:srgbClr val="008000"/>
                </a:solidFill>
                <a:effectLst/>
                <a:latin typeface="Times New Roman" pitchFamily="18" charset="0"/>
                <a:ea typeface="Times New Roman" pitchFamily="18" charset="0"/>
                <a:cs typeface="Times New Roman" pitchFamily="18" charset="0"/>
              </a:rPr>
              <a:t>Заведите тетрадь, где будете планировать занятия на каждый день. У каждой недели должна быть своя лексическая тема («Игрушки», «Весна» и т. д.). Все игры подбираются соответственно ей. В настоящем пособии тематическое планирование рассчитано на учебный год (с осени по лето). Вы же должны подбирать тему в соответствии с тем временем года, когда начнете занятия. Глупо говорить с ребенком, например, о снеге летом, ведь он, возможно, уже и забыл, что это такое.</a:t>
            </a:r>
            <a:endParaRPr kumimoji="0" lang="ru-RU" sz="2800" b="1" i="0" u="none" strike="noStrike" cap="none" normalizeH="0" baseline="0" dirty="0" smtClean="0">
              <a:ln>
                <a:noFill/>
              </a:ln>
              <a:solidFill>
                <a:srgbClr val="008000"/>
              </a:solidFill>
              <a:effectLst/>
              <a:latin typeface="Times New Roman" pitchFamily="18" charset="0"/>
              <a:cs typeface="Times New Roman" pitchFamily="18" charset="0"/>
            </a:endParaRPr>
          </a:p>
        </p:txBody>
      </p:sp>
      <p:pic>
        <p:nvPicPr>
          <p:cNvPr id="3" name="Picture 4" descr="C:\Users\1\Desktop\Детский сад\38.gif"/>
          <p:cNvPicPr>
            <a:picLocks noChangeAspect="1" noChangeArrowheads="1" noCrop="1"/>
          </p:cNvPicPr>
          <p:nvPr/>
        </p:nvPicPr>
        <p:blipFill>
          <a:blip r:embed="rId2"/>
          <a:srcRect/>
          <a:stretch>
            <a:fillRect/>
          </a:stretch>
        </p:blipFill>
        <p:spPr bwMode="auto">
          <a:xfrm>
            <a:off x="5643570" y="4857760"/>
            <a:ext cx="2268537" cy="168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357158" y="0"/>
            <a:ext cx="850112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Важное значение в работе по исправлению недостатков произношения имеет контакт логопеда и воспитателей с родителями. Успех в логопедической работе зависит и от правильного воспитания детей в семье.</a:t>
            </a:r>
            <a:endParaRPr kumimoji="0" lang="ru-RU" sz="24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p:txBody>
      </p:sp>
      <p:sp>
        <p:nvSpPr>
          <p:cNvPr id="3" name="Прямоугольник 2"/>
          <p:cNvSpPr/>
          <p:nvPr/>
        </p:nvSpPr>
        <p:spPr>
          <a:xfrm>
            <a:off x="357158" y="1500174"/>
            <a:ext cx="8215370" cy="3477875"/>
          </a:xfrm>
          <a:prstGeom prst="rect">
            <a:avLst/>
          </a:prstGeom>
        </p:spPr>
        <p:txBody>
          <a:bodyPr wrap="square">
            <a:spAutoFit/>
          </a:bodyPr>
          <a:lstStyle/>
          <a:p>
            <a:pPr lvl="0" fontAlgn="base">
              <a:spcBef>
                <a:spcPct val="0"/>
              </a:spcBef>
              <a:spcAft>
                <a:spcPct val="0"/>
              </a:spcAft>
            </a:pPr>
            <a:r>
              <a:rPr lang="ru-RU" sz="2000" b="1" i="1" dirty="0" smtClean="0">
                <a:solidFill>
                  <a:srgbClr val="C00000"/>
                </a:solidFill>
                <a:latin typeface="Times New Roman" pitchFamily="18" charset="0"/>
                <a:ea typeface="Times New Roman" pitchFamily="18" charset="0"/>
                <a:cs typeface="Times New Roman" pitchFamily="18" charset="0"/>
              </a:rPr>
              <a:t>Что же для этого необходимо:</a:t>
            </a:r>
            <a:endParaRPr lang="ru-RU" sz="2000" dirty="0" smtClean="0">
              <a:solidFill>
                <a:srgbClr val="C00000"/>
              </a:solidFill>
              <a:latin typeface="Times New Roman" pitchFamily="18" charset="0"/>
              <a:cs typeface="Times New Roman" pitchFamily="18" charset="0"/>
            </a:endParaRPr>
          </a:p>
          <a:p>
            <a:pPr lvl="0" eaLnBrk="0" fontAlgn="base" hangingPunct="0">
              <a:spcBef>
                <a:spcPct val="0"/>
              </a:spcBef>
              <a:spcAft>
                <a:spcPct val="0"/>
              </a:spcAft>
              <a:buFontTx/>
              <a:buChar char="•"/>
            </a:pPr>
            <a:r>
              <a:rPr lang="ru-RU" sz="2000" b="1" dirty="0" smtClean="0">
                <a:solidFill>
                  <a:srgbClr val="008000"/>
                </a:solidFill>
                <a:latin typeface="Times New Roman" pitchFamily="18" charset="0"/>
                <a:ea typeface="Times New Roman" pitchFamily="18" charset="0"/>
                <a:cs typeface="Times New Roman" pitchFamily="18" charset="0"/>
              </a:rPr>
              <a:t>Создать в семье здоровую спокойную обстановку.</a:t>
            </a:r>
            <a:endParaRPr lang="ru-RU" sz="2000" b="1" dirty="0" smtClean="0">
              <a:solidFill>
                <a:srgbClr val="008000"/>
              </a:solidFill>
              <a:latin typeface="Times New Roman" pitchFamily="18" charset="0"/>
              <a:cs typeface="Times New Roman" pitchFamily="18" charset="0"/>
            </a:endParaRPr>
          </a:p>
          <a:p>
            <a:pPr lvl="0" eaLnBrk="0" fontAlgn="base" hangingPunct="0">
              <a:spcBef>
                <a:spcPct val="0"/>
              </a:spcBef>
              <a:spcAft>
                <a:spcPct val="0"/>
              </a:spcAft>
              <a:buFontTx/>
              <a:buChar char="•"/>
            </a:pPr>
            <a:r>
              <a:rPr lang="ru-RU" sz="2000" b="1" dirty="0" smtClean="0">
                <a:solidFill>
                  <a:srgbClr val="008000"/>
                </a:solidFill>
                <a:latin typeface="Times New Roman" pitchFamily="18" charset="0"/>
                <a:ea typeface="Times New Roman" pitchFamily="18" charset="0"/>
                <a:cs typeface="Times New Roman" pitchFamily="18" charset="0"/>
              </a:rPr>
              <a:t>Нормализовать режим дня ребёнка.</a:t>
            </a:r>
            <a:endParaRPr lang="ru-RU" sz="2000" b="1" dirty="0" smtClean="0">
              <a:solidFill>
                <a:srgbClr val="008000"/>
              </a:solidFill>
              <a:latin typeface="Times New Roman" pitchFamily="18" charset="0"/>
              <a:cs typeface="Times New Roman" pitchFamily="18" charset="0"/>
            </a:endParaRPr>
          </a:p>
          <a:p>
            <a:pPr lvl="0" eaLnBrk="0" fontAlgn="base" hangingPunct="0">
              <a:spcBef>
                <a:spcPct val="0"/>
              </a:spcBef>
              <a:spcAft>
                <a:spcPct val="0"/>
              </a:spcAft>
              <a:buFontTx/>
              <a:buChar char="•"/>
            </a:pPr>
            <a:r>
              <a:rPr lang="ru-RU" sz="2000" b="1" dirty="0" smtClean="0">
                <a:solidFill>
                  <a:srgbClr val="008000"/>
                </a:solidFill>
                <a:latin typeface="Times New Roman" pitchFamily="18" charset="0"/>
                <a:ea typeface="Times New Roman" pitchFamily="18" charset="0"/>
                <a:cs typeface="Times New Roman" pitchFamily="18" charset="0"/>
              </a:rPr>
              <a:t>Тщательно и многократно отрабатывать задания логопеда.</a:t>
            </a:r>
            <a:endParaRPr lang="ru-RU" sz="2000" b="1" dirty="0" smtClean="0">
              <a:solidFill>
                <a:srgbClr val="008000"/>
              </a:solidFill>
              <a:latin typeface="Times New Roman" pitchFamily="18" charset="0"/>
              <a:cs typeface="Times New Roman" pitchFamily="18" charset="0"/>
            </a:endParaRPr>
          </a:p>
          <a:p>
            <a:pPr lvl="0" eaLnBrk="0" fontAlgn="base" hangingPunct="0">
              <a:spcBef>
                <a:spcPct val="0"/>
              </a:spcBef>
              <a:spcAft>
                <a:spcPct val="0"/>
              </a:spcAft>
              <a:buFontTx/>
              <a:buChar char="•"/>
            </a:pPr>
            <a:r>
              <a:rPr lang="ru-RU" sz="2000" b="1" dirty="0" smtClean="0">
                <a:solidFill>
                  <a:srgbClr val="008000"/>
                </a:solidFill>
                <a:latin typeface="Times New Roman" pitchFamily="18" charset="0"/>
                <a:ea typeface="Times New Roman" pitchFamily="18" charset="0"/>
                <a:cs typeface="Times New Roman" pitchFamily="18" charset="0"/>
              </a:rPr>
              <a:t>Обязательно закреплять все задания, полученные в детском саду.</a:t>
            </a:r>
            <a:endParaRPr lang="ru-RU" sz="2000" b="1" dirty="0" smtClean="0">
              <a:solidFill>
                <a:srgbClr val="008000"/>
              </a:solidFill>
              <a:latin typeface="Times New Roman" pitchFamily="18" charset="0"/>
              <a:cs typeface="Times New Roman" pitchFamily="18" charset="0"/>
            </a:endParaRPr>
          </a:p>
          <a:p>
            <a:pPr lvl="0" eaLnBrk="0" fontAlgn="base" hangingPunct="0">
              <a:spcBef>
                <a:spcPct val="0"/>
              </a:spcBef>
              <a:spcAft>
                <a:spcPct val="0"/>
              </a:spcAft>
              <a:buFontTx/>
              <a:buChar char="•"/>
            </a:pPr>
            <a:r>
              <a:rPr lang="ru-RU" sz="2000" b="1" dirty="0" smtClean="0">
                <a:solidFill>
                  <a:srgbClr val="008000"/>
                </a:solidFill>
                <a:latin typeface="Times New Roman" pitchFamily="18" charset="0"/>
                <a:ea typeface="Times New Roman" pitchFamily="18" charset="0"/>
                <a:cs typeface="Times New Roman" pitchFamily="18" charset="0"/>
              </a:rPr>
              <a:t>Содержать тетрадь для индивидуальных занятий в порядке, в понедельник приносить её в </a:t>
            </a:r>
            <a:r>
              <a:rPr lang="ru-RU" sz="2000" b="1" dirty="0" err="1" smtClean="0">
                <a:solidFill>
                  <a:srgbClr val="008000"/>
                </a:solidFill>
                <a:latin typeface="Times New Roman" pitchFamily="18" charset="0"/>
                <a:ea typeface="Times New Roman" pitchFamily="18" charset="0"/>
                <a:cs typeface="Times New Roman" pitchFamily="18" charset="0"/>
              </a:rPr>
              <a:t>д</a:t>
            </a:r>
            <a:r>
              <a:rPr lang="ru-RU" sz="2000" b="1" dirty="0" smtClean="0">
                <a:solidFill>
                  <a:srgbClr val="008000"/>
                </a:solidFill>
                <a:latin typeface="Times New Roman" pitchFamily="18" charset="0"/>
                <a:ea typeface="Times New Roman" pitchFamily="18" charset="0"/>
                <a:cs typeface="Times New Roman" pitchFamily="18" charset="0"/>
              </a:rPr>
              <a:t>/с.</a:t>
            </a:r>
            <a:endParaRPr lang="ru-RU" sz="2000" b="1" dirty="0" smtClean="0">
              <a:solidFill>
                <a:srgbClr val="008000"/>
              </a:solidFill>
              <a:latin typeface="Times New Roman" pitchFamily="18" charset="0"/>
              <a:cs typeface="Times New Roman" pitchFamily="18" charset="0"/>
            </a:endParaRPr>
          </a:p>
          <a:p>
            <a:pPr lvl="0" eaLnBrk="0" fontAlgn="base" hangingPunct="0">
              <a:spcBef>
                <a:spcPct val="0"/>
              </a:spcBef>
              <a:spcAft>
                <a:spcPct val="0"/>
              </a:spcAft>
              <a:buFontTx/>
              <a:buChar char="•"/>
            </a:pPr>
            <a:r>
              <a:rPr lang="ru-RU" sz="2000" b="1" dirty="0" smtClean="0">
                <a:solidFill>
                  <a:srgbClr val="008000"/>
                </a:solidFill>
                <a:latin typeface="Times New Roman" pitchFamily="18" charset="0"/>
                <a:ea typeface="Times New Roman" pitchFamily="18" charset="0"/>
                <a:cs typeface="Times New Roman" pitchFamily="18" charset="0"/>
              </a:rPr>
              <a:t>Заниматься с ребёнком дома следует тому, кто сам хорошо говорит.</a:t>
            </a:r>
            <a:endParaRPr lang="ru-RU" sz="2000" b="1" dirty="0" smtClean="0">
              <a:solidFill>
                <a:srgbClr val="008000"/>
              </a:solidFill>
              <a:latin typeface="Times New Roman" pitchFamily="18" charset="0"/>
              <a:cs typeface="Times New Roman" pitchFamily="18" charset="0"/>
            </a:endParaRPr>
          </a:p>
          <a:p>
            <a:pPr lvl="0" eaLnBrk="0" fontAlgn="base" hangingPunct="0">
              <a:spcBef>
                <a:spcPct val="0"/>
              </a:spcBef>
              <a:spcAft>
                <a:spcPct val="0"/>
              </a:spcAft>
              <a:buFontTx/>
              <a:buChar char="•"/>
            </a:pPr>
            <a:r>
              <a:rPr lang="ru-RU" sz="2000" b="1" dirty="0" smtClean="0">
                <a:solidFill>
                  <a:srgbClr val="008000"/>
                </a:solidFill>
                <a:latin typeface="Times New Roman" pitchFamily="18" charset="0"/>
                <a:ea typeface="Times New Roman" pitchFamily="18" charset="0"/>
                <a:cs typeface="Times New Roman" pitchFamily="18" charset="0"/>
              </a:rPr>
              <a:t>Следить в быту за речью детей, исправлять ошибки надо тактично.</a:t>
            </a:r>
            <a:endParaRPr lang="ru-RU" sz="2000" b="1" dirty="0" smtClean="0">
              <a:solidFill>
                <a:srgbClr val="008000"/>
              </a:solidFill>
              <a:latin typeface="Times New Roman" pitchFamily="18" charset="0"/>
              <a:cs typeface="Times New Roman" pitchFamily="18" charset="0"/>
            </a:endParaRPr>
          </a:p>
          <a:p>
            <a:pPr lvl="0" eaLnBrk="0" fontAlgn="base" hangingPunct="0">
              <a:spcBef>
                <a:spcPct val="0"/>
              </a:spcBef>
              <a:spcAft>
                <a:spcPct val="0"/>
              </a:spcAft>
              <a:buFontTx/>
              <a:buChar char="•"/>
            </a:pPr>
            <a:r>
              <a:rPr lang="ru-RU" sz="2000" b="1" dirty="0" smtClean="0">
                <a:solidFill>
                  <a:srgbClr val="008000"/>
                </a:solidFill>
                <a:latin typeface="Times New Roman" pitchFamily="18" charset="0"/>
                <a:ea typeface="Times New Roman" pitchFamily="18" charset="0"/>
                <a:cs typeface="Times New Roman" pitchFamily="18" charset="0"/>
              </a:rPr>
              <a:t>Не следует повторять ошибки, лучше неоднократно произнести правильную форму.</a:t>
            </a:r>
            <a:endParaRPr lang="ru-RU" sz="2000" b="1" dirty="0" smtClean="0">
              <a:solidFill>
                <a:srgbClr val="008000"/>
              </a:solidFill>
              <a:latin typeface="Times New Roman" pitchFamily="18" charset="0"/>
              <a:cs typeface="Times New Roman" pitchFamily="18" charset="0"/>
            </a:endParaRPr>
          </a:p>
        </p:txBody>
      </p:sp>
      <p:pic>
        <p:nvPicPr>
          <p:cNvPr id="4" name="Picture 3" descr="C:\Users\1\Desktop\32.gif"/>
          <p:cNvPicPr>
            <a:picLocks noChangeAspect="1" noChangeArrowheads="1" noCrop="1"/>
          </p:cNvPicPr>
          <p:nvPr/>
        </p:nvPicPr>
        <p:blipFill>
          <a:blip r:embed="rId2"/>
          <a:srcRect/>
          <a:stretch>
            <a:fillRect/>
          </a:stretch>
        </p:blipFill>
        <p:spPr bwMode="auto">
          <a:xfrm>
            <a:off x="5929322" y="4534738"/>
            <a:ext cx="2938456" cy="2323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1\Desktop\Детский сад\2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p:nvPr/>
        </p:nvSpPr>
        <p:spPr>
          <a:xfrm>
            <a:off x="2143108" y="2000240"/>
            <a:ext cx="4572000" cy="1569660"/>
          </a:xfrm>
          <a:prstGeom prst="rect">
            <a:avLst/>
          </a:prstGeom>
        </p:spPr>
        <p:txBody>
          <a:bodyPr>
            <a:spAutoFit/>
          </a:bodyPr>
          <a:lstStyle/>
          <a:p>
            <a:pPr lvl="0" indent="449263" fontAlgn="base">
              <a:spcBef>
                <a:spcPct val="0"/>
              </a:spcBef>
              <a:spcAft>
                <a:spcPct val="0"/>
              </a:spcAft>
            </a:pPr>
            <a:r>
              <a:rPr lang="ru-RU" sz="2400" b="1" dirty="0" smtClean="0">
                <a:solidFill>
                  <a:srgbClr val="C00000"/>
                </a:solidFill>
                <a:latin typeface="Times New Roman" pitchFamily="18" charset="0"/>
                <a:ea typeface="Times New Roman" pitchFamily="18" charset="0"/>
                <a:cs typeface="Times New Roman" pitchFamily="18" charset="0"/>
              </a:rPr>
              <a:t>Не </a:t>
            </a:r>
            <a:r>
              <a:rPr lang="ru-RU" sz="2400" b="1" i="1" dirty="0" smtClean="0">
                <a:solidFill>
                  <a:srgbClr val="C00000"/>
                </a:solidFill>
                <a:latin typeface="Times New Roman" pitchFamily="18" charset="0"/>
                <a:ea typeface="Times New Roman" pitchFamily="18" charset="0"/>
                <a:cs typeface="Times New Roman" pitchFamily="18" charset="0"/>
              </a:rPr>
              <a:t>откладывайте на завтра то, что можно сделать сегодня!</a:t>
            </a:r>
            <a:endParaRPr lang="ru-RU" sz="2400" b="1" dirty="0" smtClean="0">
              <a:solidFill>
                <a:srgbClr val="C00000"/>
              </a:solidFill>
              <a:latin typeface="Times New Roman" pitchFamily="18" charset="0"/>
              <a:cs typeface="Times New Roman" pitchFamily="18" charset="0"/>
            </a:endParaRPr>
          </a:p>
          <a:p>
            <a:pPr lvl="0" indent="449263" eaLnBrk="0" fontAlgn="base" hangingPunct="0">
              <a:spcBef>
                <a:spcPct val="0"/>
              </a:spcBef>
              <a:spcAft>
                <a:spcPct val="0"/>
              </a:spcAft>
            </a:pPr>
            <a:r>
              <a:rPr lang="ru-RU" sz="2400" b="1" i="1" dirty="0" smtClean="0">
                <a:solidFill>
                  <a:srgbClr val="C00000"/>
                </a:solidFill>
                <a:latin typeface="Times New Roman" pitchFamily="18" charset="0"/>
                <a:ea typeface="Times New Roman" pitchFamily="18" charset="0"/>
                <a:cs typeface="Times New Roman" pitchFamily="18" charset="0"/>
              </a:rPr>
              <a:t>Терпения вам и успехов!</a:t>
            </a:r>
            <a:endParaRPr lang="ru-RU" sz="2400" b="1"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428596" y="214290"/>
            <a:ext cx="842968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«Связная речь» </a:t>
            </a:r>
            <a:r>
              <a:rPr kumimoji="0" lang="ru-RU" sz="2800" b="1" i="1"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подразумевает составление рассказа по серии картинок, либо по сюжетной картинке. Здесь же ребенок должен безошибочно повторить предложение, состоящее из определенного количества слов (для каждого возраста оно разное).</a:t>
            </a:r>
            <a:endParaRPr kumimoji="0" lang="ru-RU" sz="2800" b="1" i="1" u="none" strike="noStrike" cap="none" normalizeH="0" baseline="0" dirty="0" smtClean="0">
              <a:ln>
                <a:noFill/>
              </a:ln>
              <a:solidFill>
                <a:schemeClr val="accent4">
                  <a:lumMod val="50000"/>
                </a:schemeClr>
              </a:solidFill>
              <a:effectLst/>
              <a:latin typeface="Times New Roman" pitchFamily="18" charset="0"/>
              <a:cs typeface="Times New Roman" pitchFamily="18" charset="0"/>
            </a:endParaRPr>
          </a:p>
        </p:txBody>
      </p:sp>
      <p:sp>
        <p:nvSpPr>
          <p:cNvPr id="19458" name="Rectangle 2"/>
          <p:cNvSpPr>
            <a:spLocks noChangeArrowheads="1"/>
          </p:cNvSpPr>
          <p:nvPr/>
        </p:nvSpPr>
        <p:spPr bwMode="auto">
          <a:xfrm>
            <a:off x="357158" y="3000372"/>
            <a:ext cx="842968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Связная речь. </a:t>
            </a:r>
            <a:r>
              <a:rPr kumimoji="0" lang="ru-RU" sz="2800" b="1" i="1"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Сюжетные картинки с открытым смыслом. 1. Составить предложение по картинкам: Девочка читает (1/0).Девочка спит (1/0). Мальчик рисует (1/0). 2. серия из трех картинок (любых).</a:t>
            </a:r>
            <a:endParaRPr kumimoji="0" lang="ru-RU" sz="2800" b="1" i="1" u="none" strike="noStrike" cap="none" normalizeH="0" baseline="0" dirty="0" smtClean="0">
              <a:ln>
                <a:noFill/>
              </a:ln>
              <a:solidFill>
                <a:srgbClr val="0070C0"/>
              </a:solidFill>
              <a:effectLst/>
              <a:latin typeface="Times New Roman" pitchFamily="18" charset="0"/>
              <a:cs typeface="Times New Roman" pitchFamily="18" charset="0"/>
            </a:endParaRPr>
          </a:p>
        </p:txBody>
      </p:sp>
      <p:pic>
        <p:nvPicPr>
          <p:cNvPr id="4" name="Picture 8" descr="C:\Users\1\Desktop\Детский сад\36.gif"/>
          <p:cNvPicPr>
            <a:picLocks noChangeAspect="1" noChangeArrowheads="1" noCrop="1"/>
          </p:cNvPicPr>
          <p:nvPr/>
        </p:nvPicPr>
        <p:blipFill>
          <a:blip r:embed="rId2"/>
          <a:srcRect/>
          <a:stretch>
            <a:fillRect/>
          </a:stretch>
        </p:blipFill>
        <p:spPr bwMode="auto">
          <a:xfrm>
            <a:off x="4143372" y="4857760"/>
            <a:ext cx="3419508" cy="1752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357158" y="0"/>
            <a:ext cx="8079023"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40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«Оценка речи по звучанию» </a:t>
            </a:r>
            <a:r>
              <a:rPr kumimoji="0" lang="ru-RU" sz="4000" b="1" i="1"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предполагает определить внятность речи ребенка.</a:t>
            </a:r>
            <a:endParaRPr kumimoji="0" lang="ru-RU" sz="4000" b="1" i="1"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p:txBody>
      </p:sp>
      <p:sp>
        <p:nvSpPr>
          <p:cNvPr id="18434" name="Rectangle 2"/>
          <p:cNvSpPr>
            <a:spLocks noChangeArrowheads="1"/>
          </p:cNvSpPr>
          <p:nvPr/>
        </p:nvSpPr>
        <p:spPr bwMode="auto">
          <a:xfrm>
            <a:off x="500034" y="2071678"/>
            <a:ext cx="7500958"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44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Оценка речи по звучанию</a:t>
            </a:r>
            <a:r>
              <a:rPr kumimoji="0" lang="ru-RU" sz="4400" b="1" i="1"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Общее впечатление от речи: внятная (1), невнятная (0).</a:t>
            </a:r>
            <a:endParaRPr kumimoji="0" lang="ru-RU" sz="4400" b="1" i="1" u="none" strike="noStrike" cap="none" normalizeH="0" baseline="0" dirty="0" smtClean="0">
              <a:ln>
                <a:noFill/>
              </a:ln>
              <a:solidFill>
                <a:srgbClr val="0070C0"/>
              </a:solidFill>
              <a:effectLst/>
              <a:latin typeface="Times New Roman" pitchFamily="18" charset="0"/>
              <a:cs typeface="Times New Roman" pitchFamily="18" charset="0"/>
            </a:endParaRPr>
          </a:p>
        </p:txBody>
      </p:sp>
      <p:pic>
        <p:nvPicPr>
          <p:cNvPr id="4" name="Picture 3" descr="C:\Users\1\Desktop\32.gif"/>
          <p:cNvPicPr>
            <a:picLocks noChangeAspect="1" noChangeArrowheads="1" noCrop="1"/>
          </p:cNvPicPr>
          <p:nvPr/>
        </p:nvPicPr>
        <p:blipFill>
          <a:blip r:embed="rId2"/>
          <a:srcRect/>
          <a:stretch>
            <a:fillRect/>
          </a:stretch>
        </p:blipFill>
        <p:spPr bwMode="auto">
          <a:xfrm>
            <a:off x="4929190" y="3800475"/>
            <a:ext cx="3867150" cy="305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500034" y="428605"/>
            <a:ext cx="814393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«Фонематический слух». </a:t>
            </a:r>
            <a:r>
              <a:rPr kumimoji="0" lang="ru-RU" sz="3200" b="1" i="1"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Оценивается способность к </a:t>
            </a:r>
            <a:r>
              <a:rPr kumimoji="0" lang="ru-RU" sz="3200" b="1" i="1" u="none" strike="noStrike" cap="none" normalizeH="0" baseline="0" dirty="0" err="1" smtClean="0">
                <a:ln>
                  <a:noFill/>
                </a:ln>
                <a:solidFill>
                  <a:schemeClr val="accent1">
                    <a:lumMod val="50000"/>
                  </a:schemeClr>
                </a:solidFill>
                <a:effectLst/>
                <a:latin typeface="Times New Roman" pitchFamily="18" charset="0"/>
                <a:ea typeface="Times New Roman" pitchFamily="18" charset="0"/>
                <a:cs typeface="Times New Roman" pitchFamily="18" charset="0"/>
              </a:rPr>
              <a:t>отхлопыванию</a:t>
            </a:r>
            <a:r>
              <a:rPr kumimoji="0" lang="ru-RU" sz="3200" b="1" i="1"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ритмов, правильность произнесения рядов звуков и их последовательности, способность производить </a:t>
            </a:r>
            <a:r>
              <a:rPr kumimoji="0" lang="ru-RU" sz="3200" b="1" i="1" u="none" strike="noStrike" cap="none" normalizeH="0" baseline="0" dirty="0" err="1" smtClean="0">
                <a:ln>
                  <a:noFill/>
                </a:ln>
                <a:solidFill>
                  <a:schemeClr val="accent1">
                    <a:lumMod val="50000"/>
                  </a:schemeClr>
                </a:solidFill>
                <a:effectLst/>
                <a:latin typeface="Times New Roman" pitchFamily="18" charset="0"/>
                <a:ea typeface="Times New Roman" pitchFamily="18" charset="0"/>
                <a:cs typeface="Times New Roman" pitchFamily="18" charset="0"/>
              </a:rPr>
              <a:t>звуко</a:t>
            </a:r>
            <a:r>
              <a:rPr kumimoji="0" lang="ru-RU" sz="3200" b="1" i="1"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 буквенный анализ слов и умение по звукам составить слово.</a:t>
            </a:r>
            <a:endParaRPr kumimoji="0" lang="ru-RU" sz="3200" b="1" i="1"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p:txBody>
      </p:sp>
      <p:sp>
        <p:nvSpPr>
          <p:cNvPr id="17410" name="Rectangle 2"/>
          <p:cNvSpPr>
            <a:spLocks noChangeArrowheads="1"/>
          </p:cNvSpPr>
          <p:nvPr/>
        </p:nvSpPr>
        <p:spPr bwMode="auto">
          <a:xfrm>
            <a:off x="428596" y="3429000"/>
            <a:ext cx="8072494"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Фонематический слух. </a:t>
            </a:r>
            <a:r>
              <a:rPr kumimoji="0" lang="ru-RU" sz="3200" b="1" i="1"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1.Хлопки: два, два (1/0), три, два (1/0) два, один (1/0) два (1/0). 2. Покажи: где миска, а где мишка – хлопок сдвоенный (1/0).</a:t>
            </a:r>
            <a:endParaRPr kumimoji="0" lang="ru-RU" sz="3200" b="1" i="1" u="none" strike="noStrike" cap="none" normalizeH="0" baseline="0" dirty="0" smtClean="0">
              <a:ln>
                <a:noFill/>
              </a:ln>
              <a:solidFill>
                <a:srgbClr val="0070C0"/>
              </a:solidFill>
              <a:effectLst/>
              <a:latin typeface="Times New Roman" pitchFamily="18" charset="0"/>
              <a:cs typeface="Times New Roman" pitchFamily="18" charset="0"/>
            </a:endParaRPr>
          </a:p>
        </p:txBody>
      </p:sp>
      <p:pic>
        <p:nvPicPr>
          <p:cNvPr id="4" name="Picture 8" descr="C:\Users\1\Desktop\Детский сад\36.gif"/>
          <p:cNvPicPr>
            <a:picLocks noChangeAspect="1" noChangeArrowheads="1" noCrop="1"/>
          </p:cNvPicPr>
          <p:nvPr/>
        </p:nvPicPr>
        <p:blipFill>
          <a:blip r:embed="rId2"/>
          <a:srcRect/>
          <a:stretch>
            <a:fillRect/>
          </a:stretch>
        </p:blipFill>
        <p:spPr bwMode="auto">
          <a:xfrm>
            <a:off x="4786314" y="4857760"/>
            <a:ext cx="3419508" cy="1752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500034" y="357167"/>
            <a:ext cx="835824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«Лексико-грамматический строй речи». </a:t>
            </a:r>
            <a:r>
              <a:rPr kumimoji="0" lang="ru-RU" sz="2800" b="1" i="1"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Оценивается способность изменять слова по родам, числам, падежам, а также слоговая структура слова (слово должно быть произнесено без пропусков букв, слогов).</a:t>
            </a:r>
            <a:endParaRPr kumimoji="0" lang="ru-RU" sz="2800" b="1" i="1"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p:txBody>
      </p:sp>
      <p:sp>
        <p:nvSpPr>
          <p:cNvPr id="16386" name="Rectangle 2"/>
          <p:cNvSpPr>
            <a:spLocks noChangeArrowheads="1"/>
          </p:cNvSpPr>
          <p:nvPr/>
        </p:nvSpPr>
        <p:spPr bwMode="auto">
          <a:xfrm>
            <a:off x="500034" y="2786058"/>
            <a:ext cx="821537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Лексико-грамматический строй речи. </a:t>
            </a:r>
            <a:r>
              <a:rPr kumimoji="0" lang="ru-RU" sz="2800" b="1" i="1"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1. Основные цвета: красный (1\0), желтый (1\0), синий (1\0), зеленый (1\0). 2. Кто это? (Показываем картинки петуха, козы). А как он кричит (1\0)? А что это у него (1\0)? </a:t>
            </a:r>
            <a:endParaRPr kumimoji="0" lang="ru-RU" sz="2800" b="1" i="1"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(Петух: «Ку-ка-ре-ку!». Гребешок, хвост. Кот: «Мяу!» Усы, хвост. Коза: «М-е-е-…». Рога, глаза.)</a:t>
            </a:r>
            <a:endParaRPr kumimoji="0" lang="ru-RU" sz="2800" b="1" i="1" u="none" strike="noStrike" cap="none" normalizeH="0" baseline="0" dirty="0" smtClean="0">
              <a:ln>
                <a:noFill/>
              </a:ln>
              <a:solidFill>
                <a:srgbClr val="0070C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214282" y="117693"/>
            <a:ext cx="8715436" cy="64545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«Состояние голоса». </a:t>
            </a:r>
            <a:r>
              <a:rPr kumimoji="0" lang="ru-RU" sz="2400" b="1" i="1"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Обращается внимание на звучность и способность менять интонацию голоса. Детям предлагается изменить голос, имитируя больших и маленьких зверей. Можно предложить  изменить голос, используя персонажей сказки «Три медведя». Взрослые обращаются к ребенку с просьбой повторить, например, фразу: «Кто сидел на моем стуле и сломал его?» за Михаила Ивановича, Настасью Петровну и маленького Мишутку. Если ребенок может модулировать голос (т. е. понижать и повышать), то результат оценивается «1», если нет – «0». Младшим школьникам предлагается изменить повествовательное предложение: «Сегодня ясный день» на вопросительное и восклицательное предложение. Последним проверяется темп речи. Если ребенок говорит слишком медленно или слишком быстро, а также если в его речи встречается запинки, результат оценивается в «0», если темп речи нормальный – то в «1».</a:t>
            </a:r>
            <a:endParaRPr kumimoji="0" lang="ru-RU" sz="2400" b="1" i="1"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TotalTime>
  <Words>4864</Words>
  <Application>Microsoft Office PowerPoint</Application>
  <PresentationFormat>Экран (4:3)</PresentationFormat>
  <Paragraphs>262</Paragraphs>
  <Slides>42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Admin</cp:lastModifiedBy>
  <cp:revision>66</cp:revision>
  <dcterms:created xsi:type="dcterms:W3CDTF">2012-12-03T01:31:33Z</dcterms:created>
  <dcterms:modified xsi:type="dcterms:W3CDTF">2014-10-21T00:43:08Z</dcterms:modified>
</cp:coreProperties>
</file>