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14" autoAdjust="0"/>
  </p:normalViewPr>
  <p:slideViewPr>
    <p:cSldViewPr>
      <p:cViewPr varScale="1">
        <p:scale>
          <a:sx n="130" d="100"/>
          <a:sy n="130" d="100"/>
        </p:scale>
        <p:origin x="-18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00B3-A2ED-4A57-8125-7C36DDCE2379}" type="datetimeFigureOut">
              <a:rPr lang="ru-RU" smtClean="0"/>
              <a:pPr/>
              <a:t>20.04.15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C4C5-87AA-44BD-862A-847045AC7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00B3-A2ED-4A57-8125-7C36DDCE2379}" type="datetimeFigureOut">
              <a:rPr lang="ru-RU" smtClean="0"/>
              <a:pPr/>
              <a:t>20.04.15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C4C5-87AA-44BD-862A-847045AC7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00B3-A2ED-4A57-8125-7C36DDCE2379}" type="datetimeFigureOut">
              <a:rPr lang="ru-RU" smtClean="0"/>
              <a:pPr/>
              <a:t>20.04.15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C4C5-87AA-44BD-862A-847045AC7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00B3-A2ED-4A57-8125-7C36DDCE2379}" type="datetimeFigureOut">
              <a:rPr lang="ru-RU" smtClean="0"/>
              <a:pPr/>
              <a:t>20.04.15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C4C5-87AA-44BD-862A-847045AC7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00B3-A2ED-4A57-8125-7C36DDCE2379}" type="datetimeFigureOut">
              <a:rPr lang="ru-RU" smtClean="0"/>
              <a:pPr/>
              <a:t>20.04.15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C4C5-87AA-44BD-862A-847045AC7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00B3-A2ED-4A57-8125-7C36DDCE2379}" type="datetimeFigureOut">
              <a:rPr lang="ru-RU" smtClean="0"/>
              <a:pPr/>
              <a:t>20.04.15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C4C5-87AA-44BD-862A-847045AC7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00B3-A2ED-4A57-8125-7C36DDCE2379}" type="datetimeFigureOut">
              <a:rPr lang="ru-RU" smtClean="0"/>
              <a:pPr/>
              <a:t>20.04.15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C4C5-87AA-44BD-862A-847045AC7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00B3-A2ED-4A57-8125-7C36DDCE2379}" type="datetimeFigureOut">
              <a:rPr lang="ru-RU" smtClean="0"/>
              <a:pPr/>
              <a:t>20.04.15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C4C5-87AA-44BD-862A-847045AC7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00B3-A2ED-4A57-8125-7C36DDCE2379}" type="datetimeFigureOut">
              <a:rPr lang="ru-RU" smtClean="0"/>
              <a:pPr/>
              <a:t>20.04.15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C4C5-87AA-44BD-862A-847045AC7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00B3-A2ED-4A57-8125-7C36DDCE2379}" type="datetimeFigureOut">
              <a:rPr lang="ru-RU" smtClean="0"/>
              <a:pPr/>
              <a:t>20.04.15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C4C5-87AA-44BD-862A-847045AC7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00B3-A2ED-4A57-8125-7C36DDCE2379}" type="datetimeFigureOut">
              <a:rPr lang="ru-RU" smtClean="0"/>
              <a:pPr/>
              <a:t>20.04.15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C4C5-87AA-44BD-862A-847045AC7EF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3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8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9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1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2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3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5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6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7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8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3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4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25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7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8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31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4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89700B3-A2ED-4A57-8125-7C36DDCE2379}" type="datetimeFigureOut">
              <a:rPr lang="ru-RU" smtClean="0"/>
              <a:pPr/>
              <a:t>20.04.15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82C4C5-87AA-44BD-862A-847045AC7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xmlns:p14="http://schemas.microsoft.com/office/powerpoint/2010/main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gif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gif"/><Relationship Id="rId3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veseloshagat.ru/" TargetMode="External"/><Relationship Id="rId4" Type="http://schemas.openxmlformats.org/officeDocument/2006/relationships/hyperlink" Target="http://obigrushke.ru/%D0%BD%D0%B0%D0%B7%D0%BD%D0%B0%D1%87%D0%B5%D0%BD%D0%B8%D0%B5-%D0%B8%D0%B3%D1%80%D1%83%D1%88%D0%BA%D0%B8-%D0%B7%D0%B0%D0%B1%D0%B0%D0%B2%D1%8B-%D0%B4%D0%BB%D1%8F-%D0%B4%D0%B5%D1%82%D0%B5%D0%B9" TargetMode="External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kidstore.ru/" TargetMode="External"/><Relationship Id="rId4" Type="http://schemas.openxmlformats.org/officeDocument/2006/relationships/hyperlink" Target="http://letu.ru/" TargetMode="External"/><Relationship Id="rId5" Type="http://schemas.openxmlformats.org/officeDocument/2006/relationships/hyperlink" Target="http://220-volt.ru/" TargetMode="External"/><Relationship Id="rId6" Type="http://schemas.openxmlformats.org/officeDocument/2006/relationships/image" Target="../media/image7.jpeg"/><Relationship Id="rId7" Type="http://schemas.openxmlformats.org/officeDocument/2006/relationships/image" Target="../media/image8.gi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220-volt.ru/" TargetMode="External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8.gi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kusherstvo.ru/" TargetMode="External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260649"/>
            <a:ext cx="7416824" cy="1296144"/>
          </a:xfrm>
        </p:spPr>
        <p:txBody>
          <a:bodyPr/>
          <a:lstStyle/>
          <a:p>
            <a:pPr algn="ctr"/>
            <a:r>
              <a:rPr lang="ru-RU" sz="4400" b="1" i="1" dirty="0" err="1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Богородская</a:t>
            </a:r>
            <a:r>
              <a:rPr lang="ru-RU" sz="44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  игрушка</a:t>
            </a:r>
            <a:r>
              <a:rPr lang="ru-RU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monastery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46538" y="1196752"/>
            <a:ext cx="4724400" cy="4824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196752"/>
            <a:ext cx="3528392" cy="3528392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В православном сердце России недалеко от г. Сергиев Посад, на живописном холме на берегу реки Куньи, стоит село </a:t>
            </a:r>
            <a:r>
              <a:rPr lang="ru-RU" sz="1600" dirty="0" err="1" smtClean="0">
                <a:solidFill>
                  <a:srgbClr val="002060"/>
                </a:solidFill>
              </a:rPr>
              <a:t>Богородское</a:t>
            </a:r>
            <a:r>
              <a:rPr lang="ru-RU" sz="1600" dirty="0" smtClean="0">
                <a:solidFill>
                  <a:srgbClr val="002060"/>
                </a:solidFill>
              </a:rPr>
              <a:t> - родина замечательного народного промысла резных деревянных игрушек и скульптур. История </a:t>
            </a:r>
            <a:r>
              <a:rPr lang="ru-RU" sz="1600" dirty="0" err="1" smtClean="0">
                <a:solidFill>
                  <a:srgbClr val="002060"/>
                </a:solidFill>
              </a:rPr>
              <a:t>богородской</a:t>
            </a:r>
            <a:r>
              <a:rPr lang="ru-RU" sz="1600" dirty="0" smtClean="0">
                <a:solidFill>
                  <a:srgbClr val="002060"/>
                </a:solidFill>
              </a:rPr>
              <a:t> деревянной игрушки насчитывает более 350 лет.  </a:t>
            </a:r>
            <a:r>
              <a:rPr lang="ru-RU" sz="1600" i="1" dirty="0" smtClean="0">
                <a:solidFill>
                  <a:srgbClr val="002060"/>
                </a:solidFill>
              </a:rPr>
              <a:t/>
            </a:r>
            <a:br>
              <a:rPr lang="ru-RU" sz="1600" i="1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	Село </a:t>
            </a:r>
            <a:r>
              <a:rPr lang="ru-RU" sz="1600" dirty="0" err="1" smtClean="0">
                <a:solidFill>
                  <a:srgbClr val="002060"/>
                </a:solidFill>
              </a:rPr>
              <a:t>Богородское</a:t>
            </a:r>
            <a:r>
              <a:rPr lang="ru-RU" sz="1600" dirty="0" smtClean="0">
                <a:solidFill>
                  <a:srgbClr val="002060"/>
                </a:solidFill>
              </a:rPr>
              <a:t> находится рядом с крупнейшим в России монастырем, Троице-Сергиевой Лаврой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Рисунок 7" descr="0009-010-3.KHudozhestvennye-promysl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5157192"/>
            <a:ext cx="2645664" cy="1505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88640"/>
            <a:ext cx="4279900" cy="3204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404664"/>
            <a:ext cx="3490580" cy="5456385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С возрастом интерес ребенка к действиям с </a:t>
            </a:r>
            <a:r>
              <a:rPr lang="ru-RU" sz="1800" dirty="0" err="1" smtClean="0">
                <a:solidFill>
                  <a:srgbClr val="002060"/>
                </a:solidFill>
              </a:rPr>
              <a:t>богородской</a:t>
            </a:r>
            <a:r>
              <a:rPr lang="ru-RU" sz="1800" dirty="0" smtClean="0">
                <a:solidFill>
                  <a:srgbClr val="002060"/>
                </a:solidFill>
              </a:rPr>
              <a:t> игрушкой снижается, но ее эстетическое воздействие сохраняется. </a:t>
            </a:r>
            <a:r>
              <a:rPr lang="ru-RU" sz="1800" dirty="0" err="1" smtClean="0">
                <a:solidFill>
                  <a:srgbClr val="002060"/>
                </a:solidFill>
              </a:rPr>
              <a:t>Богородская</a:t>
            </a:r>
            <a:r>
              <a:rPr lang="ru-RU" sz="1800" dirty="0" smtClean="0">
                <a:solidFill>
                  <a:srgbClr val="002060"/>
                </a:solidFill>
              </a:rPr>
              <a:t> игрушка становится важной частью предметно-развивающей среды ребенка – она украшает быт, идейно-эмоционально организует его: учит любить и ценить красоту искусства своего народа и готовит маленького россиянина к встрече с другими видами декоративно-прикладного и изобразительного искусства.</a:t>
            </a:r>
          </a:p>
          <a:p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5895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3645024"/>
            <a:ext cx="4254976" cy="28588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802915" cy="2448272"/>
          </a:xfrm>
        </p:spPr>
        <p:txBody>
          <a:bodyPr/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</a:rPr>
              <a:t>Очевидно, что перечисленные выше и многие другие достоинства </a:t>
            </a:r>
            <a:r>
              <a:rPr lang="ru-RU" sz="2000" i="1" dirty="0" err="1" smtClean="0">
                <a:solidFill>
                  <a:srgbClr val="002060"/>
                </a:solidFill>
              </a:rPr>
              <a:t>богородской</a:t>
            </a:r>
            <a:r>
              <a:rPr lang="ru-RU" sz="2000" i="1" dirty="0" smtClean="0">
                <a:solidFill>
                  <a:srgbClr val="002060"/>
                </a:solidFill>
              </a:rPr>
              <a:t> игрушки могут быть реализованы только в том случае, если в семье или дошкольном образовательном учреждении ребенок будет иметь возможность играть с ними.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20" name="Рисунок 19" descr="ANIMASHKI5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852936"/>
            <a:ext cx="2381250" cy="3076575"/>
          </a:xfrm>
          <a:prstGeom prst="rect">
            <a:avLst/>
          </a:prstGeom>
        </p:spPr>
      </p:pic>
      <p:pic>
        <p:nvPicPr>
          <p:cNvPr id="23" name="Рисунок 22" descr="p89_derevo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276872"/>
            <a:ext cx="5181576" cy="4288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6646624_Komarov_Evgeniy_Ivanovich_Rossiya_1912__1995_Bogorodskie_rezchiki_igrushki_195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260648"/>
            <a:ext cx="4968552" cy="3164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332656"/>
            <a:ext cx="3418572" cy="612067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</a:rPr>
              <a:t>Возможно, что первыми резными </a:t>
            </a:r>
            <a:r>
              <a:rPr lang="ru-RU" sz="1800" u="sng" dirty="0" smtClean="0">
                <a:solidFill>
                  <a:srgbClr val="002060"/>
                </a:solidFill>
                <a:hlinkClick r:id="rId3"/>
              </a:rPr>
              <a:t>деревянными</a:t>
            </a:r>
            <a:r>
              <a:rPr lang="ru-RU" sz="1800" dirty="0" smtClean="0">
                <a:solidFill>
                  <a:srgbClr val="002060"/>
                </a:solidFill>
                <a:hlinkClick r:id="rId3"/>
              </a:rPr>
              <a:t> игрушками</a:t>
            </a:r>
            <a:r>
              <a:rPr lang="ru-RU" sz="1800" dirty="0" smtClean="0">
                <a:solidFill>
                  <a:srgbClr val="002060"/>
                </a:solidFill>
              </a:rPr>
              <a:t> одаривал детей сам святой Сергий Радонежский. А может быть, деревянные </a:t>
            </a:r>
            <a:r>
              <a:rPr lang="ru-RU" sz="1800" dirty="0" smtClean="0">
                <a:solidFill>
                  <a:srgbClr val="002060"/>
                </a:solidFill>
                <a:hlinkClick r:id="rId4"/>
              </a:rPr>
              <a:t>игрушки-забавы</a:t>
            </a:r>
            <a:r>
              <a:rPr lang="ru-RU" sz="1800" dirty="0" smtClean="0">
                <a:solidFill>
                  <a:srgbClr val="002060"/>
                </a:solidFill>
              </a:rPr>
              <a:t> появились благодаря усилиям любящего отца или дедушки, который подобрал для ее изготовления простой и доступный материал – дерево и сделал игрушку подвижной, занимательной, вызывающей улыбку ребенка. И так  была создана школа мастеров-резчиков и артель, на базе которой и была создана ныне действующая фабрика. </a:t>
            </a:r>
          </a:p>
          <a:p>
            <a:pPr algn="ctr"/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doly2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3284984"/>
            <a:ext cx="3135086" cy="2090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7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6149" y="4437112"/>
            <a:ext cx="3227851" cy="2420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1"/>
            <a:ext cx="6552728" cy="1008112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Изготовление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игрушки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oly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484784"/>
            <a:ext cx="3384376" cy="18135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631949"/>
            <a:ext cx="3346564" cy="4821387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</a:rPr>
              <a:t>Делается</a:t>
            </a:r>
            <a:r>
              <a:rPr lang="ru-RU" sz="1800" i="1" dirty="0" smtClean="0">
                <a:solidFill>
                  <a:srgbClr val="002060"/>
                </a:solidFill>
              </a:rPr>
              <a:t> </a:t>
            </a:r>
            <a:r>
              <a:rPr lang="ru-RU" sz="1800" u="sng" dirty="0" smtClean="0">
                <a:solidFill>
                  <a:srgbClr val="002060"/>
                </a:solidFill>
                <a:hlinkClick r:id="rId3"/>
              </a:rPr>
              <a:t>деревянная игрушка</a:t>
            </a:r>
            <a:r>
              <a:rPr lang="ru-RU" sz="1800" dirty="0" smtClean="0">
                <a:solidFill>
                  <a:srgbClr val="002060"/>
                </a:solidFill>
              </a:rPr>
              <a:t> из липы, которая сушилась от трех до пяти</a:t>
            </a:r>
            <a:r>
              <a:rPr lang="ru-RU" sz="1800" i="1" dirty="0" smtClean="0">
                <a:solidFill>
                  <a:srgbClr val="002060"/>
                </a:solidFill>
              </a:rPr>
              <a:t> </a:t>
            </a:r>
            <a:r>
              <a:rPr lang="ru-RU" sz="1800" u="sng" dirty="0" smtClean="0">
                <a:solidFill>
                  <a:srgbClr val="002060"/>
                </a:solidFill>
                <a:hlinkClick r:id="rId4"/>
              </a:rPr>
              <a:t>лет</a:t>
            </a:r>
            <a:r>
              <a:rPr lang="ru-RU" sz="1800" dirty="0" smtClean="0">
                <a:solidFill>
                  <a:srgbClr val="002060"/>
                </a:solidFill>
              </a:rPr>
              <a:t>. Это светлое и мягкое дерево как нельзя лучше подходит для резьбы. </a:t>
            </a:r>
          </a:p>
          <a:p>
            <a:pPr algn="ctr"/>
            <a:r>
              <a:rPr lang="ru-RU" sz="1800" dirty="0" smtClean="0">
                <a:solidFill>
                  <a:srgbClr val="002060"/>
                </a:solidFill>
              </a:rPr>
              <a:t>А вот как делают игрушку: в первую очередь, заготовку из дерева выпиливают</a:t>
            </a:r>
            <a:r>
              <a:rPr lang="ru-RU" sz="1800" i="1" dirty="0" smtClean="0">
                <a:solidFill>
                  <a:srgbClr val="002060"/>
                </a:solidFill>
              </a:rPr>
              <a:t> </a:t>
            </a:r>
            <a:r>
              <a:rPr lang="ru-RU" sz="1800" u="sng" dirty="0" smtClean="0">
                <a:solidFill>
                  <a:srgbClr val="002060"/>
                </a:solidFill>
                <a:hlinkClick r:id="rId5"/>
              </a:rPr>
              <a:t>ножовкой</a:t>
            </a:r>
            <a:r>
              <a:rPr lang="ru-RU" sz="1800" i="1" dirty="0" smtClean="0">
                <a:solidFill>
                  <a:srgbClr val="002060"/>
                </a:solidFill>
              </a:rPr>
              <a:t> </a:t>
            </a:r>
            <a:r>
              <a:rPr lang="ru-RU" sz="1800" dirty="0" smtClean="0">
                <a:solidFill>
                  <a:srgbClr val="002060"/>
                </a:solidFill>
              </a:rPr>
              <a:t>или вырубают топором по шаблону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мас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3501008"/>
            <a:ext cx="4403932" cy="2963217"/>
          </a:xfrm>
          <a:prstGeom prst="rect">
            <a:avLst/>
          </a:prstGeom>
        </p:spPr>
      </p:pic>
      <p:pic>
        <p:nvPicPr>
          <p:cNvPr id="7" name="Рисунок 6" descr="ANIMASHKI59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2280" y="0"/>
            <a:ext cx="2381250" cy="30765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strips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4225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260649"/>
            <a:ext cx="3888432" cy="2664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404665"/>
            <a:ext cx="3490580" cy="5456384"/>
          </a:xfrm>
        </p:spPr>
        <p:txBody>
          <a:bodyPr>
            <a:normAutofit/>
          </a:bodyPr>
          <a:lstStyle/>
          <a:p>
            <a:pPr algn="ctr"/>
            <a:r>
              <a:rPr lang="ru-RU" sz="1800" i="1" dirty="0" smtClean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После этого, полученную заготовку обрабатывают особыми, очень острыми </a:t>
            </a:r>
            <a:r>
              <a:rPr lang="ru-RU" sz="1800" dirty="0" err="1" smtClean="0">
                <a:solidFill>
                  <a:srgbClr val="002060"/>
                </a:solidFill>
              </a:rPr>
              <a:t>богородскими</a:t>
            </a:r>
            <a:r>
              <a:rPr lang="ru-RU" sz="1800" dirty="0" smtClean="0">
                <a:solidFill>
                  <a:srgbClr val="002060"/>
                </a:solidFill>
              </a:rPr>
              <a:t> ножами и</a:t>
            </a:r>
            <a:r>
              <a:rPr lang="ru-RU" sz="1800" i="1" dirty="0" smtClean="0">
                <a:solidFill>
                  <a:srgbClr val="002060"/>
                </a:solidFill>
              </a:rPr>
              <a:t> </a:t>
            </a:r>
            <a:r>
              <a:rPr lang="ru-RU" sz="1800" u="sng" dirty="0" smtClean="0">
                <a:solidFill>
                  <a:srgbClr val="002060"/>
                </a:solidFill>
                <a:hlinkClick r:id="rId3"/>
              </a:rPr>
              <a:t>стамесками</a:t>
            </a:r>
            <a:r>
              <a:rPr lang="ru-RU" sz="1800" dirty="0" smtClean="0">
                <a:solidFill>
                  <a:srgbClr val="002060"/>
                </a:solidFill>
              </a:rPr>
              <a:t>. </a:t>
            </a:r>
          </a:p>
          <a:p>
            <a:pPr algn="ctr"/>
            <a:r>
              <a:rPr lang="ru-RU" sz="1800" dirty="0" smtClean="0">
                <a:solidFill>
                  <a:srgbClr val="002060"/>
                </a:solidFill>
              </a:rPr>
              <a:t>В прежние времена, когда одна часть селян занималась изготовлением игрушек, другая часть делала инструменты –</a:t>
            </a:r>
            <a:r>
              <a:rPr lang="ru-RU" sz="1800" i="1" dirty="0" smtClean="0">
                <a:solidFill>
                  <a:srgbClr val="002060"/>
                </a:solidFill>
              </a:rPr>
              <a:t> </a:t>
            </a:r>
            <a:r>
              <a:rPr lang="ru-RU" sz="1800" u="sng" dirty="0" smtClean="0">
                <a:solidFill>
                  <a:srgbClr val="002060"/>
                </a:solidFill>
                <a:hlinkClick r:id="rId3"/>
              </a:rPr>
              <a:t>стамески</a:t>
            </a:r>
            <a:r>
              <a:rPr lang="ru-RU" sz="1800" i="1" dirty="0" smtClean="0">
                <a:solidFill>
                  <a:srgbClr val="002060"/>
                </a:solidFill>
              </a:rPr>
              <a:t> </a:t>
            </a:r>
            <a:r>
              <a:rPr lang="ru-RU" sz="1800" dirty="0" smtClean="0">
                <a:solidFill>
                  <a:srgbClr val="002060"/>
                </a:solidFill>
              </a:rPr>
              <a:t>и ножи. На сегодняшний день мастера сами изготавливают инструмент, или пользуются привозным, так что от инструмента осталось только название.</a:t>
            </a:r>
            <a:r>
              <a:rPr lang="ru-RU" sz="1800" i="1" dirty="0" smtClean="0">
                <a:solidFill>
                  <a:srgbClr val="002060"/>
                </a:solidFill>
              </a:rPr>
              <a:t> </a:t>
            </a:r>
            <a:endParaRPr lang="ru-RU" sz="1800" dirty="0" smtClean="0">
              <a:solidFill>
                <a:srgbClr val="002060"/>
              </a:solidFill>
            </a:endParaRPr>
          </a:p>
          <a:p>
            <a:pPr algn="ctr"/>
            <a:endParaRPr lang="ru-RU" sz="1800" dirty="0"/>
          </a:p>
        </p:txBody>
      </p:sp>
      <p:pic>
        <p:nvPicPr>
          <p:cNvPr id="6" name="Рисунок 5" descr="мастер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3068960"/>
            <a:ext cx="5400600" cy="3375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033000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60648"/>
            <a:ext cx="3824591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body" sz="half" idx="2"/>
          </p:nvPr>
        </p:nvSpPr>
        <p:spPr>
          <a:xfrm>
            <a:off x="323528" y="404665"/>
            <a:ext cx="3346564" cy="545638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</a:rPr>
              <a:t>Традиционная деревянная </a:t>
            </a:r>
            <a:r>
              <a:rPr lang="ru-RU" sz="1800" dirty="0" err="1" smtClean="0">
                <a:solidFill>
                  <a:srgbClr val="002060"/>
                </a:solidFill>
              </a:rPr>
              <a:t>богородская</a:t>
            </a:r>
            <a:r>
              <a:rPr lang="ru-RU" sz="1800" dirty="0" smtClean="0">
                <a:solidFill>
                  <a:srgbClr val="002060"/>
                </a:solidFill>
              </a:rPr>
              <a:t> игрушка не расписывалась.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Современные  игрушки уже раскрашивают.</a:t>
            </a:r>
            <a:r>
              <a:rPr lang="ru-RU" sz="1800" i="1" dirty="0" smtClean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Их раскрашивают гуашевыми красками, которые затем покрываются безвредным масляным лаком.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0_2fdfa_32bc7ba_X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356992"/>
            <a:ext cx="4392488" cy="329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265035177_1265005233_00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140968"/>
            <a:ext cx="3540429" cy="3501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shop97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908720"/>
            <a:ext cx="302433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7"/>
            <a:ext cx="7090950" cy="1299292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  <a:cs typeface="Aharoni" pitchFamily="2" charset="-79"/>
              </a:rPr>
              <a:t>Педагогическая ценность</a:t>
            </a:r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  <a:cs typeface="Aharoni" pitchFamily="2" charset="-79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Monotype Corsiva" pitchFamily="66" charset="0"/>
                <a:cs typeface="Aharoni" pitchFamily="2" charset="-79"/>
              </a:rPr>
            </a:br>
            <a:endParaRPr lang="ru-RU" sz="4400" dirty="0">
              <a:solidFill>
                <a:srgbClr val="FF0000"/>
              </a:solidFill>
              <a:latin typeface="Monotype Corsiva" pitchFamily="66" charset="0"/>
              <a:cs typeface="Aharoni" pitchFamily="2" charset="-79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980729"/>
            <a:ext cx="3418572" cy="4896543"/>
          </a:xfrm>
        </p:spPr>
        <p:txBody>
          <a:bodyPr/>
          <a:lstStyle/>
          <a:p>
            <a:pPr algn="ctr"/>
            <a:r>
              <a:rPr lang="ru-RU" sz="2000" dirty="0" err="1" smtClean="0">
                <a:solidFill>
                  <a:srgbClr val="002060"/>
                </a:solidFill>
                <a:cs typeface="Times New Roman" pitchFamily="18" charset="0"/>
              </a:rPr>
              <a:t>Богородская</a:t>
            </a: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 игрушка – рукотворная. Она сохраняет природный цвет дерева, его тепло и очень приятная на ощупь поверхность, безупречная в гигиеническом отношении для маленького ребенка.</a:t>
            </a:r>
          </a:p>
          <a:p>
            <a:endParaRPr lang="ru-RU" dirty="0"/>
          </a:p>
        </p:txBody>
      </p:sp>
      <p:pic>
        <p:nvPicPr>
          <p:cNvPr id="7" name="Содержимое 6" descr="09uo_enl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2996952"/>
            <a:ext cx="2742580" cy="3495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ANIMASHKI59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4253039"/>
            <a:ext cx="2016224" cy="260496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де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260648"/>
            <a:ext cx="4567932" cy="3425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60649"/>
            <a:ext cx="3202548" cy="4896544"/>
          </a:xfrm>
        </p:spPr>
        <p:txBody>
          <a:bodyPr>
            <a:normAutofit/>
          </a:bodyPr>
          <a:lstStyle/>
          <a:p>
            <a:pPr algn="ctr"/>
            <a:r>
              <a:rPr lang="ru-RU" sz="1800" dirty="0" err="1" smtClean="0">
                <a:solidFill>
                  <a:srgbClr val="002060"/>
                </a:solidFill>
              </a:rPr>
              <a:t>Богородская</a:t>
            </a:r>
            <a:r>
              <a:rPr lang="ru-RU" sz="1800" dirty="0" smtClean="0">
                <a:solidFill>
                  <a:srgbClr val="002060"/>
                </a:solidFill>
              </a:rPr>
              <a:t> </a:t>
            </a:r>
            <a:r>
              <a:rPr lang="ru-RU" sz="1800" dirty="0" smtClean="0">
                <a:solidFill>
                  <a:srgbClr val="002060"/>
                </a:solidFill>
                <a:hlinkClick r:id="rId3"/>
              </a:rPr>
              <a:t>деревянная игрушка</a:t>
            </a:r>
            <a:r>
              <a:rPr lang="ru-RU" sz="1800" dirty="0" smtClean="0">
                <a:solidFill>
                  <a:srgbClr val="002060"/>
                </a:solidFill>
              </a:rPr>
              <a:t> вызывает у детей особый интерес и чувство радости благодаря тому, что она с движением. Подвижность отдельных частей игрушки и простота механизма, приводящего их в движение, расширяет возможности использования игрушки в педагогическом процессе.</a:t>
            </a:r>
          </a:p>
          <a:p>
            <a:endParaRPr lang="ru-RU" dirty="0"/>
          </a:p>
        </p:txBody>
      </p:sp>
      <p:pic>
        <p:nvPicPr>
          <p:cNvPr id="6" name="Рисунок 5" descr="047b409a383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561" y="3789040"/>
            <a:ext cx="497243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bogorod1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265290"/>
            <a:ext cx="3456947" cy="2592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5" fill="hold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0" decel="50000" autoRev="1" fill="hold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0" fill="hold">
                                          <p:stCondLst>
                                            <p:cond delay="43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body" sz="half" idx="2"/>
          </p:nvPr>
        </p:nvSpPr>
        <p:spPr>
          <a:xfrm>
            <a:off x="250825" y="476673"/>
            <a:ext cx="3960813" cy="5904656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Самым маленьким детям взрослые с помощью  </a:t>
            </a:r>
            <a:r>
              <a:rPr lang="ru-RU" sz="1600" dirty="0" err="1" smtClean="0">
                <a:solidFill>
                  <a:srgbClr val="002060"/>
                </a:solidFill>
              </a:rPr>
              <a:t>богородской</a:t>
            </a:r>
            <a:r>
              <a:rPr lang="ru-RU" sz="1600" dirty="0" smtClean="0">
                <a:solidFill>
                  <a:srgbClr val="002060"/>
                </a:solidFill>
              </a:rPr>
              <a:t> игрушки могут показать театрализованное представление: собрались курочки в кружок и клюют зернышки, сел медвежонок на качели и раскачивается и т.п. Действия деревянных фигурок вызывают смех, побуждают к звукопроизношению: тук-тук, </a:t>
            </a:r>
            <a:r>
              <a:rPr lang="ru-RU" sz="1600" dirty="0" err="1" smtClean="0">
                <a:solidFill>
                  <a:srgbClr val="002060"/>
                </a:solidFill>
              </a:rPr>
              <a:t>кач-кач</a:t>
            </a:r>
            <a:r>
              <a:rPr lang="ru-RU" sz="1600" dirty="0" smtClean="0">
                <a:solidFill>
                  <a:srgbClr val="002060"/>
                </a:solidFill>
              </a:rPr>
              <a:t> и т.п.</a:t>
            </a:r>
          </a:p>
          <a:p>
            <a:r>
              <a:rPr lang="ru-RU" sz="1700" dirty="0" smtClean="0">
                <a:solidFill>
                  <a:srgbClr val="002060"/>
                </a:solidFill>
              </a:rPr>
              <a:t>Когда ребенок начнет терять интерес к восприятию игрушки, он обязательно захочет сам поэкспериментировать с ней. Игрушки приводятся в движение так просто, что малыш очень скоро сам овладеет действиями с ней и будет кормить курочек, качать медвежонка и т.п. Простые и однообразные движения игрушек завораживают, успокаивают, доставляют удовольствие.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" name="Рисунок 13" descr="p89_derevo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0"/>
            <a:ext cx="4608512" cy="31955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Содержимое 7" descr="Bogorodskaia_1-би-80_enl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6410" y="2204864"/>
            <a:ext cx="3457590" cy="2306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97436_foto1_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833664"/>
            <a:ext cx="43505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02008b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60648"/>
            <a:ext cx="4176464" cy="2782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body" sz="half" idx="2"/>
          </p:nvPr>
        </p:nvSpPr>
        <p:spPr>
          <a:xfrm>
            <a:off x="250825" y="260350"/>
            <a:ext cx="4537075" cy="63373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Возможность экспериментировать с игрушкой и при этом добиваться результата имеет очень большое значение для развития личности маленького ребенка. В процессе действий с игрушкой у малыша просто и естественно проявляется любознательность, познавательная активность, инициативность, а полученный результат  способствует формированию уверенности в себе и своих возможностях.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В </a:t>
            </a:r>
            <a:r>
              <a:rPr lang="ru-RU" sz="1800" dirty="0" err="1" smtClean="0">
                <a:solidFill>
                  <a:srgbClr val="002060"/>
                </a:solidFill>
              </a:rPr>
              <a:t>богородских</a:t>
            </a:r>
            <a:r>
              <a:rPr lang="ru-RU" sz="1800" dirty="0" smtClean="0">
                <a:solidFill>
                  <a:srgbClr val="002060"/>
                </a:solidFill>
              </a:rPr>
              <a:t> игрушках нашел отражение мир животных, который пользуется особой любовью детей, и знакомство с которым является необходимым для их познавательного развития.</a:t>
            </a: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8" name="Рисунок 7" descr="a3fca6f3972cb642eee6d6db9436585c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092202"/>
            <a:ext cx="4015737" cy="3513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5" fill="hold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0" decel="50000" autoRev="1" fill="hold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0" fill="hold">
                                          <p:stCondLst>
                                            <p:cond delay="43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263</Words>
  <Application>Microsoft Macintosh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Spring</vt:lpstr>
      <vt:lpstr>Богородская   игрушка </vt:lpstr>
      <vt:lpstr>Презентация PowerPoint</vt:lpstr>
      <vt:lpstr>Изготовление    игрушки</vt:lpstr>
      <vt:lpstr>Презентация PowerPoint</vt:lpstr>
      <vt:lpstr>Презентация PowerPoint</vt:lpstr>
      <vt:lpstr>Педагогическая ценность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Очевидно, что перечисленные выше и многие другие достоинства богородской игрушки могут быть реализованы только в том случае, если в семье или дошкольном образовательном учреждении ребенок будет иметь возможность играть с ними. 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Ярослав Милюшко</cp:lastModifiedBy>
  <cp:revision>24</cp:revision>
  <dcterms:created xsi:type="dcterms:W3CDTF">2014-04-22T10:37:35Z</dcterms:created>
  <dcterms:modified xsi:type="dcterms:W3CDTF">2015-04-20T16:58:51Z</dcterms:modified>
</cp:coreProperties>
</file>