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4660"/>
  </p:normalViewPr>
  <p:slideViewPr>
    <p:cSldViewPr>
      <p:cViewPr varScale="1">
        <p:scale>
          <a:sx n="68" d="100"/>
          <a:sy n="68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D2F83C-D2B9-40F0-9795-C9C233D91CFE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DCD6E77-22BD-47BC-BA45-32B84A270699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Диагностика физического развития дошкольников по</a:t>
          </a:r>
          <a:r>
            <a:rPr lang="ru-RU" sz="2000" dirty="0" smtClean="0"/>
            <a:t> методике Г.П. Юрко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44B7A1B-2545-4943-8245-D57FF9364467}" type="parTrans" cxnId="{F9FE1D00-AD5B-497A-97C2-B08341E9F7F1}">
      <dgm:prSet/>
      <dgm:spPr/>
      <dgm:t>
        <a:bodyPr/>
        <a:lstStyle/>
        <a:p>
          <a:endParaRPr lang="ru-RU"/>
        </a:p>
      </dgm:t>
    </dgm:pt>
    <dgm:pt modelId="{E7053B6C-DDC1-450A-B157-76C121405C55}" type="sibTrans" cxnId="{F9FE1D00-AD5B-497A-97C2-B08341E9F7F1}">
      <dgm:prSet/>
      <dgm:spPr/>
      <dgm:t>
        <a:bodyPr/>
        <a:lstStyle/>
        <a:p>
          <a:endParaRPr lang="ru-RU"/>
        </a:p>
      </dgm:t>
    </dgm:pt>
    <dgm:pt modelId="{281E7626-ACE1-4D6B-8D64-B5A6D4CA698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Физкультурные занятия на воздухе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D9893CC4-076A-40AE-B6FD-86114B69FAD5}" type="parTrans" cxnId="{1949EA4A-C465-4574-A707-9BA990C92761}">
      <dgm:prSet/>
      <dgm:spPr/>
      <dgm:t>
        <a:bodyPr/>
        <a:lstStyle/>
        <a:p>
          <a:endParaRPr lang="ru-RU"/>
        </a:p>
      </dgm:t>
    </dgm:pt>
    <dgm:pt modelId="{1C90D3BF-87C9-45C4-ACEB-C4CD58BD74E7}" type="sibTrans" cxnId="{1949EA4A-C465-4574-A707-9BA990C92761}">
      <dgm:prSet/>
      <dgm:spPr/>
      <dgm:t>
        <a:bodyPr/>
        <a:lstStyle/>
        <a:p>
          <a:endParaRPr lang="ru-RU"/>
        </a:p>
      </dgm:t>
    </dgm:pt>
    <dgm:pt modelId="{57C9051D-A834-4D74-AFD1-7B1DBC88BD05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Физкультурные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праздники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с участием родителей.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F66C876-C564-4678-8A5C-E4C9066197B7}" type="parTrans" cxnId="{A195FFEB-54A4-48F7-A9E7-EED2424125DF}">
      <dgm:prSet/>
      <dgm:spPr/>
      <dgm:t>
        <a:bodyPr/>
        <a:lstStyle/>
        <a:p>
          <a:endParaRPr lang="ru-RU"/>
        </a:p>
      </dgm:t>
    </dgm:pt>
    <dgm:pt modelId="{767AD052-D1C9-4A55-9AC8-FA804022EFD3}" type="sibTrans" cxnId="{A195FFEB-54A4-48F7-A9E7-EED2424125DF}">
      <dgm:prSet/>
      <dgm:spPr/>
      <dgm:t>
        <a:bodyPr/>
        <a:lstStyle/>
        <a:p>
          <a:endParaRPr lang="ru-RU"/>
        </a:p>
      </dgm:t>
    </dgm:pt>
    <dgm:pt modelId="{62FE889B-EB8F-4848-82A0-6E930125562C}">
      <dgm:prSet custT="1"/>
      <dgm:spPr/>
      <dgm:t>
        <a:bodyPr/>
        <a:lstStyle/>
        <a:p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Использование упражнений игрового </a:t>
          </a:r>
          <a:r>
            <a:rPr lang="ru-RU" sz="2000" dirty="0" err="1" smtClean="0">
              <a:latin typeface="Times New Roman" pitchFamily="18" charset="0"/>
              <a:cs typeface="Times New Roman" pitchFamily="18" charset="0"/>
            </a:rPr>
            <a:t>стретчинга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80274DC0-A1E4-406B-860B-3FEF743F31A8}" type="parTrans" cxnId="{CB5E97A4-8180-40C2-9398-0BF71F489E56}">
      <dgm:prSet/>
      <dgm:spPr/>
      <dgm:t>
        <a:bodyPr/>
        <a:lstStyle/>
        <a:p>
          <a:endParaRPr lang="ru-RU"/>
        </a:p>
      </dgm:t>
    </dgm:pt>
    <dgm:pt modelId="{3C1D4110-3021-4902-BCCF-9C6BBA5F0DEA}" type="sibTrans" cxnId="{CB5E97A4-8180-40C2-9398-0BF71F489E56}">
      <dgm:prSet/>
      <dgm:spPr/>
      <dgm:t>
        <a:bodyPr/>
        <a:lstStyle/>
        <a:p>
          <a:endParaRPr lang="ru-RU"/>
        </a:p>
      </dgm:t>
    </dgm:pt>
    <dgm:pt modelId="{FC6C5301-276A-4CF9-845A-C7958FC0D5BF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Тематические беседы на темы: «Зимние и летние виды спорта», «Олимпийские дисциплины»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9F02AB96-A8F2-4CE5-86D2-1FED31186EA0}" type="parTrans" cxnId="{D02BE349-FEA8-401B-811A-8C98B71B6676}">
      <dgm:prSet/>
      <dgm:spPr/>
      <dgm:t>
        <a:bodyPr/>
        <a:lstStyle/>
        <a:p>
          <a:endParaRPr lang="ru-RU"/>
        </a:p>
      </dgm:t>
    </dgm:pt>
    <dgm:pt modelId="{77BA0E7D-7E3E-4573-B3AE-79E446ABEF69}" type="sibTrans" cxnId="{D02BE349-FEA8-401B-811A-8C98B71B6676}">
      <dgm:prSet/>
      <dgm:spPr/>
      <dgm:t>
        <a:bodyPr/>
        <a:lstStyle/>
        <a:p>
          <a:endParaRPr lang="ru-RU"/>
        </a:p>
      </dgm:t>
    </dgm:pt>
    <dgm:pt modelId="{061D9594-DBE0-475A-8F99-462D62DA6E5C}">
      <dgm:prSet/>
      <dgm:spPr/>
      <dgm:t>
        <a:bodyPr/>
        <a:lstStyle/>
        <a:p>
          <a:r>
            <a:rPr lang="ru-RU" dirty="0" smtClean="0"/>
            <a:t>Использование </a:t>
          </a:r>
          <a:r>
            <a:rPr lang="ru-RU" dirty="0" err="1" smtClean="0"/>
            <a:t>мультимедийных</a:t>
          </a:r>
          <a:r>
            <a:rPr lang="ru-RU" dirty="0" smtClean="0"/>
            <a:t> игр и пособий на тему физического воспитания детей.</a:t>
          </a:r>
          <a:endParaRPr lang="ru-RU" dirty="0"/>
        </a:p>
      </dgm:t>
    </dgm:pt>
    <dgm:pt modelId="{12B8DC9C-5E5E-4004-BC3C-7A9F3E458756}" type="parTrans" cxnId="{0F59EE5A-5E8E-4391-A9B3-D13EA7A7957B}">
      <dgm:prSet/>
      <dgm:spPr/>
      <dgm:t>
        <a:bodyPr/>
        <a:lstStyle/>
        <a:p>
          <a:endParaRPr lang="ru-RU"/>
        </a:p>
      </dgm:t>
    </dgm:pt>
    <dgm:pt modelId="{8C477B16-402D-4E0F-A522-B99FBFEDA940}" type="sibTrans" cxnId="{0F59EE5A-5E8E-4391-A9B3-D13EA7A7957B}">
      <dgm:prSet/>
      <dgm:spPr/>
      <dgm:t>
        <a:bodyPr/>
        <a:lstStyle/>
        <a:p>
          <a:endParaRPr lang="ru-RU"/>
        </a:p>
      </dgm:t>
    </dgm:pt>
    <dgm:pt modelId="{AE5CDB9F-14AA-4F50-B533-7849E94C46A1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Диагностика двигательных навыков по методике Г. Лесковой и  Н.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Ноткиной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 для определения «ближайшей» зоны развития  двигательных навыков.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DA2A7B3-9A84-470C-BE4A-CA2A0741A05B}" type="parTrans" cxnId="{92AAEFC6-43B5-4F84-96C8-538180961521}">
      <dgm:prSet/>
      <dgm:spPr/>
      <dgm:t>
        <a:bodyPr/>
        <a:lstStyle/>
        <a:p>
          <a:endParaRPr lang="ru-RU"/>
        </a:p>
      </dgm:t>
    </dgm:pt>
    <dgm:pt modelId="{9F5186A0-C246-4278-819C-9067A34F0629}" type="sibTrans" cxnId="{92AAEFC6-43B5-4F84-96C8-538180961521}">
      <dgm:prSet/>
      <dgm:spPr/>
      <dgm:t>
        <a:bodyPr/>
        <a:lstStyle/>
        <a:p>
          <a:endParaRPr lang="ru-RU"/>
        </a:p>
      </dgm:t>
    </dgm:pt>
    <dgm:pt modelId="{3BC7FCB4-08D5-47B0-A38E-0EDE7E0B5B11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Становление ценностей здорового образа жизни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83F68E6-3197-4C11-96EB-526321B7ACEC}" type="parTrans" cxnId="{8252F2A2-9E3C-4D17-9683-3DA3033B08A6}">
      <dgm:prSet/>
      <dgm:spPr/>
      <dgm:t>
        <a:bodyPr/>
        <a:lstStyle/>
        <a:p>
          <a:endParaRPr lang="ru-RU"/>
        </a:p>
      </dgm:t>
    </dgm:pt>
    <dgm:pt modelId="{51436102-56AF-42F0-9448-DB5FAAE02910}" type="sibTrans" cxnId="{8252F2A2-9E3C-4D17-9683-3DA3033B08A6}">
      <dgm:prSet/>
      <dgm:spPr/>
      <dgm:t>
        <a:bodyPr/>
        <a:lstStyle/>
        <a:p>
          <a:endParaRPr lang="ru-RU"/>
        </a:p>
      </dgm:t>
    </dgm:pt>
    <dgm:pt modelId="{DFFC5A66-3C4B-4D25-A968-39C1668038E1}">
      <dgm:prSet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Становление целенаправленности и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саморегуляции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в двигательной сфере. Развитие гибкости и координации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856A0945-3234-4EB1-A882-9E4C61BC5481}" type="parTrans" cxnId="{6B8D44C0-57D4-4D5C-A52B-ED074EF2D900}">
      <dgm:prSet/>
      <dgm:spPr/>
      <dgm:t>
        <a:bodyPr/>
        <a:lstStyle/>
        <a:p>
          <a:endParaRPr lang="ru-RU"/>
        </a:p>
      </dgm:t>
    </dgm:pt>
    <dgm:pt modelId="{C0BB446D-9768-4647-9255-E92E131808C2}" type="sibTrans" cxnId="{6B8D44C0-57D4-4D5C-A52B-ED074EF2D900}">
      <dgm:prSet/>
      <dgm:spPr/>
      <dgm:t>
        <a:bodyPr/>
        <a:lstStyle/>
        <a:p>
          <a:endParaRPr lang="ru-RU"/>
        </a:p>
      </dgm:t>
    </dgm:pt>
    <dgm:pt modelId="{3B7582BD-C78E-4058-86B5-B5C62E5262F3}" type="pres">
      <dgm:prSet presAssocID="{15D2F83C-D2B9-40F0-9795-C9C233D91CF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89F4B-5343-4693-AE87-15CA6B5CEA2C}" type="pres">
      <dgm:prSet presAssocID="{6DCD6E77-22BD-47BC-BA45-32B84A270699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CC5EB-F844-44CD-90B2-97FB8D8FD97A}" type="pres">
      <dgm:prSet presAssocID="{E7053B6C-DDC1-450A-B157-76C121405C55}" presName="sibTrans" presStyleCnt="0"/>
      <dgm:spPr/>
    </dgm:pt>
    <dgm:pt modelId="{55A3C5A7-82CC-41FB-9068-5B74ECEAFC05}" type="pres">
      <dgm:prSet presAssocID="{FC6C5301-276A-4CF9-845A-C7958FC0D5BF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9547E2-7F12-4A33-9198-E3822284D3A0}" type="pres">
      <dgm:prSet presAssocID="{77BA0E7D-7E3E-4573-B3AE-79E446ABEF69}" presName="sibTrans" presStyleCnt="0"/>
      <dgm:spPr/>
    </dgm:pt>
    <dgm:pt modelId="{5BCE8B94-F27F-47B4-9D29-6CEB40E4CD15}" type="pres">
      <dgm:prSet presAssocID="{62FE889B-EB8F-4848-82A0-6E930125562C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1BE39-068F-4B23-B592-1F122381E516}" type="pres">
      <dgm:prSet presAssocID="{3C1D4110-3021-4902-BCCF-9C6BBA5F0DEA}" presName="sibTrans" presStyleCnt="0"/>
      <dgm:spPr/>
    </dgm:pt>
    <dgm:pt modelId="{16771E1B-06A4-4C6A-AC91-929F2AF9B0A9}" type="pres">
      <dgm:prSet presAssocID="{AE5CDB9F-14AA-4F50-B533-7849E94C46A1}" presName="node" presStyleLbl="node1" presStyleIdx="3" presStyleCnt="9" custScaleX="104795" custScaleY="126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FBC550-488F-411F-9185-C26294E92FD8}" type="pres">
      <dgm:prSet presAssocID="{9F5186A0-C246-4278-819C-9067A34F0629}" presName="sibTrans" presStyleCnt="0"/>
      <dgm:spPr/>
    </dgm:pt>
    <dgm:pt modelId="{13922EA1-F42C-4CFB-9C96-9F07B82E3477}" type="pres">
      <dgm:prSet presAssocID="{DFFC5A66-3C4B-4D25-A968-39C1668038E1}" presName="node" presStyleLbl="node1" presStyleIdx="4" presStyleCnt="9" custScaleY="127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AC115-F666-47E9-8C3F-44289D34397F}" type="pres">
      <dgm:prSet presAssocID="{C0BB446D-9768-4647-9255-E92E131808C2}" presName="sibTrans" presStyleCnt="0"/>
      <dgm:spPr/>
    </dgm:pt>
    <dgm:pt modelId="{9E716059-F78F-4DF9-9076-4857C22D01C6}" type="pres">
      <dgm:prSet presAssocID="{3BC7FCB4-08D5-47B0-A38E-0EDE7E0B5B11}" presName="node" presStyleLbl="node1" presStyleIdx="5" presStyleCnt="9" custScaleY="1272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81E4B8-8754-4E13-8EC3-3974D9503921}" type="pres">
      <dgm:prSet presAssocID="{51436102-56AF-42F0-9448-DB5FAAE02910}" presName="sibTrans" presStyleCnt="0"/>
      <dgm:spPr/>
    </dgm:pt>
    <dgm:pt modelId="{4D353BF7-071B-4F14-92F0-9A91D06005C3}" type="pres">
      <dgm:prSet presAssocID="{57C9051D-A834-4D74-AFD1-7B1DBC88BD05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E8C662-6F7A-47C6-9E08-A8ACB773E884}" type="pres">
      <dgm:prSet presAssocID="{767AD052-D1C9-4A55-9AC8-FA804022EFD3}" presName="sibTrans" presStyleCnt="0"/>
      <dgm:spPr/>
    </dgm:pt>
    <dgm:pt modelId="{A90299BC-F33F-4833-A9EF-66C914B844AE}" type="pres">
      <dgm:prSet presAssocID="{281E7626-ACE1-4D6B-8D64-B5A6D4CA6985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DB811C-2C53-43FF-8BAF-BCF1C9FADFDB}" type="pres">
      <dgm:prSet presAssocID="{1C90D3BF-87C9-45C4-ACEB-C4CD58BD74E7}" presName="sibTrans" presStyleCnt="0"/>
      <dgm:spPr/>
    </dgm:pt>
    <dgm:pt modelId="{FE944186-B5E9-4C23-ADB4-825352475EBA}" type="pres">
      <dgm:prSet presAssocID="{061D9594-DBE0-475A-8F99-462D62DA6E5C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CD59336-1AC5-4C12-BEC2-D5E98A312195}" type="presOf" srcId="{6DCD6E77-22BD-47BC-BA45-32B84A270699}" destId="{2B189F4B-5343-4693-AE87-15CA6B5CEA2C}" srcOrd="0" destOrd="0" presId="urn:microsoft.com/office/officeart/2005/8/layout/default"/>
    <dgm:cxn modelId="{201EC06A-EF07-419D-976B-9D2F9D7108CC}" type="presOf" srcId="{281E7626-ACE1-4D6B-8D64-B5A6D4CA6985}" destId="{A90299BC-F33F-4833-A9EF-66C914B844AE}" srcOrd="0" destOrd="0" presId="urn:microsoft.com/office/officeart/2005/8/layout/default"/>
    <dgm:cxn modelId="{E40FF5C3-E1BE-45C5-9921-07DA2061BA73}" type="presOf" srcId="{57C9051D-A834-4D74-AFD1-7B1DBC88BD05}" destId="{4D353BF7-071B-4F14-92F0-9A91D06005C3}" srcOrd="0" destOrd="0" presId="urn:microsoft.com/office/officeart/2005/8/layout/default"/>
    <dgm:cxn modelId="{D6F68107-BCBB-438C-9BD1-AB6930540C0B}" type="presOf" srcId="{3BC7FCB4-08D5-47B0-A38E-0EDE7E0B5B11}" destId="{9E716059-F78F-4DF9-9076-4857C22D01C6}" srcOrd="0" destOrd="0" presId="urn:microsoft.com/office/officeart/2005/8/layout/default"/>
    <dgm:cxn modelId="{0F59EE5A-5E8E-4391-A9B3-D13EA7A7957B}" srcId="{15D2F83C-D2B9-40F0-9795-C9C233D91CFE}" destId="{061D9594-DBE0-475A-8F99-462D62DA6E5C}" srcOrd="8" destOrd="0" parTransId="{12B8DC9C-5E5E-4004-BC3C-7A9F3E458756}" sibTransId="{8C477B16-402D-4E0F-A522-B99FBFEDA940}"/>
    <dgm:cxn modelId="{A195FFEB-54A4-48F7-A9E7-EED2424125DF}" srcId="{15D2F83C-D2B9-40F0-9795-C9C233D91CFE}" destId="{57C9051D-A834-4D74-AFD1-7B1DBC88BD05}" srcOrd="6" destOrd="0" parTransId="{1F66C876-C564-4678-8A5C-E4C9066197B7}" sibTransId="{767AD052-D1C9-4A55-9AC8-FA804022EFD3}"/>
    <dgm:cxn modelId="{F73FDB98-F45E-40B0-ADFC-5836D84890F6}" type="presOf" srcId="{15D2F83C-D2B9-40F0-9795-C9C233D91CFE}" destId="{3B7582BD-C78E-4058-86B5-B5C62E5262F3}" srcOrd="0" destOrd="0" presId="urn:microsoft.com/office/officeart/2005/8/layout/default"/>
    <dgm:cxn modelId="{D02BE349-FEA8-401B-811A-8C98B71B6676}" srcId="{15D2F83C-D2B9-40F0-9795-C9C233D91CFE}" destId="{FC6C5301-276A-4CF9-845A-C7958FC0D5BF}" srcOrd="1" destOrd="0" parTransId="{9F02AB96-A8F2-4CE5-86D2-1FED31186EA0}" sibTransId="{77BA0E7D-7E3E-4573-B3AE-79E446ABEF69}"/>
    <dgm:cxn modelId="{CB5E97A4-8180-40C2-9398-0BF71F489E56}" srcId="{15D2F83C-D2B9-40F0-9795-C9C233D91CFE}" destId="{62FE889B-EB8F-4848-82A0-6E930125562C}" srcOrd="2" destOrd="0" parTransId="{80274DC0-A1E4-406B-860B-3FEF743F31A8}" sibTransId="{3C1D4110-3021-4902-BCCF-9C6BBA5F0DEA}"/>
    <dgm:cxn modelId="{BE49B672-155E-43E4-8621-A3EC3067AF18}" type="presOf" srcId="{62FE889B-EB8F-4848-82A0-6E930125562C}" destId="{5BCE8B94-F27F-47B4-9D29-6CEB40E4CD15}" srcOrd="0" destOrd="0" presId="urn:microsoft.com/office/officeart/2005/8/layout/default"/>
    <dgm:cxn modelId="{55BB2E29-D216-49D0-BA83-4C3CD6AE3FFD}" type="presOf" srcId="{DFFC5A66-3C4B-4D25-A968-39C1668038E1}" destId="{13922EA1-F42C-4CFB-9C96-9F07B82E3477}" srcOrd="0" destOrd="0" presId="urn:microsoft.com/office/officeart/2005/8/layout/default"/>
    <dgm:cxn modelId="{1949EA4A-C465-4574-A707-9BA990C92761}" srcId="{15D2F83C-D2B9-40F0-9795-C9C233D91CFE}" destId="{281E7626-ACE1-4D6B-8D64-B5A6D4CA6985}" srcOrd="7" destOrd="0" parTransId="{D9893CC4-076A-40AE-B6FD-86114B69FAD5}" sibTransId="{1C90D3BF-87C9-45C4-ACEB-C4CD58BD74E7}"/>
    <dgm:cxn modelId="{8252F2A2-9E3C-4D17-9683-3DA3033B08A6}" srcId="{15D2F83C-D2B9-40F0-9795-C9C233D91CFE}" destId="{3BC7FCB4-08D5-47B0-A38E-0EDE7E0B5B11}" srcOrd="5" destOrd="0" parTransId="{B83F68E6-3197-4C11-96EB-526321B7ACEC}" sibTransId="{51436102-56AF-42F0-9448-DB5FAAE02910}"/>
    <dgm:cxn modelId="{92AAEFC6-43B5-4F84-96C8-538180961521}" srcId="{15D2F83C-D2B9-40F0-9795-C9C233D91CFE}" destId="{AE5CDB9F-14AA-4F50-B533-7849E94C46A1}" srcOrd="3" destOrd="0" parTransId="{5DA2A7B3-9A84-470C-BE4A-CA2A0741A05B}" sibTransId="{9F5186A0-C246-4278-819C-9067A34F0629}"/>
    <dgm:cxn modelId="{F9FE1D00-AD5B-497A-97C2-B08341E9F7F1}" srcId="{15D2F83C-D2B9-40F0-9795-C9C233D91CFE}" destId="{6DCD6E77-22BD-47BC-BA45-32B84A270699}" srcOrd="0" destOrd="0" parTransId="{144B7A1B-2545-4943-8245-D57FF9364467}" sibTransId="{E7053B6C-DDC1-450A-B157-76C121405C55}"/>
    <dgm:cxn modelId="{A95CB589-FF8B-4656-AEF6-5894C4C42913}" type="presOf" srcId="{FC6C5301-276A-4CF9-845A-C7958FC0D5BF}" destId="{55A3C5A7-82CC-41FB-9068-5B74ECEAFC05}" srcOrd="0" destOrd="0" presId="urn:microsoft.com/office/officeart/2005/8/layout/default"/>
    <dgm:cxn modelId="{6B8D44C0-57D4-4D5C-A52B-ED074EF2D900}" srcId="{15D2F83C-D2B9-40F0-9795-C9C233D91CFE}" destId="{DFFC5A66-3C4B-4D25-A968-39C1668038E1}" srcOrd="4" destOrd="0" parTransId="{856A0945-3234-4EB1-A882-9E4C61BC5481}" sibTransId="{C0BB446D-9768-4647-9255-E92E131808C2}"/>
    <dgm:cxn modelId="{543A6674-50D8-4F81-8F0B-748E87813528}" type="presOf" srcId="{AE5CDB9F-14AA-4F50-B533-7849E94C46A1}" destId="{16771E1B-06A4-4C6A-AC91-929F2AF9B0A9}" srcOrd="0" destOrd="0" presId="urn:microsoft.com/office/officeart/2005/8/layout/default"/>
    <dgm:cxn modelId="{C3D12DD2-1D1E-48AB-AD27-3C2B082652A3}" type="presOf" srcId="{061D9594-DBE0-475A-8F99-462D62DA6E5C}" destId="{FE944186-B5E9-4C23-ADB4-825352475EBA}" srcOrd="0" destOrd="0" presId="urn:microsoft.com/office/officeart/2005/8/layout/default"/>
    <dgm:cxn modelId="{046E783D-3407-4AE5-B4FA-C9A782AF66DD}" type="presParOf" srcId="{3B7582BD-C78E-4058-86B5-B5C62E5262F3}" destId="{2B189F4B-5343-4693-AE87-15CA6B5CEA2C}" srcOrd="0" destOrd="0" presId="urn:microsoft.com/office/officeart/2005/8/layout/default"/>
    <dgm:cxn modelId="{76B0D3D6-50D4-4C24-98C6-CBE04638A440}" type="presParOf" srcId="{3B7582BD-C78E-4058-86B5-B5C62E5262F3}" destId="{536CC5EB-F844-44CD-90B2-97FB8D8FD97A}" srcOrd="1" destOrd="0" presId="urn:microsoft.com/office/officeart/2005/8/layout/default"/>
    <dgm:cxn modelId="{73DA9577-15D4-4036-B89C-6D8BDD1A0DD3}" type="presParOf" srcId="{3B7582BD-C78E-4058-86B5-B5C62E5262F3}" destId="{55A3C5A7-82CC-41FB-9068-5B74ECEAFC05}" srcOrd="2" destOrd="0" presId="urn:microsoft.com/office/officeart/2005/8/layout/default"/>
    <dgm:cxn modelId="{140F0CA3-5D51-457E-860B-D2AE48AB5D9D}" type="presParOf" srcId="{3B7582BD-C78E-4058-86B5-B5C62E5262F3}" destId="{4B9547E2-7F12-4A33-9198-E3822284D3A0}" srcOrd="3" destOrd="0" presId="urn:microsoft.com/office/officeart/2005/8/layout/default"/>
    <dgm:cxn modelId="{95159F0F-FCE9-417F-8403-E2B658C3038B}" type="presParOf" srcId="{3B7582BD-C78E-4058-86B5-B5C62E5262F3}" destId="{5BCE8B94-F27F-47B4-9D29-6CEB40E4CD15}" srcOrd="4" destOrd="0" presId="urn:microsoft.com/office/officeart/2005/8/layout/default"/>
    <dgm:cxn modelId="{C5A11B83-A33E-4CC7-B432-B579CB54FD4E}" type="presParOf" srcId="{3B7582BD-C78E-4058-86B5-B5C62E5262F3}" destId="{87B1BE39-068F-4B23-B592-1F122381E516}" srcOrd="5" destOrd="0" presId="urn:microsoft.com/office/officeart/2005/8/layout/default"/>
    <dgm:cxn modelId="{38F74B6F-58E9-4641-A19F-C9C9E0A1CDA8}" type="presParOf" srcId="{3B7582BD-C78E-4058-86B5-B5C62E5262F3}" destId="{16771E1B-06A4-4C6A-AC91-929F2AF9B0A9}" srcOrd="6" destOrd="0" presId="urn:microsoft.com/office/officeart/2005/8/layout/default"/>
    <dgm:cxn modelId="{7F48B614-38A7-4019-A71B-3255DEBCB591}" type="presParOf" srcId="{3B7582BD-C78E-4058-86B5-B5C62E5262F3}" destId="{D2FBC550-488F-411F-9185-C26294E92FD8}" srcOrd="7" destOrd="0" presId="urn:microsoft.com/office/officeart/2005/8/layout/default"/>
    <dgm:cxn modelId="{B4385F58-3ED0-43CA-8C84-82742D86FA13}" type="presParOf" srcId="{3B7582BD-C78E-4058-86B5-B5C62E5262F3}" destId="{13922EA1-F42C-4CFB-9C96-9F07B82E3477}" srcOrd="8" destOrd="0" presId="urn:microsoft.com/office/officeart/2005/8/layout/default"/>
    <dgm:cxn modelId="{C41559CD-7B90-4546-9E88-2470AFA2C5F4}" type="presParOf" srcId="{3B7582BD-C78E-4058-86B5-B5C62E5262F3}" destId="{C55AC115-F666-47E9-8C3F-44289D34397F}" srcOrd="9" destOrd="0" presId="urn:microsoft.com/office/officeart/2005/8/layout/default"/>
    <dgm:cxn modelId="{F516FDC1-C616-4F42-885D-366412AEBA30}" type="presParOf" srcId="{3B7582BD-C78E-4058-86B5-B5C62E5262F3}" destId="{9E716059-F78F-4DF9-9076-4857C22D01C6}" srcOrd="10" destOrd="0" presId="urn:microsoft.com/office/officeart/2005/8/layout/default"/>
    <dgm:cxn modelId="{03924812-2AC6-4B0F-B51C-096C8D7AF6BC}" type="presParOf" srcId="{3B7582BD-C78E-4058-86B5-B5C62E5262F3}" destId="{CC81E4B8-8754-4E13-8EC3-3974D9503921}" srcOrd="11" destOrd="0" presId="urn:microsoft.com/office/officeart/2005/8/layout/default"/>
    <dgm:cxn modelId="{CCE13766-2E24-4B99-B5E5-E6BCED99378E}" type="presParOf" srcId="{3B7582BD-C78E-4058-86B5-B5C62E5262F3}" destId="{4D353BF7-071B-4F14-92F0-9A91D06005C3}" srcOrd="12" destOrd="0" presId="urn:microsoft.com/office/officeart/2005/8/layout/default"/>
    <dgm:cxn modelId="{66A8790D-E47B-4D6B-A909-4B5253C21B8E}" type="presParOf" srcId="{3B7582BD-C78E-4058-86B5-B5C62E5262F3}" destId="{2AE8C662-6F7A-47C6-9E08-A8ACB773E884}" srcOrd="13" destOrd="0" presId="urn:microsoft.com/office/officeart/2005/8/layout/default"/>
    <dgm:cxn modelId="{EFB3C1AC-E275-43AA-9C6E-5259C3A2789D}" type="presParOf" srcId="{3B7582BD-C78E-4058-86B5-B5C62E5262F3}" destId="{A90299BC-F33F-4833-A9EF-66C914B844AE}" srcOrd="14" destOrd="0" presId="urn:microsoft.com/office/officeart/2005/8/layout/default"/>
    <dgm:cxn modelId="{8546ABBC-1E15-4D8A-AAA0-D689149DA560}" type="presParOf" srcId="{3B7582BD-C78E-4058-86B5-B5C62E5262F3}" destId="{1BDB811C-2C53-43FF-8BAF-BCF1C9FADFDB}" srcOrd="15" destOrd="0" presId="urn:microsoft.com/office/officeart/2005/8/layout/default"/>
    <dgm:cxn modelId="{FF47DEFC-A99E-43EF-A426-84B6C5D1CAEB}" type="presParOf" srcId="{3B7582BD-C78E-4058-86B5-B5C62E5262F3}" destId="{FE944186-B5E9-4C23-ADB4-825352475EBA}" srcOrd="1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189F4B-5343-4693-AE87-15CA6B5CEA2C}">
      <dsp:nvSpPr>
        <dsp:cNvPr id="0" name=""/>
        <dsp:cNvSpPr/>
      </dsp:nvSpPr>
      <dsp:spPr>
        <a:xfrm>
          <a:off x="96440" y="186183"/>
          <a:ext cx="2511474" cy="150688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Диагностика физического развития дошкольников по</a:t>
          </a:r>
          <a:r>
            <a:rPr lang="ru-RU" sz="2000" kern="1200" dirty="0" smtClean="0"/>
            <a:t> методике Г.П. Юрко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440" y="186183"/>
        <a:ext cx="2511474" cy="1506884"/>
      </dsp:txXfrm>
    </dsp:sp>
    <dsp:sp modelId="{55A3C5A7-82CC-41FB-9068-5B74ECEAFC05}">
      <dsp:nvSpPr>
        <dsp:cNvPr id="0" name=""/>
        <dsp:cNvSpPr/>
      </dsp:nvSpPr>
      <dsp:spPr>
        <a:xfrm>
          <a:off x="2859062" y="186183"/>
          <a:ext cx="2511474" cy="1506884"/>
        </a:xfrm>
        <a:prstGeom prst="rect">
          <a:avLst/>
        </a:prstGeom>
        <a:solidFill>
          <a:schemeClr val="accent3">
            <a:hueOff val="-142170"/>
            <a:satOff val="-586"/>
            <a:lumOff val="-1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latin typeface="Times New Roman" pitchFamily="18" charset="0"/>
              <a:cs typeface="Times New Roman" pitchFamily="18" charset="0"/>
            </a:rPr>
            <a:t>Тематические беседы на темы: «Зимние и летние виды спорта», «Олимпийские дисциплины»</a:t>
          </a:r>
          <a:endParaRPr lang="ru-RU" sz="19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9062" y="186183"/>
        <a:ext cx="2511474" cy="1506884"/>
      </dsp:txXfrm>
    </dsp:sp>
    <dsp:sp modelId="{5BCE8B94-F27F-47B4-9D29-6CEB40E4CD15}">
      <dsp:nvSpPr>
        <dsp:cNvPr id="0" name=""/>
        <dsp:cNvSpPr/>
      </dsp:nvSpPr>
      <dsp:spPr>
        <a:xfrm>
          <a:off x="5621684" y="186183"/>
          <a:ext cx="2511474" cy="1506884"/>
        </a:xfrm>
        <a:prstGeom prst="rect">
          <a:avLst/>
        </a:prstGeom>
        <a:solidFill>
          <a:schemeClr val="accent3">
            <a:hueOff val="-284339"/>
            <a:satOff val="-1172"/>
            <a:lumOff val="-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Использование упражнений игрового </a:t>
          </a:r>
          <a:r>
            <a:rPr lang="ru-RU" sz="2000" kern="1200" dirty="0" err="1" smtClean="0">
              <a:latin typeface="Times New Roman" pitchFamily="18" charset="0"/>
              <a:cs typeface="Times New Roman" pitchFamily="18" charset="0"/>
            </a:rPr>
            <a:t>стретчинга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21684" y="186183"/>
        <a:ext cx="2511474" cy="1506884"/>
      </dsp:txXfrm>
    </dsp:sp>
    <dsp:sp modelId="{16771E1B-06A4-4C6A-AC91-929F2AF9B0A9}">
      <dsp:nvSpPr>
        <dsp:cNvPr id="0" name=""/>
        <dsp:cNvSpPr/>
      </dsp:nvSpPr>
      <dsp:spPr>
        <a:xfrm>
          <a:off x="36228" y="1951817"/>
          <a:ext cx="2631899" cy="1901628"/>
        </a:xfrm>
        <a:prstGeom prst="rect">
          <a:avLst/>
        </a:prstGeom>
        <a:solidFill>
          <a:schemeClr val="accent3">
            <a:hueOff val="-426509"/>
            <a:satOff val="-1758"/>
            <a:lumOff val="-3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Диагностика двигательных навыков по методике Г. Лесковой и  Н.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Ноткиной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 для определения «ближайшей» зоны развития  двигательных навыков.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28" y="1951817"/>
        <a:ext cx="2631899" cy="1901628"/>
      </dsp:txXfrm>
    </dsp:sp>
    <dsp:sp modelId="{13922EA1-F42C-4CFB-9C96-9F07B82E3477}">
      <dsp:nvSpPr>
        <dsp:cNvPr id="0" name=""/>
        <dsp:cNvSpPr/>
      </dsp:nvSpPr>
      <dsp:spPr>
        <a:xfrm>
          <a:off x="2919275" y="1944215"/>
          <a:ext cx="2511474" cy="1916832"/>
        </a:xfrm>
        <a:prstGeom prst="rect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Становление целенаправленности и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саморегуляции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в двигательной сфере. Развитие гибкости и координации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19275" y="1944215"/>
        <a:ext cx="2511474" cy="1916832"/>
      </dsp:txXfrm>
    </dsp:sp>
    <dsp:sp modelId="{9E716059-F78F-4DF9-9076-4857C22D01C6}">
      <dsp:nvSpPr>
        <dsp:cNvPr id="0" name=""/>
        <dsp:cNvSpPr/>
      </dsp:nvSpPr>
      <dsp:spPr>
        <a:xfrm>
          <a:off x="5681897" y="1944215"/>
          <a:ext cx="2511474" cy="1916832"/>
        </a:xfrm>
        <a:prstGeom prst="rect">
          <a:avLst/>
        </a:prstGeom>
        <a:solidFill>
          <a:schemeClr val="accent3">
            <a:hueOff val="-710848"/>
            <a:satOff val="-2931"/>
            <a:lumOff val="-6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Становление ценностей здорового образа жизни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81897" y="1944215"/>
        <a:ext cx="2511474" cy="1916832"/>
      </dsp:txXfrm>
    </dsp:sp>
    <dsp:sp modelId="{4D353BF7-071B-4F14-92F0-9A91D06005C3}">
      <dsp:nvSpPr>
        <dsp:cNvPr id="0" name=""/>
        <dsp:cNvSpPr/>
      </dsp:nvSpPr>
      <dsp:spPr>
        <a:xfrm>
          <a:off x="96440" y="4112195"/>
          <a:ext cx="2511474" cy="1506884"/>
        </a:xfrm>
        <a:prstGeom prst="rect">
          <a:avLst/>
        </a:prstGeom>
        <a:solidFill>
          <a:schemeClr val="accent3">
            <a:hueOff val="-853018"/>
            <a:satOff val="-3517"/>
            <a:lumOff val="-7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Физкультурные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праздники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с участием родителей.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6440" y="4112195"/>
        <a:ext cx="2511474" cy="1506884"/>
      </dsp:txXfrm>
    </dsp:sp>
    <dsp:sp modelId="{A90299BC-F33F-4833-A9EF-66C914B844AE}">
      <dsp:nvSpPr>
        <dsp:cNvPr id="0" name=""/>
        <dsp:cNvSpPr/>
      </dsp:nvSpPr>
      <dsp:spPr>
        <a:xfrm>
          <a:off x="2859062" y="4112195"/>
          <a:ext cx="2511474" cy="1506884"/>
        </a:xfrm>
        <a:prstGeom prst="rect">
          <a:avLst/>
        </a:prstGeom>
        <a:solidFill>
          <a:schemeClr val="accent3">
            <a:hueOff val="-995187"/>
            <a:satOff val="-4103"/>
            <a:lumOff val="-86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Физкультурные занятия на воздухе 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9062" y="4112195"/>
        <a:ext cx="2511474" cy="1506884"/>
      </dsp:txXfrm>
    </dsp:sp>
    <dsp:sp modelId="{FE944186-B5E9-4C23-ADB4-825352475EBA}">
      <dsp:nvSpPr>
        <dsp:cNvPr id="0" name=""/>
        <dsp:cNvSpPr/>
      </dsp:nvSpPr>
      <dsp:spPr>
        <a:xfrm>
          <a:off x="5621684" y="4112195"/>
          <a:ext cx="2511474" cy="1506884"/>
        </a:xfrm>
        <a:prstGeom prst="rect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Использование </a:t>
          </a:r>
          <a:r>
            <a:rPr lang="ru-RU" sz="1900" kern="1200" dirty="0" err="1" smtClean="0"/>
            <a:t>мультимедийных</a:t>
          </a:r>
          <a:r>
            <a:rPr lang="ru-RU" sz="1900" kern="1200" dirty="0" smtClean="0"/>
            <a:t> игр и пособий на тему физического воспитания детей.</a:t>
          </a:r>
          <a:endParaRPr lang="ru-RU" sz="1900" kern="1200" dirty="0"/>
        </a:p>
      </dsp:txBody>
      <dsp:txXfrm>
        <a:off x="5621684" y="4112195"/>
        <a:ext cx="2511474" cy="1506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E:\сипкро\Картинки к презентации\фон-вело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99592" y="980728"/>
            <a:ext cx="734481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«Система работы педагога по развитию физических качеств у детей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старшего дошкольного возраста»</a:t>
            </a:r>
          </a:p>
          <a:p>
            <a:pPr algn="ctr"/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Лютикова Елена Николаевна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МБДОУ детский сад № 261 г.о. Самара 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 anchor="t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темы, мотивация ее выбора, соотнесение личного опыта по решению профессиональной проблемы</a:t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достижениями педагогической науки и практики.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5040560"/>
          </a:xfrm>
        </p:spPr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«Движение-это жизнь»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Проблема здоровья подрастающего поколения дошкольников - одна из важнейших в жизни современного общества.  Семья и детский сад – те социальные структуры, которые в основном определяют уровень здоровья ребенка. Очень важно, какое место в этой системе будет занимать физическое воспитание. Недостатки в системе физического воспитания в ДОУ – причина возникновения проблемы здоровья взрослого населения страны, которую можно и необходимо решать на ранних этапах развития ребенка.      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В Федеральном Государственном Образовательном Стандарте одной из приоритетных является задача охраны и укрепления физического и психического здоровья детей, в том числе их эмоционального благополучия; обеспечения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Основной целью направления «Физическое развитие» является формирование у дошкольников интереса и ценностного отношения к занятиям физической культурой, гармоничное физическое развитие. Поставленная цель решается в двигательной и игровой деятельности дошкольников с учетом развития физических качеств детей (сила, ловкость, быстрота, выносливость, гибкость); накопления и обогащения двигательного опыта (овладение основными движениями); формирования потребности в двигательной активности и физическом совершенствовании.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Противоречия, их обусловленность педагогической практикой на современном этапе развития образования.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мотивации к ЗОЖ требует совместного участия родителей, воспитателей и инструктора по физической культуре, однако совместные виды деятельности и формы работы не запланированы в годовом плане.</a:t>
            </a: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Требования ФГОС о предоставлении индивидуальных условий для развития каждого ребенка, обязывают педагога к построению образовательного процесса (НОД) с учетом потребностей каждого воспитанника, однако большое количество детей в группе не позволяет полноценно реализовать принципы государственной образовательной политики.</a:t>
            </a: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совместного физкультурного досуга детей и родителей возможна при условии заинтересованности  и вовлеченности со стороны родителей, однако отсутствие инициативы родителей в данном вопросе затрудняет данный процесс.</a:t>
            </a:r>
          </a:p>
          <a:p>
            <a:pPr lvl="0"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Формирование таких физических качеств, как ловкость, выносливость и глазомер  у детей старшего дошкольного возраста требует использования в работе нетрадиционного оборудования, но образовательная организация не располагает в достаточной мере финансовыми ресурсами.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 anchor="ctr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Механизмы реализации выдвинутых идей.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Повышать профессиональную компетентность педагогов в области физического развития детей, через курсовую подготовку, посещение открытых занятий коллег, семинаров-практикумов, круглых столов по данной теме;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поддержка родителей (законных представителей) в воспитании детей, охране и укреплении их здоровья, вовлечение семей непосредственно в образовательную деятельность, в соответствии с Программой ФГОС.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инструктору по физической культуре разработать методические рекомендации для педагогов ДОУ, в которых бы раскрывалась суть проблемы по развитию физических качеств у старших дошкольников, методы и пути ее решения;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инструктору по физической культуре проводить консультации и мастер-классы на тему развития физических качеств у детей, с привлечением  воспитателей и родителей;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и проведение совместных спортивно-оздоровительных мероприятий с участием семей воспитанников;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спользовать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своей работе, современные программы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обозначенном направлении.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 anchor="ctr"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Полученный или прогнозируемый результат, механизм его оценки, инструменты оценивания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результата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 anchor="t"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Перспективы решения проблемы.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692695"/>
          <a:ext cx="8964488" cy="598299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42851"/>
                <a:gridCol w="6521637"/>
              </a:tblGrid>
              <a:tr h="116540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Кадровые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Повышение квалификации педагогов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Мастер-классы для педагогов (выступление в СИПКРО, на районной методической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неделе)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Мастер-класс для родителей, на тему «Метод игрового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стретчинга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99021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Материально-технические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dirty="0" smtClean="0"/>
                        <a:t>Заказали нетрадиционное</a:t>
                      </a:r>
                      <a:r>
                        <a:rPr lang="ru-RU" sz="1600" b="0" baseline="0" dirty="0" smtClean="0"/>
                        <a:t> оборудование для спортивного зала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baseline="0" dirty="0" smtClean="0"/>
                        <a:t>Оборудовали группы спортивным инвентарем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baseline="0" dirty="0" smtClean="0"/>
                        <a:t>Установили интерактивную доску</a:t>
                      </a:r>
                      <a:endParaRPr lang="ru-RU" sz="1600" b="0" dirty="0"/>
                    </a:p>
                  </a:txBody>
                  <a:tcPr/>
                </a:tc>
              </a:tr>
              <a:tr h="899021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Инфориационные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Посещение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информационных порталов для общения с коллегами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Создание </a:t>
                      </a:r>
                      <a:r>
                        <a:rPr lang="ru-RU" sz="1600" b="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мультимедийных</a:t>
                      </a:r>
                      <a:r>
                        <a:rPr lang="ru-RU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пособий на тему: «Зимние и летние виды спорта» и др.</a:t>
                      </a:r>
                      <a:endParaRPr lang="ru-RU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767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Правовые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ФГОС ДО Утвержденный  приказом Министерства образования и науки Российской Федерации от 17 октября 2013г.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Федеральный закон «Об основах сохранения здоровья граждан РФ № 323-ФЗ.</a:t>
                      </a:r>
                    </a:p>
                  </a:txBody>
                  <a:tcPr/>
                </a:tc>
              </a:tr>
              <a:tr h="81663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Научно-методические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Консультации</a:t>
                      </a:r>
                      <a:r>
                        <a:rPr kumimoji="0" lang="ru-RU" sz="16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родителей и воспитателей на заданную тему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Публикация статьи в «Альманахе» на тему «Использование метода игрового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стретчинга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работе с дошкольниками»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989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Приказы ДОУ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Положения спортивных праздников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Утверждение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рограммы «Здоровый малыш»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значки спорт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8561"/>
            <a:ext cx="9144000" cy="6866561"/>
          </a:xfrm>
        </p:spPr>
      </p:pic>
      <p:sp>
        <p:nvSpPr>
          <p:cNvPr id="5" name="TextBox 4"/>
          <p:cNvSpPr txBox="1"/>
          <p:nvPr/>
        </p:nvSpPr>
        <p:spPr>
          <a:xfrm>
            <a:off x="467544" y="710698"/>
            <a:ext cx="842493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560</TotalTime>
  <Words>760</Words>
  <Application>Microsoft Office PowerPoint</Application>
  <PresentationFormat>Экран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Слайд 1</vt:lpstr>
      <vt:lpstr>Актуальность темы, мотивация ее выбора, соотнесение личного опыта по решению профессиональной проблемы  с достижениями педагогической науки и практики.</vt:lpstr>
      <vt:lpstr>Противоречия, их обусловленность педагогической практикой на современном этапе развития образования.</vt:lpstr>
      <vt:lpstr>Механизмы реализации выдвинутых идей. </vt:lpstr>
      <vt:lpstr>Полученный или прогнозируемый результат, механизм его оценки, инструменты оценивания результата.</vt:lpstr>
      <vt:lpstr>Перспективы решения проблемы.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49</cp:revision>
  <dcterms:created xsi:type="dcterms:W3CDTF">2015-02-25T16:43:38Z</dcterms:created>
  <dcterms:modified xsi:type="dcterms:W3CDTF">2015-02-26T23:36:49Z</dcterms:modified>
</cp:coreProperties>
</file>