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50"/>
  </p:notesMasterIdLst>
  <p:sldIdLst>
    <p:sldId id="256" r:id="rId2"/>
    <p:sldId id="259" r:id="rId3"/>
    <p:sldId id="301" r:id="rId4"/>
    <p:sldId id="308" r:id="rId5"/>
    <p:sldId id="314" r:id="rId6"/>
    <p:sldId id="316" r:id="rId7"/>
    <p:sldId id="317" r:id="rId8"/>
    <p:sldId id="315" r:id="rId9"/>
    <p:sldId id="319" r:id="rId10"/>
    <p:sldId id="310" r:id="rId11"/>
    <p:sldId id="311" r:id="rId12"/>
    <p:sldId id="312" r:id="rId13"/>
    <p:sldId id="309" r:id="rId14"/>
    <p:sldId id="305" r:id="rId15"/>
    <p:sldId id="306" r:id="rId16"/>
    <p:sldId id="307" r:id="rId17"/>
    <p:sldId id="265" r:id="rId18"/>
    <p:sldId id="288" r:id="rId19"/>
    <p:sldId id="287" r:id="rId20"/>
    <p:sldId id="285" r:id="rId21"/>
    <p:sldId id="289" r:id="rId22"/>
    <p:sldId id="294" r:id="rId23"/>
    <p:sldId id="276" r:id="rId24"/>
    <p:sldId id="284" r:id="rId25"/>
    <p:sldId id="280" r:id="rId26"/>
    <p:sldId id="283" r:id="rId27"/>
    <p:sldId id="320" r:id="rId28"/>
    <p:sldId id="293" r:id="rId29"/>
    <p:sldId id="282" r:id="rId30"/>
    <p:sldId id="321" r:id="rId31"/>
    <p:sldId id="322" r:id="rId32"/>
    <p:sldId id="266" r:id="rId33"/>
    <p:sldId id="268" r:id="rId34"/>
    <p:sldId id="269" r:id="rId35"/>
    <p:sldId id="267" r:id="rId36"/>
    <p:sldId id="323" r:id="rId37"/>
    <p:sldId id="332" r:id="rId38"/>
    <p:sldId id="329" r:id="rId39"/>
    <p:sldId id="300" r:id="rId40"/>
    <p:sldId id="327" r:id="rId41"/>
    <p:sldId id="296" r:id="rId42"/>
    <p:sldId id="299" r:id="rId43"/>
    <p:sldId id="297" r:id="rId44"/>
    <p:sldId id="328" r:id="rId45"/>
    <p:sldId id="334" r:id="rId46"/>
    <p:sldId id="338" r:id="rId47"/>
    <p:sldId id="337" r:id="rId48"/>
    <p:sldId id="336" r:id="rId4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3300"/>
    <a:srgbClr val="00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574" autoAdjust="0"/>
  </p:normalViewPr>
  <p:slideViewPr>
    <p:cSldViewPr>
      <p:cViewPr>
        <p:scale>
          <a:sx n="70" d="100"/>
          <a:sy n="70" d="100"/>
        </p:scale>
        <p:origin x="-966" y="-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2FB4D3-4228-4D52-B9BF-3BA524CC6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B6ED475-B850-45E9-835B-1B41AF1E58F5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530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530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C6362C10-F24D-4776-92A6-D70EBB732C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832B2-1A89-4C48-B9D3-AED8EBD7A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B143C-5999-4B86-A6B5-310FA6D5C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6C52E-8EC0-4BC6-BA45-0036680FF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E0145-CAC7-4727-9096-5037C7DC4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B083B-1072-4033-947C-1AF647E83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163BA-A6E8-4948-BFB8-E54456B55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16684-BB9F-4144-A93B-214F2CFB31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C5F9F-19BC-4600-AFA3-1DDF463FA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5FB08-1C34-4A74-A182-7AFF9C7F6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A80C0-4918-4825-B946-1B7C2CD11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42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F251BE1-82D4-4CEF-8933-04BE45F21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5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229600" cy="1447800"/>
          </a:xfrm>
        </p:spPr>
        <p:txBody>
          <a:bodyPr/>
          <a:lstStyle/>
          <a:p>
            <a:pPr eaLnBrk="1" hangingPunct="1"/>
            <a:r>
              <a:rPr lang="ru-RU" sz="3200" u="sng" smtClean="0">
                <a:solidFill>
                  <a:srgbClr val="FF3300"/>
                </a:solidFill>
              </a:rPr>
              <a:t>Ребенок с нарушением зрения в семье</a:t>
            </a:r>
            <a:br>
              <a:rPr lang="ru-RU" sz="3200" u="sng" smtClean="0">
                <a:solidFill>
                  <a:srgbClr val="FF3300"/>
                </a:solidFill>
              </a:rPr>
            </a:br>
            <a:endParaRPr lang="ru-RU" sz="2400" smtClean="0">
              <a:solidFill>
                <a:srgbClr val="FF3300"/>
              </a:solidFill>
            </a:endParaRPr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6400800" y="4419600"/>
            <a:ext cx="2286000" cy="213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000" dirty="0">
              <a:solidFill>
                <a:schemeClr val="accent3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Выполнили:</a:t>
            </a:r>
          </a:p>
          <a:p>
            <a:pPr>
              <a:defRPr/>
            </a:pPr>
            <a:r>
              <a:rPr lang="ru-RU" sz="2000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Ст. гр. ДДЗУ -11-02</a:t>
            </a:r>
          </a:p>
          <a:p>
            <a:pPr>
              <a:defRPr/>
            </a:pPr>
            <a:r>
              <a:rPr lang="ru-RU" sz="2000" dirty="0" err="1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Гулевская</a:t>
            </a:r>
            <a:r>
              <a:rPr lang="ru-RU" sz="2000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Н.Н. </a:t>
            </a:r>
          </a:p>
          <a:p>
            <a:pPr>
              <a:defRPr/>
            </a:pPr>
            <a:r>
              <a:rPr lang="ru-RU" sz="2000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Сергеева Т.С. </a:t>
            </a:r>
          </a:p>
          <a:p>
            <a:pPr algn="ctr">
              <a:defRPr/>
            </a:pPr>
            <a:endParaRPr lang="ru-RU" sz="2000" dirty="0">
              <a:solidFill>
                <a:schemeClr val="accent3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dirty="0">
              <a:solidFill>
                <a:schemeClr val="accent3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47" descr="1_9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 rot="20620280">
            <a:off x="583813" y="1715738"/>
            <a:ext cx="2710889" cy="18316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33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Содержимое 3" descr="8429_html_6b83d75f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 rot="753373">
            <a:off x="6089352" y="2423729"/>
            <a:ext cx="2880366" cy="19202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33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Содержимое 3" descr="42e0587b89eafcd5e619937b5f8f20de_x102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 rot="21173188">
            <a:off x="510797" y="4142305"/>
            <a:ext cx="3047619" cy="22857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33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Содержимое 3" descr="0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 rot="457749">
            <a:off x="3661914" y="2504146"/>
            <a:ext cx="2306043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696200" cy="685800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ru-RU" dirty="0" smtClean="0"/>
              <a:t>Врожденные катаракты </a:t>
            </a:r>
            <a:endParaRPr lang="ru-RU" dirty="0"/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>
          <a:xfrm>
            <a:off x="609600" y="838200"/>
            <a:ext cx="8153400" cy="5791200"/>
          </a:xfrm>
          <a:solidFill>
            <a:schemeClr val="bg2"/>
          </a:solidFill>
        </p:spPr>
        <p:txBody>
          <a:bodyPr/>
          <a:lstStyle/>
          <a:p>
            <a:pPr algn="just"/>
            <a:r>
              <a:rPr lang="ru-RU" sz="1600" smtClean="0"/>
              <a:t>Слово «катаракта» происходит от греческих слов «кате» – жидкость и «акте»- движущаяся. Катаракта – это полное или частичное помутнение хрусталика, сопровождающееся снижением остроты зрения от незначительного до светоощущения. Различают врожденные, приобретенные и травматические катаракты. Врожденные катаракты — результат неправильного развития глаза вследствие болезней матери и плода </a:t>
            </a:r>
          </a:p>
          <a:p>
            <a:pPr algn="just"/>
            <a:r>
              <a:rPr lang="ru-RU" sz="1600" smtClean="0"/>
              <a:t>При врожденной катаракте ребенок рождается с уже помутневшим хрусталиком. </a:t>
            </a:r>
          </a:p>
          <a:p>
            <a:pPr algn="just"/>
            <a:r>
              <a:rPr lang="ru-RU" sz="1600" smtClean="0"/>
              <a:t>Изменения хрусталика являются одной из основных причин слабовидения и слепоты у детей, и могут быть как врожденными, так и приобретенными. Среди разнообразных видов его патологии можно выделить изменение формы, положения, величины, а также помутнения хрусталика — катаракты. Врожденная катаракта составляет более половины всех врожденных </a:t>
            </a:r>
          </a:p>
          <a:p>
            <a:pPr algn="just"/>
            <a:r>
              <a:rPr lang="ru-RU" sz="1600" smtClean="0"/>
              <a:t>дефектов органа зрения. Заболевание может быть как односторонним, так и двусторонним, а также сочетаться с другой патологией.</a:t>
            </a:r>
            <a:r>
              <a:rPr lang="ru-RU" sz="1400" smtClean="0"/>
              <a:t> </a:t>
            </a:r>
          </a:p>
          <a:p>
            <a:pPr algn="just"/>
            <a:endParaRPr lang="ru-RU" sz="1400" smtClean="0"/>
          </a:p>
          <a:p>
            <a:pPr algn="just"/>
            <a:endParaRPr lang="ru-RU" sz="1400" smtClean="0"/>
          </a:p>
          <a:p>
            <a:pPr algn="just"/>
            <a:endParaRPr lang="ru-RU" sz="1400" smtClean="0"/>
          </a:p>
          <a:p>
            <a:pPr algn="just"/>
            <a:endParaRPr lang="ru-RU" sz="1400" smtClean="0"/>
          </a:p>
          <a:p>
            <a:pPr algn="just"/>
            <a:endParaRPr lang="ru-RU" sz="1400" smtClean="0"/>
          </a:p>
          <a:p>
            <a:pPr algn="just"/>
            <a:endParaRPr lang="ru-RU" sz="1400" smtClean="0"/>
          </a:p>
          <a:p>
            <a:pPr algn="just"/>
            <a:endParaRPr lang="ru-RU" sz="1400" smtClean="0"/>
          </a:p>
          <a:p>
            <a:pPr algn="just"/>
            <a:endParaRPr lang="ru-RU" sz="1400" smtClean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4495800"/>
            <a:ext cx="31750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514850"/>
            <a:ext cx="3124200" cy="2343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5791200" cy="1219200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Врожденная глаукома </a:t>
            </a:r>
            <a:endParaRPr lang="ru-RU" dirty="0"/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7772400" cy="5181600"/>
          </a:xfrm>
          <a:solidFill>
            <a:schemeClr val="bg2"/>
          </a:solidFill>
        </p:spPr>
        <p:txBody>
          <a:bodyPr/>
          <a:lstStyle/>
          <a:p>
            <a:r>
              <a:rPr lang="ru-RU" smtClean="0"/>
              <a:t>Слово глаукома происходит от двух латинских слов: «глаукос» – синевато-зеленый и «ома» – в сложных словах эта приставка означает опухоль. Врожденная глаукома возникает вследствие неправильного развития дренажной системы глаза проявляется увеличением размеров роговицы, слезотечением, светобоязнью проявляется сразу после рождения ребенка и требует немедленного лечения. </a:t>
            </a:r>
          </a:p>
          <a:p>
            <a:r>
              <a:rPr lang="ru-RU" smtClean="0"/>
              <a:t>При рано выявленной глаукоме удается достичь стабилизации процесса в 80% случаев 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0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191000"/>
            <a:ext cx="2633472" cy="197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4191000"/>
            <a:ext cx="25146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ru-RU" dirty="0" err="1" smtClean="0"/>
              <a:t>Ретинобластома</a:t>
            </a:r>
            <a:endParaRPr lang="ru-RU" dirty="0"/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>
          <a:xfrm>
            <a:off x="762000" y="914400"/>
            <a:ext cx="3581400" cy="5943600"/>
          </a:xfrm>
          <a:solidFill>
            <a:schemeClr val="bg2"/>
          </a:solidFill>
        </p:spPr>
        <p:txBody>
          <a:bodyPr/>
          <a:lstStyle/>
          <a:p>
            <a:endParaRPr lang="ru-RU" sz="1800" smtClean="0"/>
          </a:p>
          <a:p>
            <a:endParaRPr lang="ru-RU" sz="1800" smtClean="0"/>
          </a:p>
          <a:p>
            <a:endParaRPr lang="ru-RU" sz="1800" smtClean="0"/>
          </a:p>
          <a:p>
            <a:endParaRPr lang="ru-RU" sz="1800" smtClean="0"/>
          </a:p>
          <a:p>
            <a:endParaRPr lang="ru-RU" sz="1800" smtClean="0"/>
          </a:p>
          <a:p>
            <a:endParaRPr lang="ru-RU" sz="1800" smtClean="0"/>
          </a:p>
          <a:p>
            <a:r>
              <a:rPr lang="ru-RU" sz="1800" smtClean="0"/>
              <a:t>Ретинобластома — </a:t>
            </a:r>
            <a:r>
              <a:rPr lang="ru-RU" sz="1800" smtClean="0">
                <a:cs typeface="Times New Roman" pitchFamily="18" charset="0"/>
              </a:rPr>
              <a:t>опухоль сетчатой оболочки глаза </a:t>
            </a:r>
            <a:r>
              <a:rPr lang="ru-RU" sz="1800" smtClean="0"/>
              <a:t>истинное злокачественное новообразование, возникающее у детей в раннем возрасте.</a:t>
            </a:r>
          </a:p>
          <a:p>
            <a:r>
              <a:rPr lang="ru-RU" sz="1800" smtClean="0"/>
              <a:t>На ранних стадиях ретинобластомы происходит утолщение сетчатки.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343400"/>
            <a:ext cx="3124200" cy="2343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343400" y="914400"/>
            <a:ext cx="4800600" cy="5943600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endParaRPr lang="ru-RU" dirty="0">
              <a:latin typeface="+mn-lt"/>
              <a:cs typeface="Times New Roman" pitchFamily="18" charset="0"/>
            </a:endParaRPr>
          </a:p>
          <a:p>
            <a:pPr eaLnBrk="0" hangingPunct="0">
              <a:defRPr/>
            </a:pPr>
            <a:endParaRPr lang="ru-RU" dirty="0">
              <a:latin typeface="+mn-lt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dirty="0">
                <a:latin typeface="+mn-lt"/>
                <a:cs typeface="Times New Roman" pitchFamily="18" charset="0"/>
              </a:rPr>
              <a:t>Симптомы </a:t>
            </a:r>
            <a:r>
              <a:rPr lang="ru-RU" dirty="0" err="1">
                <a:latin typeface="+mn-lt"/>
                <a:cs typeface="Times New Roman" pitchFamily="18" charset="0"/>
              </a:rPr>
              <a:t>ретинобластомы</a:t>
            </a:r>
            <a:endParaRPr lang="ru-RU" dirty="0">
              <a:latin typeface="+mn-lt"/>
            </a:endParaRPr>
          </a:p>
          <a:p>
            <a:pPr eaLnBrk="0" hangingPunct="0">
              <a:defRPr/>
            </a:pPr>
            <a:r>
              <a:rPr lang="ru-RU" dirty="0">
                <a:latin typeface="+mn-lt"/>
                <a:cs typeface="Times New Roman" pitchFamily="18" charset="0"/>
              </a:rPr>
              <a:t>- покраснение глаз;</a:t>
            </a:r>
            <a:endParaRPr lang="ru-RU" dirty="0">
              <a:latin typeface="+mn-lt"/>
            </a:endParaRPr>
          </a:p>
          <a:p>
            <a:pPr eaLnBrk="0" hangingPunct="0">
              <a:defRPr/>
            </a:pPr>
            <a:r>
              <a:rPr lang="ru-RU" dirty="0">
                <a:latin typeface="+mn-lt"/>
                <a:cs typeface="Times New Roman" pitchFamily="18" charset="0"/>
              </a:rPr>
              <a:t>- болевой синдром;</a:t>
            </a:r>
            <a:endParaRPr lang="ru-RU" dirty="0">
              <a:latin typeface="+mn-lt"/>
            </a:endParaRPr>
          </a:p>
          <a:p>
            <a:pPr eaLnBrk="0" hangingPunct="0">
              <a:defRPr/>
            </a:pPr>
            <a:r>
              <a:rPr lang="ru-RU" dirty="0">
                <a:latin typeface="+mn-lt"/>
                <a:cs typeface="Times New Roman" pitchFamily="18" charset="0"/>
              </a:rPr>
              <a:t>- расширенные зрачки;</a:t>
            </a:r>
            <a:endParaRPr lang="ru-RU" dirty="0">
              <a:latin typeface="+mn-lt"/>
            </a:endParaRPr>
          </a:p>
          <a:p>
            <a:pPr eaLnBrk="0" hangingPunct="0">
              <a:defRPr/>
            </a:pPr>
            <a:r>
              <a:rPr lang="ru-RU" dirty="0">
                <a:latin typeface="+mn-lt"/>
                <a:cs typeface="Times New Roman" pitchFamily="18" charset="0"/>
              </a:rPr>
              <a:t>- частичная или полная потеря зрения;</a:t>
            </a:r>
            <a:endParaRPr lang="ru-RU" dirty="0">
              <a:latin typeface="+mn-lt"/>
            </a:endParaRPr>
          </a:p>
          <a:p>
            <a:pPr eaLnBrk="0" hangingPunct="0">
              <a:defRPr/>
            </a:pPr>
            <a:r>
              <a:rPr lang="ru-RU" dirty="0">
                <a:latin typeface="+mn-lt"/>
                <a:cs typeface="Times New Roman" pitchFamily="18" charset="0"/>
              </a:rPr>
              <a:t>- иногда косоглазие;</a:t>
            </a:r>
            <a:endParaRPr lang="ru-RU" dirty="0">
              <a:latin typeface="+mn-lt"/>
            </a:endParaRPr>
          </a:p>
          <a:p>
            <a:pPr eaLnBrk="0" hangingPunct="0">
              <a:buFontTx/>
              <a:buChar char="-"/>
              <a:defRPr/>
            </a:pPr>
            <a:r>
              <a:rPr lang="ru-RU" dirty="0">
                <a:latin typeface="+mn-lt"/>
                <a:cs typeface="Times New Roman" pitchFamily="18" charset="0"/>
              </a:rPr>
              <a:t>на более поздней стадии </a:t>
            </a:r>
            <a:r>
              <a:rPr lang="ru-RU" dirty="0" err="1">
                <a:latin typeface="+mn-lt"/>
                <a:cs typeface="Times New Roman" pitchFamily="18" charset="0"/>
              </a:rPr>
              <a:t>лейкокория</a:t>
            </a:r>
            <a:r>
              <a:rPr lang="ru-RU" dirty="0">
                <a:latin typeface="+mn-lt"/>
                <a:cs typeface="Times New Roman" pitchFamily="18" charset="0"/>
              </a:rPr>
              <a:t> – буквально обозначает «белый глаз» (зрачковый рефлекс не красный, как должен быть, а белый).</a:t>
            </a:r>
          </a:p>
          <a:p>
            <a:pPr eaLnBrk="0" hangingPunct="0">
              <a:buFontTx/>
              <a:buChar char="-"/>
              <a:defRPr/>
            </a:pPr>
            <a:endParaRPr lang="ru-RU" dirty="0">
              <a:latin typeface="+mn-lt"/>
              <a:cs typeface="Times New Roman" pitchFamily="18" charset="0"/>
            </a:endParaRPr>
          </a:p>
          <a:p>
            <a:pPr eaLnBrk="0" hangingPunct="0">
              <a:buFontTx/>
              <a:buChar char="-"/>
              <a:defRPr/>
            </a:pPr>
            <a:endParaRPr lang="ru-RU" dirty="0">
              <a:latin typeface="+mn-lt"/>
              <a:cs typeface="Times New Roman" pitchFamily="18" charset="0"/>
            </a:endParaRPr>
          </a:p>
          <a:p>
            <a:pPr eaLnBrk="0" hangingPunct="0">
              <a:buFontTx/>
              <a:buChar char="-"/>
              <a:defRPr/>
            </a:pPr>
            <a:endParaRPr lang="ru-RU" dirty="0">
              <a:latin typeface="+mn-lt"/>
              <a:cs typeface="Times New Roman" pitchFamily="18" charset="0"/>
            </a:endParaRPr>
          </a:p>
          <a:p>
            <a:pPr eaLnBrk="0" hangingPunct="0">
              <a:buFontTx/>
              <a:buChar char="-"/>
              <a:defRPr/>
            </a:pPr>
            <a:endParaRPr lang="ru-RU" dirty="0">
              <a:latin typeface="+mn-lt"/>
              <a:cs typeface="Times New Roman" pitchFamily="18" charset="0"/>
            </a:endParaRPr>
          </a:p>
          <a:p>
            <a:pPr eaLnBrk="0" hangingPunct="0">
              <a:buFontTx/>
              <a:buChar char="-"/>
              <a:defRPr/>
            </a:pPr>
            <a:endParaRPr lang="ru-RU" dirty="0">
              <a:latin typeface="+mn-lt"/>
              <a:cs typeface="Times New Roman" pitchFamily="18" charset="0"/>
            </a:endParaRPr>
          </a:p>
          <a:p>
            <a:pPr eaLnBrk="0" hangingPunct="0">
              <a:defRPr/>
            </a:pPr>
            <a:endParaRPr lang="ru-RU" dirty="0">
              <a:latin typeface="+mn-lt"/>
              <a:cs typeface="Times New Roman" pitchFamily="18" charset="0"/>
            </a:endParaRPr>
          </a:p>
          <a:p>
            <a:pPr eaLnBrk="0" hangingPunct="0">
              <a:defRPr/>
            </a:pPr>
            <a:endParaRPr lang="ru-RU" dirty="0">
              <a:latin typeface="+mn-lt"/>
              <a:cs typeface="Times New Roman" pitchFamily="18" charset="0"/>
            </a:endParaRPr>
          </a:p>
          <a:p>
            <a:pPr eaLnBrk="0" hangingPunct="0">
              <a:buFontTx/>
              <a:buChar char="-"/>
              <a:defRPr/>
            </a:pPr>
            <a:endParaRPr lang="ru-RU" dirty="0">
              <a:latin typeface="+mn-lt"/>
            </a:endParaRPr>
          </a:p>
          <a:p>
            <a:pPr eaLnBrk="0" hangingPunct="0">
              <a:buFontTx/>
              <a:buChar char="-"/>
              <a:defRPr/>
            </a:pPr>
            <a:endParaRPr lang="ru-RU" dirty="0">
              <a:latin typeface="+mn-lt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4343400"/>
            <a:ext cx="3124200" cy="2343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0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6600" y="152400"/>
            <a:ext cx="3657600" cy="1066800"/>
          </a:xfrm>
        </p:spPr>
        <p:txBody>
          <a:bodyPr/>
          <a:lstStyle/>
          <a:p>
            <a:pPr>
              <a:defRPr/>
            </a:pPr>
            <a:r>
              <a:rPr lang="ru-RU" dirty="0" err="1" smtClean="0"/>
              <a:t>Ниста́гм</a:t>
            </a:r>
            <a:endParaRPr lang="ru-RU" dirty="0"/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>
          <a:xfrm>
            <a:off x="609600" y="1066800"/>
            <a:ext cx="6248400" cy="5486400"/>
          </a:xfrm>
          <a:solidFill>
            <a:schemeClr val="bg2"/>
          </a:solidFill>
        </p:spPr>
        <p:txBody>
          <a:bodyPr/>
          <a:lstStyle/>
          <a:p>
            <a:r>
              <a:rPr lang="ru-RU" smtClean="0"/>
              <a:t>Ниста́гм (греч. nystagmos дремота) повторяющиеся (двусторонние, редко одно сторонние) толчкообразные, как правило, непроизвольные движения глазных яблок. </a:t>
            </a:r>
            <a:r>
              <a:rPr lang="ru-RU" smtClean="0">
                <a:cs typeface="Times New Roman" pitchFamily="18" charset="0"/>
              </a:rPr>
              <a:t>В зависимости от механизма возникновения выделяют несколько видов нистагма, наибольшее значение среди которых в клинической практике имеют </a:t>
            </a:r>
            <a:r>
              <a:rPr lang="ru-RU" smtClean="0">
                <a:solidFill>
                  <a:srgbClr val="66FF33"/>
                </a:solidFill>
                <a:cs typeface="Times New Roman" pitchFamily="18" charset="0"/>
              </a:rPr>
              <a:t>вестибулярный нистагм</a:t>
            </a:r>
            <a:r>
              <a:rPr lang="ru-RU" smtClean="0">
                <a:cs typeface="Times New Roman" pitchFamily="18" charset="0"/>
              </a:rPr>
              <a:t>, обусловленный раздражением рецепторов вестибулярного анализатора, и </a:t>
            </a:r>
            <a:r>
              <a:rPr lang="ru-RU" smtClean="0">
                <a:solidFill>
                  <a:srgbClr val="66FF33"/>
                </a:solidFill>
                <a:cs typeface="Times New Roman" pitchFamily="18" charset="0"/>
              </a:rPr>
              <a:t>оптокинетический</a:t>
            </a:r>
            <a:r>
              <a:rPr lang="ru-RU" smtClean="0">
                <a:cs typeface="Times New Roman" pitchFamily="18" charset="0"/>
              </a:rPr>
              <a:t>, вызываемый раздражением оптического аппарата глаза. </a:t>
            </a:r>
            <a:r>
              <a:rPr lang="ru-RU" smtClean="0"/>
              <a:t>нистагм. </a:t>
            </a:r>
          </a:p>
          <a:p>
            <a:r>
              <a:rPr lang="ru-RU" smtClean="0"/>
              <a:t>Нистагм, впервые появившейся в возрасте 9 — 12 месяцев, может быть связан со зрительной патологией, лейкодистрофи-ей, нейроинфекцией, опухолью мозга.</a:t>
            </a:r>
          </a:p>
          <a:p>
            <a:endParaRPr lang="ru-RU" smtClean="0"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91275" y="4648200"/>
            <a:ext cx="2752725" cy="2009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9" name="Picture 5" descr="F:\Семейное воспитание\Новая папка\ybcnfuv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914400"/>
            <a:ext cx="2286000" cy="3020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6600" y="0"/>
            <a:ext cx="5562600" cy="762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косоглазие</a:t>
            </a:r>
            <a:endParaRPr lang="ru-RU" dirty="0"/>
          </a:p>
        </p:txBody>
      </p:sp>
      <p:sp>
        <p:nvSpPr>
          <p:cNvPr id="16387" name="Текст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763000" cy="2743200"/>
          </a:xfrm>
          <a:solidFill>
            <a:schemeClr val="bg2"/>
          </a:solidFill>
        </p:spPr>
        <p:txBody>
          <a:bodyPr/>
          <a:lstStyle/>
          <a:p>
            <a:r>
              <a:rPr lang="ru-RU" smtClean="0"/>
              <a:t>Косоглазие - положение глаз, при котором зрительная линия одного глаза направлена на рассматриваемый предмет, а другого - отклонена в сторону. Отклонение в сторону носа называется сходящимся косоглазием, к виску - расходящимся, вверх или вниз - вертикальным.</a:t>
            </a:r>
          </a:p>
          <a:p>
            <a:r>
              <a:rPr lang="ru-RU" smtClean="0"/>
              <a:t>Развивается косоглазие вследствие нарушения согласованной работы мышц глаза. При этом работает только один здоровый глаза, косящий же глаз практически бездействует, что постепенно ведет к стойкому понижению зрения.</a:t>
            </a:r>
          </a:p>
        </p:txBody>
      </p:sp>
      <p:sp>
        <p:nvSpPr>
          <p:cNvPr id="16388" name="Текст 2"/>
          <p:cNvSpPr txBox="1">
            <a:spLocks/>
          </p:cNvSpPr>
          <p:nvPr/>
        </p:nvSpPr>
        <p:spPr bwMode="auto">
          <a:xfrm>
            <a:off x="2438400" y="5105400"/>
            <a:ext cx="6324600" cy="457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ru-RU" sz="2000"/>
              <a:t>    Расходящиеся косоглазие у ребенка</a:t>
            </a:r>
          </a:p>
        </p:txBody>
      </p:sp>
      <p:sp>
        <p:nvSpPr>
          <p:cNvPr id="6" name="Текст 2"/>
          <p:cNvSpPr txBox="1">
            <a:spLocks/>
          </p:cNvSpPr>
          <p:nvPr/>
        </p:nvSpPr>
        <p:spPr bwMode="auto">
          <a:xfrm>
            <a:off x="2362200" y="3505200"/>
            <a:ext cx="6324600" cy="4333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2000" dirty="0"/>
              <a:t>      Сходящееся косоглазие у ребенка</a:t>
            </a:r>
            <a:endParaRPr lang="ru-RU" sz="2000" kern="0" dirty="0">
              <a:latin typeface="+mn-lt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029200"/>
            <a:ext cx="21336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21336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92" name="Прямоугольник 7"/>
          <p:cNvSpPr>
            <a:spLocks noChangeArrowheads="1"/>
          </p:cNvSpPr>
          <p:nvPr/>
        </p:nvSpPr>
        <p:spPr bwMode="auto">
          <a:xfrm>
            <a:off x="2819400" y="5638800"/>
            <a:ext cx="5791200" cy="101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 85-90 % случаев косоглазия наблюдается разная степень снижения зрения, т.е. появление </a:t>
            </a:r>
            <a:r>
              <a:rPr lang="ru-RU" sz="2400"/>
              <a:t>амблиопии.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209800" y="-152400"/>
            <a:ext cx="3886200" cy="914400"/>
          </a:xfrm>
        </p:spPr>
        <p:txBody>
          <a:bodyPr/>
          <a:lstStyle/>
          <a:p>
            <a:pPr algn="ctr"/>
            <a:r>
              <a:rPr lang="ru-RU" smtClean="0"/>
              <a:t>Птоз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762000"/>
            <a:ext cx="5486400" cy="1600200"/>
          </a:xfrm>
          <a:solidFill>
            <a:schemeClr val="accent2"/>
          </a:solidFill>
        </p:spPr>
        <p:txBody>
          <a:bodyPr/>
          <a:lstStyle/>
          <a:p>
            <a:pPr indent="0" algn="just">
              <a:buFont typeface="Wingdings" pitchFamily="2" charset="2"/>
              <a:buNone/>
              <a:defRPr/>
            </a:pPr>
            <a:r>
              <a:rPr lang="ru-RU" sz="1800" dirty="0" smtClean="0"/>
              <a:t>(от греч. </a:t>
            </a:r>
            <a:r>
              <a:rPr lang="ru-RU" sz="1800" dirty="0" err="1" smtClean="0"/>
              <a:t>ptōsis</a:t>
            </a:r>
            <a:r>
              <a:rPr lang="ru-RU" sz="1800" dirty="0" smtClean="0"/>
              <a:t>; падение) опущение верхнего века. Может быть врожденным и приобретенным.</a:t>
            </a:r>
          </a:p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400800" y="3733800"/>
            <a:ext cx="2556426" cy="2375713"/>
          </a:xfrm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2286000"/>
            <a:ext cx="233362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0" y="381000"/>
            <a:ext cx="2825821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одержимое 3"/>
          <p:cNvSpPr txBox="1">
            <a:spLocks/>
          </p:cNvSpPr>
          <p:nvPr/>
        </p:nvSpPr>
        <p:spPr bwMode="auto">
          <a:xfrm>
            <a:off x="457200" y="1752600"/>
            <a:ext cx="5486400" cy="4953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algn="just" eaLnBrk="0" hangingPunct="0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kern="0" dirty="0">
                <a:latin typeface="+mn-lt"/>
              </a:rPr>
              <a:t>Врожденный птоз обусловлен недоразвитием мышцы, поднимающей верхнее веко, или аплазией ствола </a:t>
            </a:r>
            <a:r>
              <a:rPr lang="ru-RU" kern="0" dirty="0" err="1">
                <a:latin typeface="+mn-lt"/>
              </a:rPr>
              <a:t>глазодвигательного</a:t>
            </a:r>
            <a:r>
              <a:rPr lang="ru-RU" kern="0" dirty="0">
                <a:latin typeface="+mn-lt"/>
              </a:rPr>
              <a:t> нерва и его ядер. </a:t>
            </a:r>
          </a:p>
          <a:p>
            <a:pPr marL="342900" algn="just" eaLnBrk="0" hangingPunct="0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kern="0" dirty="0">
                <a:latin typeface="+mn-lt"/>
              </a:rPr>
              <a:t>Он бывает односторонним и двусторонним или частичным. </a:t>
            </a:r>
          </a:p>
          <a:p>
            <a:pPr marL="342900" algn="just" eaLnBrk="0" hangingPunct="0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kern="0" dirty="0">
                <a:latin typeface="+mn-lt"/>
              </a:rPr>
              <a:t> Приобретенный птоз развивается в результате поражения центров </a:t>
            </a:r>
            <a:r>
              <a:rPr lang="ru-RU" kern="0" dirty="0" err="1">
                <a:latin typeface="+mn-lt"/>
              </a:rPr>
              <a:t>глазодвигательного</a:t>
            </a:r>
            <a:r>
              <a:rPr lang="ru-RU" kern="0" dirty="0">
                <a:latin typeface="+mn-lt"/>
              </a:rPr>
              <a:t> нерва, который иннервирует мышцу, поднимающую верхнее веко (при опухоли, кровоизлиянии, очаговых воспалительных процессах в головном мозге), при повреждениях мышцы, поднимающей верхнее веко, или ствола </a:t>
            </a:r>
            <a:r>
              <a:rPr lang="ru-RU" kern="0" dirty="0" err="1">
                <a:latin typeface="+mn-lt"/>
              </a:rPr>
              <a:t>глазодвигательного</a:t>
            </a:r>
            <a:r>
              <a:rPr lang="ru-RU" kern="0" dirty="0">
                <a:latin typeface="+mn-lt"/>
              </a:rPr>
              <a:t> нерва, а также при поражении шейных узлов симпатического нерва.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kern="0" dirty="0">
                <a:latin typeface="+mn-lt"/>
              </a:rPr>
              <a:t>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/>
            </a:pPr>
            <a:endParaRPr lang="ru-RU" sz="24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838200" y="838200"/>
            <a:ext cx="7620000" cy="5334000"/>
          </a:xfrm>
          <a:solidFill>
            <a:schemeClr val="accent2"/>
          </a:solidFill>
        </p:spPr>
        <p:txBody>
          <a:bodyPr/>
          <a:lstStyle/>
          <a:p>
            <a:pPr algn="just"/>
            <a:r>
              <a:rPr lang="ru-RU" sz="2400" smtClean="0"/>
              <a:t>Лечение врожденного птоза — оперативное. При частичном птозе операцию проводят в 13—16 лет, при полном птозе ребенка целесообразно оперировать в дошкольном возрасте в связи с возможностью развития амблиопии.</a:t>
            </a:r>
          </a:p>
          <a:p>
            <a:pPr algn="just"/>
            <a:r>
              <a:rPr lang="ru-RU" sz="2400" smtClean="0"/>
              <a:t> Операции при птозе могут быть разделены на три группы: укорочение мышцы, поднимающей верхнее веко, путем ее иссечения; подшивание отдельных волокон верхней прямой мышцы глаза к мышце, поднимающей верхнее веко: соединение верхнего века швами, искусственными материалами или за счет рубцевания с лобной мышцей.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924800" cy="1143000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FF0000"/>
                </a:solidFill>
              </a:rPr>
              <a:t>Позиция родителей детей с нарушенным зрением бывает:</a:t>
            </a:r>
          </a:p>
        </p:txBody>
      </p:sp>
      <p:sp>
        <p:nvSpPr>
          <p:cNvPr id="63494" name="Oval 6"/>
          <p:cNvSpPr>
            <a:spLocks noChangeArrowheads="1"/>
          </p:cNvSpPr>
          <p:nvPr/>
        </p:nvSpPr>
        <p:spPr bwMode="auto">
          <a:xfrm>
            <a:off x="5791200" y="1828800"/>
            <a:ext cx="2514600" cy="149860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540000"/>
            </a:solidFill>
            <a:round/>
            <a:headEnd/>
            <a:tailEnd/>
          </a:ln>
          <a:effectLst>
            <a:outerShdw dist="107763" dir="18900000" algn="ctr" rotWithShape="0">
              <a:srgbClr val="996600">
                <a:alpha val="50000"/>
              </a:srgbClr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Неадекватная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 Cyr" charset="-52"/>
            </a:endParaRPr>
          </a:p>
        </p:txBody>
      </p:sp>
      <p:sp>
        <p:nvSpPr>
          <p:cNvPr id="63495" name="Oval 7"/>
          <p:cNvSpPr>
            <a:spLocks noChangeArrowheads="1"/>
          </p:cNvSpPr>
          <p:nvPr/>
        </p:nvSpPr>
        <p:spPr bwMode="auto">
          <a:xfrm>
            <a:off x="1066800" y="1905000"/>
            <a:ext cx="2743200" cy="1439863"/>
          </a:xfrm>
          <a:prstGeom prst="ellipse">
            <a:avLst/>
          </a:prstGeom>
          <a:solidFill>
            <a:srgbClr val="66FF33"/>
          </a:solidFill>
          <a:ln w="12700">
            <a:solidFill>
              <a:srgbClr val="540000"/>
            </a:solidFill>
            <a:round/>
            <a:headEnd/>
            <a:tailEnd/>
          </a:ln>
          <a:effectLst>
            <a:outerShdw dist="107763" dir="18900000" algn="ctr" rotWithShape="0">
              <a:srgbClr val="CC6600">
                <a:alpha val="50000"/>
              </a:srgbClr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800" kern="0" dirty="0">
                <a:solidFill>
                  <a:schemeClr val="accent3">
                    <a:lumMod val="50000"/>
                  </a:schemeClr>
                </a:solidFill>
                <a:latin typeface="Arial"/>
              </a:rPr>
              <a:t>Адекватная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 Cyr" charset="-52"/>
            </a:endParaRPr>
          </a:p>
        </p:txBody>
      </p:sp>
      <p:sp>
        <p:nvSpPr>
          <p:cNvPr id="19461" name="AutoShape 8"/>
          <p:cNvSpPr>
            <a:spLocks noChangeArrowheads="1"/>
          </p:cNvSpPr>
          <p:nvPr/>
        </p:nvSpPr>
        <p:spPr bwMode="auto">
          <a:xfrm>
            <a:off x="3886200" y="2057400"/>
            <a:ext cx="1905000" cy="990600"/>
          </a:xfrm>
          <a:prstGeom prst="leftRightArrow">
            <a:avLst>
              <a:gd name="adj1" fmla="val 26630"/>
              <a:gd name="adj2" fmla="val 2479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Rectangle 10"/>
          <p:cNvSpPr>
            <a:spLocks noChangeArrowheads="1"/>
          </p:cNvSpPr>
          <p:nvPr/>
        </p:nvSpPr>
        <p:spPr bwMode="auto">
          <a:xfrm>
            <a:off x="838200" y="3733800"/>
            <a:ext cx="3810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Адекватным считается такое отношение, при котором ребенок воспринимается в семье как здоровый, но имеющий ряд особенностей, которые следует учитывать в процессе воспитания</a:t>
            </a:r>
            <a:r>
              <a:rPr lang="ru-RU" dirty="0"/>
              <a:t>.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724400" y="3429000"/>
            <a:ext cx="441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1. ребенок воспринимается как жертва обстоятельств родители (чаще матери) испытывают чувство вины</a:t>
            </a:r>
          </a:p>
          <a:p>
            <a:pP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2. родители смирились с недостатком зрения но не принимают самого ребенка.</a:t>
            </a:r>
          </a:p>
          <a:p>
            <a:pP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3. родители принимают ребенка, но отрицают наличие у него каких-либо особенностей.</a:t>
            </a:r>
          </a:p>
          <a:p>
            <a:pP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4. неприятие как недостатка, так и самого ребенка.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34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3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 build="allAtOnce" animBg="1"/>
      <p:bldP spid="63495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914400" y="228600"/>
            <a:ext cx="8001000" cy="6477000"/>
          </a:xfrm>
          <a:solidFill>
            <a:schemeClr val="bg2"/>
          </a:solidFill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sz="2400" smtClean="0"/>
              <a:t>Родители слепого ребенка нередко испытывают чувство вины, что отрицательно отражается на их психическом состоянии: они замыкаются в своих переживаниях, ревниво относятся к нормально видящим детям своих друзей, знакомых. </a:t>
            </a:r>
          </a:p>
          <a:p>
            <a:pPr algn="just">
              <a:buFont typeface="Wingdings" pitchFamily="2" charset="2"/>
              <a:buNone/>
            </a:pPr>
            <a:r>
              <a:rPr lang="ru-RU" sz="2400" smtClean="0"/>
              <a:t>В такой ситуации от родителей требуется мужество, совместныи труд со специалистами и разумная позиция по отношению к незрячему ребенку.</a:t>
            </a:r>
          </a:p>
          <a:p>
            <a:pPr algn="just">
              <a:buFont typeface="Wingdings" pitchFamily="2" charset="2"/>
              <a:buNone/>
            </a:pPr>
            <a:r>
              <a:rPr lang="ru-RU" sz="2400" smtClean="0"/>
              <a:t>Родители не знают, чему можно обучать незрячего ребенка, не ясна перспектива его психического развития. Родители слепого ребенка нередко испытывают чувство вины.</a:t>
            </a:r>
          </a:p>
          <a:p>
            <a:pPr algn="just"/>
            <a:r>
              <a:rPr lang="ru-RU" sz="2400" smtClean="0"/>
              <a:t>Родители не должны сомневаться в способности своего ребенка к обучению только из-за отсутствия у него зрения, должны ясно представлять, что от них потребуется больше усилий и времени для обучения и воспитания ребенка. </a:t>
            </a:r>
            <a:endParaRPr lang="ru-RU" sz="36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1066800" y="1371600"/>
            <a:ext cx="7693025" cy="4876800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600" smtClean="0">
                <a:solidFill>
                  <a:srgbClr val="FF0000"/>
                </a:solidFill>
              </a:rPr>
              <a:t>важнейшие задачи родителей:</a:t>
            </a:r>
            <a:r>
              <a:rPr lang="ru-RU" sz="3600" smtClean="0"/>
              <a:t> </a:t>
            </a:r>
          </a:p>
          <a:p>
            <a:pPr algn="ctr">
              <a:buFont typeface="Wingdings" pitchFamily="2" charset="2"/>
              <a:buNone/>
            </a:pPr>
            <a:r>
              <a:rPr lang="ru-RU" sz="2400" smtClean="0">
                <a:solidFill>
                  <a:srgbClr val="66FF33"/>
                </a:solidFill>
              </a:rPr>
              <a:t>1. Воспринимать ребенка в семье как здорового, но имеющий ряд особенностей, которые следует учитывать в процессе воспитания</a:t>
            </a:r>
            <a:r>
              <a:rPr lang="ru-RU" sz="2400" smtClean="0"/>
              <a:t>. </a:t>
            </a:r>
          </a:p>
          <a:p>
            <a:pPr algn="ctr">
              <a:buFont typeface="Wingdings" pitchFamily="2" charset="2"/>
              <a:buNone/>
            </a:pPr>
            <a:r>
              <a:rPr lang="ru-RU" sz="2400" smtClean="0">
                <a:solidFill>
                  <a:srgbClr val="66FF33"/>
                </a:solidFill>
              </a:rPr>
              <a:t>2. Создание эмоционально-здорового климата в семье</a:t>
            </a:r>
          </a:p>
          <a:p>
            <a:pPr algn="ctr">
              <a:buFont typeface="Wingdings" pitchFamily="2" charset="2"/>
              <a:buNone/>
            </a:pPr>
            <a:r>
              <a:rPr lang="ru-RU" sz="2400" smtClean="0">
                <a:solidFill>
                  <a:srgbClr val="66FF33"/>
                </a:solidFill>
              </a:rPr>
              <a:t>3. Противостоять сенсорной депривации </a:t>
            </a:r>
            <a:r>
              <a:rPr lang="ru-RU" sz="2400" smtClean="0"/>
              <a:t>(лишение ребенка зрительной информации). </a:t>
            </a:r>
          </a:p>
          <a:p>
            <a:pPr algn="just">
              <a:buFont typeface="Wingdings" pitchFamily="2" charset="2"/>
              <a:buNone/>
            </a:pPr>
            <a:r>
              <a:rPr lang="ru-RU" sz="2000" smtClean="0"/>
              <a:t>Недостатка зрительной информации может проявиться в снижении общей активности ребенка, его двигательном недоразвитии, стереотипных движениях.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924800" cy="1143000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FF0000"/>
                </a:solidFill>
              </a:rPr>
              <a:t>Нарушения зрительных функций на первом году жизни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848600" cy="5029200"/>
          </a:xfrm>
          <a:solidFill>
            <a:schemeClr val="bg2"/>
          </a:solidFill>
        </p:spPr>
        <p:txBody>
          <a:bodyPr/>
          <a:lstStyle/>
          <a:p>
            <a:pPr eaLnBrk="1" hangingPunct="1">
              <a:buFontTx/>
              <a:buChar char="-"/>
            </a:pPr>
            <a:r>
              <a:rPr lang="ru-RU" sz="2000" smtClean="0"/>
              <a:t>врожденные и приобретенные заболевания сетчатки и  зрительного нерва;</a:t>
            </a:r>
          </a:p>
          <a:p>
            <a:pPr eaLnBrk="1" hangingPunct="1">
              <a:buFontTx/>
              <a:buChar char="-"/>
            </a:pPr>
            <a:r>
              <a:rPr lang="ru-RU" sz="2000" smtClean="0"/>
              <a:t>врожденная катаракта;</a:t>
            </a:r>
          </a:p>
          <a:p>
            <a:pPr eaLnBrk="1" hangingPunct="1">
              <a:buFontTx/>
              <a:buChar char="-"/>
            </a:pPr>
            <a:r>
              <a:rPr lang="ru-RU" sz="2000" smtClean="0"/>
              <a:t>врожденная глаукома;</a:t>
            </a:r>
          </a:p>
          <a:p>
            <a:pPr eaLnBrk="1" hangingPunct="1">
              <a:buFontTx/>
              <a:buChar char="-"/>
            </a:pPr>
            <a:r>
              <a:rPr lang="ru-RU" sz="2000" smtClean="0"/>
              <a:t>ретинобластома</a:t>
            </a:r>
            <a:endParaRPr lang="ru-RU" sz="2000" smtClean="0">
              <a:solidFill>
                <a:srgbClr val="66FF33"/>
              </a:solidFill>
            </a:endParaRPr>
          </a:p>
          <a:p>
            <a:pPr eaLnBrk="1" hangingPunct="1">
              <a:buFontTx/>
              <a:buChar char="-"/>
            </a:pPr>
            <a:r>
              <a:rPr lang="ru-RU" sz="2000" smtClean="0"/>
              <a:t>ринопатия недоношенных;</a:t>
            </a:r>
          </a:p>
          <a:p>
            <a:pPr eaLnBrk="1" hangingPunct="1">
              <a:buFontTx/>
              <a:buChar char="-"/>
            </a:pPr>
            <a:r>
              <a:rPr lang="ru-RU" sz="2000" smtClean="0"/>
              <a:t>асимметрия зрачков;</a:t>
            </a:r>
          </a:p>
          <a:p>
            <a:pPr eaLnBrk="1" hangingPunct="1">
              <a:buFontTx/>
              <a:buChar char="-"/>
            </a:pPr>
            <a:r>
              <a:rPr lang="ru-RU" sz="2000" smtClean="0"/>
              <a:t>косоглазие;</a:t>
            </a:r>
          </a:p>
          <a:p>
            <a:pPr eaLnBrk="1" hangingPunct="1">
              <a:buFontTx/>
              <a:buChar char="-"/>
            </a:pPr>
            <a:r>
              <a:rPr lang="ru-RU" sz="2000" smtClean="0"/>
              <a:t>птоз;</a:t>
            </a:r>
          </a:p>
          <a:p>
            <a:pPr eaLnBrk="1" hangingPunct="1">
              <a:buFontTx/>
              <a:buChar char="-"/>
            </a:pPr>
            <a:r>
              <a:rPr lang="ru-RU" sz="2000" smtClean="0"/>
              <a:t>парез;</a:t>
            </a:r>
          </a:p>
          <a:p>
            <a:pPr eaLnBrk="1" hangingPunct="1">
              <a:buFontTx/>
              <a:buChar char="-"/>
            </a:pPr>
            <a:r>
              <a:rPr lang="ru-RU" sz="2000" smtClean="0"/>
              <a:t>поражение хрусталика глаза;</a:t>
            </a:r>
          </a:p>
          <a:p>
            <a:pPr eaLnBrk="1" hangingPunct="1">
              <a:buFontTx/>
              <a:buChar char="-"/>
            </a:pPr>
            <a:r>
              <a:rPr lang="ru-RU" sz="2000" smtClean="0"/>
              <a:t>нистагм.;</a:t>
            </a:r>
          </a:p>
          <a:p>
            <a:pPr eaLnBrk="1" hangingPunct="1">
              <a:buFontTx/>
              <a:buChar char="-"/>
            </a:pPr>
            <a:r>
              <a:rPr lang="ru-RU" sz="2000" smtClean="0"/>
              <a:t>травма.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8077200" cy="2057400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 </a:t>
            </a:r>
            <a:br>
              <a:rPr lang="ru-RU" smtClean="0"/>
            </a:br>
            <a:r>
              <a:rPr lang="ru-RU" smtClean="0"/>
              <a:t> </a:t>
            </a:r>
            <a:br>
              <a:rPr lang="ru-RU" smtClean="0"/>
            </a:br>
            <a:r>
              <a:rPr lang="ru-RU" smtClean="0"/>
              <a:t> </a:t>
            </a:r>
            <a:r>
              <a:rPr lang="ru-RU" smtClean="0">
                <a:solidFill>
                  <a:srgbClr val="FF0000"/>
                </a:solidFill>
              </a:rPr>
              <a:t>Помощь специалистов родителям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609600" y="1524000"/>
            <a:ext cx="8153400" cy="5029200"/>
          </a:xfrm>
          <a:solidFill>
            <a:schemeClr val="bg2"/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smtClean="0"/>
              <a:t>Помочь родителям создать в семье климат, способствующий правильному развитию ребенка, могут:</a:t>
            </a:r>
          </a:p>
          <a:p>
            <a:r>
              <a:rPr lang="ru-RU" sz="2400" smtClean="0"/>
              <a:t> офтальмолог, </a:t>
            </a:r>
          </a:p>
          <a:p>
            <a:r>
              <a:rPr lang="ru-RU" sz="2400" smtClean="0"/>
              <a:t>дошкольный педагог-дефектолог,</a:t>
            </a:r>
          </a:p>
          <a:p>
            <a:r>
              <a:rPr lang="ru-RU" sz="2400" smtClean="0"/>
              <a:t> специальный психолог, </a:t>
            </a:r>
          </a:p>
          <a:p>
            <a:r>
              <a:rPr lang="ru-RU" sz="2400" smtClean="0"/>
              <a:t>тифлопедагог, </a:t>
            </a:r>
          </a:p>
          <a:p>
            <a:r>
              <a:rPr lang="ru-RU" sz="2400" smtClean="0"/>
              <a:t>воспитатель </a:t>
            </a:r>
          </a:p>
          <a:p>
            <a:r>
              <a:rPr lang="ru-RU" sz="2400" smtClean="0"/>
              <a:t>логопед</a:t>
            </a:r>
          </a:p>
          <a:p>
            <a:r>
              <a:rPr lang="ru-RU" sz="2400" smtClean="0"/>
              <a:t>и другие специалисты.</a:t>
            </a:r>
          </a:p>
        </p:txBody>
      </p:sp>
      <p:pic>
        <p:nvPicPr>
          <p:cNvPr id="29700" name="Picture 4" descr="F:\Семейное воспитание\obuchenie-i-vospitanie-detej-s-naru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76800" y="3733800"/>
            <a:ext cx="3257550" cy="2570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914400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ru-RU" sz="2800" smtClean="0"/>
              <a:t>Рекомендации проведения коррекционной работы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533400" y="914400"/>
            <a:ext cx="8610600" cy="5943600"/>
          </a:xfrm>
          <a:solidFill>
            <a:schemeClr val="bg2"/>
          </a:solidFill>
        </p:spPr>
        <p:txBody>
          <a:bodyPr/>
          <a:lstStyle/>
          <a:p>
            <a:r>
              <a:rPr lang="ru-RU" sz="2000" smtClean="0">
                <a:solidFill>
                  <a:schemeClr val="tx2"/>
                </a:solidFill>
              </a:rPr>
              <a:t>Стимуляцию психического развития ребенка </a:t>
            </a:r>
            <a:r>
              <a:rPr lang="ru-RU" sz="2000" smtClean="0"/>
              <a:t>следует начинать с первых месяцев жизни малыша (эмоциональный контакт с ребенком)</a:t>
            </a:r>
          </a:p>
          <a:p>
            <a:r>
              <a:rPr lang="ru-RU" sz="2000" smtClean="0"/>
              <a:t>Обогащение опыта ребенка тактильными и кинестическими ощущениями(тренировать слух и кожное восприятие, развиввать активного осязания);</a:t>
            </a:r>
          </a:p>
          <a:p>
            <a:r>
              <a:rPr lang="ru-RU" sz="2000" smtClean="0"/>
              <a:t>Использовать и развивать остаточное зрение ребенка;</a:t>
            </a:r>
          </a:p>
          <a:p>
            <a:r>
              <a:rPr lang="ru-RU" sz="2000" smtClean="0"/>
              <a:t>Формируют начальные пространственные представления. </a:t>
            </a:r>
          </a:p>
          <a:p>
            <a:r>
              <a:rPr lang="ru-RU" sz="2000" smtClean="0"/>
              <a:t>Необходимо обогащать чувственный и практический опыт ребенка (постепенно вводить его в круг здоровых сверстников);.</a:t>
            </a:r>
          </a:p>
          <a:p>
            <a:r>
              <a:rPr lang="ru-RU" sz="2000" smtClean="0"/>
              <a:t>Развивать игровоую деятельность, что способствует формированию произвольности и регуляции психической деятельности.</a:t>
            </a:r>
          </a:p>
          <a:p>
            <a:r>
              <a:rPr lang="ru-RU" sz="2000" smtClean="0"/>
              <a:t>Слепых детей обучать грамоте с помощью специального точечного шрифта системы педагога Луи Брайля. При этом образы букв и слов формируются на основе тактильного восприятия выпуклых точек. Каждая буква алфавита изображается различной комбинацией шести выпуклых точек.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304800" y="152400"/>
            <a:ext cx="8534400" cy="1752600"/>
          </a:xfrm>
          <a:solidFill>
            <a:schemeClr val="bg2"/>
          </a:solidFill>
        </p:spPr>
        <p:txBody>
          <a:bodyPr/>
          <a:lstStyle/>
          <a:p>
            <a:r>
              <a:rPr lang="ru-RU" sz="2400" smtClean="0"/>
              <a:t> </a:t>
            </a:r>
            <a:r>
              <a:rPr lang="ru-RU" sz="2000" smtClean="0"/>
              <a:t>При обучении и воспитании ребенка необходимо максимально использовать и развивать его остаточное зрение. Ребенка следует учить различать голоса близких, повторять ритмы и мелодии, стимулируя таким образом его психическую активность.</a:t>
            </a:r>
            <a:endParaRPr lang="ru-RU" sz="2400" smtClean="0"/>
          </a:p>
          <a:p>
            <a:endParaRPr lang="ru-RU" sz="2400" smtClean="0"/>
          </a:p>
          <a:p>
            <a:endParaRPr lang="ru-RU" sz="2400" smtClean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533400" y="3886200"/>
            <a:ext cx="8458200" cy="2514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eaLnBrk="0" hangingPunct="0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ru-RU" sz="2000" kern="0" dirty="0">
              <a:latin typeface="+mn-lt"/>
            </a:endParaRPr>
          </a:p>
          <a:p>
            <a:pPr marL="342900" eaLnBrk="0" hangingPunct="0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2000" kern="0" dirty="0">
                <a:latin typeface="+mn-lt"/>
              </a:rPr>
              <a:t>Остаточное зрение представляет собой некоторое интегральное свойство глубоко поврежденной зрительной системы, особенностью которого является неравнозначность недостаточности различных зритель­ных функций, лабильность и неустойчивость отдельных компо­нентов и зрительного процесса в целом, тенденция к наступле­нию быстрого утомления.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ru-RU" sz="2400" kern="0" dirty="0">
              <a:latin typeface="+mn-lt"/>
            </a:endParaRPr>
          </a:p>
        </p:txBody>
      </p:sp>
      <p:pic>
        <p:nvPicPr>
          <p:cNvPr id="31750" name="Picture 6" descr="F:\Семейное воспитание\дети в очках\1516965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52600"/>
            <a:ext cx="4058762" cy="2290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F:\Семейное воспитание\дети в очках\zreni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2999" y="1752600"/>
            <a:ext cx="3399693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924800" cy="1524000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ru-RU" sz="3200" smtClean="0">
                <a:solidFill>
                  <a:srgbClr val="FF0000"/>
                </a:solidFill>
              </a:rPr>
              <a:t>Общие стратегии нормализации жизни семьи с ребенком имеющего нарушение зрение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990600" y="1752600"/>
            <a:ext cx="7693025" cy="4648200"/>
          </a:xfrm>
          <a:solidFill>
            <a:schemeClr val="bg2"/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smtClean="0"/>
              <a:t>•♦•  Не замыкайтесь в своем горе</a:t>
            </a:r>
          </a:p>
          <a:p>
            <a:pPr>
              <a:buFont typeface="Wingdings" pitchFamily="2" charset="2"/>
              <a:buNone/>
            </a:pPr>
            <a:r>
              <a:rPr lang="ru-RU" sz="2000" smtClean="0"/>
              <a:t>•♦• Помогайте другим людям с аналогичными проблемами, почувствуйте себя сильными.</a:t>
            </a:r>
          </a:p>
          <a:p>
            <a:pPr>
              <a:buFont typeface="Wingdings" pitchFamily="2" charset="2"/>
              <a:buNone/>
            </a:pPr>
            <a:r>
              <a:rPr lang="ru-RU" sz="2000" smtClean="0"/>
              <a:t>•♦•  Научитесь справляться со своими чувствами.</a:t>
            </a:r>
          </a:p>
          <a:p>
            <a:pPr>
              <a:buFont typeface="Wingdings" pitchFamily="2" charset="2"/>
              <a:buNone/>
            </a:pPr>
            <a:r>
              <a:rPr lang="ru-RU" sz="2000" smtClean="0"/>
              <a:t>•♦•  Не забывайте о себе, своих увлечениях и пристрастиях.</a:t>
            </a:r>
          </a:p>
          <a:p>
            <a:pPr>
              <a:buFont typeface="Wingdings" pitchFamily="2" charset="2"/>
              <a:buNone/>
            </a:pPr>
            <a:r>
              <a:rPr lang="ru-RU" sz="2000" smtClean="0"/>
              <a:t>•♦•  Не скрывайте ничего от близких. Держите их в курсе проблем вашего ребенка.</a:t>
            </a:r>
          </a:p>
          <a:p>
            <a:pPr>
              <a:buFont typeface="Wingdings" pitchFamily="2" charset="2"/>
              <a:buNone/>
            </a:pPr>
            <a:r>
              <a:rPr lang="ru-RU" sz="2000" smtClean="0"/>
              <a:t>•♦• Не забывайте, что это ваш ребенок, и вы ему нужны здоровые и счастливые.</a:t>
            </a:r>
          </a:p>
          <a:p>
            <a:pPr>
              <a:buFont typeface="Wingdings" pitchFamily="2" charset="2"/>
              <a:buNone/>
            </a:pPr>
            <a:r>
              <a:rPr lang="ru-RU" sz="2000" smtClean="0"/>
              <a:t>•♦• Находите и изучайте информацию о возможностях обучения и воспитания вашего ребенка.</a:t>
            </a:r>
          </a:p>
          <a:p>
            <a:pPr>
              <a:buFont typeface="Wingdings" pitchFamily="2" charset="2"/>
              <a:buNone/>
            </a:pPr>
            <a:r>
              <a:rPr lang="ru-RU" sz="2000" smtClean="0"/>
              <a:t>•♦•  Ищите подходящие образовательные учреждения. Будьте реалистами, но не пессимистами.</a:t>
            </a:r>
          </a:p>
          <a:p>
            <a:pPr>
              <a:buFont typeface="Wingdings" pitchFamily="2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153400" cy="1219200"/>
          </a:xfrm>
          <a:prstGeom prst="roundRect">
            <a:avLst>
              <a:gd name="adj" fmla="val 20333"/>
            </a:avLst>
          </a:prstGeom>
          <a:solidFill>
            <a:schemeClr val="accent2"/>
          </a:solidFill>
        </p:spPr>
        <p:txBody>
          <a:bodyPr/>
          <a:lstStyle/>
          <a:p>
            <a:pPr algn="ctr"/>
            <a:r>
              <a:rPr lang="ru-RU" smtClean="0">
                <a:solidFill>
                  <a:srgbClr val="FF0000"/>
                </a:solidFill>
              </a:rPr>
              <a:t>Некоторые стратегии воспитания и обучения слепого ребенка</a:t>
            </a:r>
            <a:endParaRPr lang="ru-RU" smtClean="0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685800" y="1447800"/>
            <a:ext cx="8153400" cy="5181600"/>
          </a:xfrm>
          <a:solidFill>
            <a:schemeClr val="bg2"/>
          </a:solidFill>
        </p:spPr>
        <p:txBody>
          <a:bodyPr/>
          <a:lstStyle/>
          <a:p>
            <a:r>
              <a:rPr lang="ru-RU" sz="1800" smtClean="0"/>
              <a:t>При обучении опирайтесь на сохранные органы чувств, остаточное зрение, включайте речь. </a:t>
            </a:r>
          </a:p>
          <a:p>
            <a:r>
              <a:rPr lang="ru-RU" sz="1800" smtClean="0"/>
              <a:t>При обучении ребенка приемам пассивных и совместных действий лучше находиться позади ребенка на одном с ним уровне.</a:t>
            </a:r>
          </a:p>
          <a:p>
            <a:r>
              <a:rPr lang="ru-RU" sz="1800" smtClean="0"/>
              <a:t> Помощь должна быть дозированной. Нельзя лишать ребенка инициативы и возможности получить радость от сознания, что он сделал что-то сам.</a:t>
            </a:r>
          </a:p>
          <a:p>
            <a:r>
              <a:rPr lang="ru-RU" sz="1800" smtClean="0"/>
              <a:t>Обучение слепых детей несовместимо со спешкой, раздражением.</a:t>
            </a:r>
          </a:p>
          <a:p>
            <a:r>
              <a:rPr lang="ru-RU" sz="1800" smtClean="0"/>
              <a:t> И ребенок и взрослый должны быть в хорошем настроении.</a:t>
            </a:r>
          </a:p>
          <a:p>
            <a:r>
              <a:rPr lang="ru-RU" sz="1800" smtClean="0"/>
              <a:t> Занятия должны быть интересными, увлекательными. дайте речь.</a:t>
            </a:r>
          </a:p>
          <a:p>
            <a:r>
              <a:rPr lang="ru-RU" sz="1800" smtClean="0"/>
              <a:t>Следует как можно чаще поощрять ребенка словесно и тактильно. Это поможет ему обрести уверенность в себе.</a:t>
            </a:r>
          </a:p>
          <a:p>
            <a:r>
              <a:rPr lang="ru-RU" sz="1800" smtClean="0"/>
              <a:t>Помогайте ребенку налаживать контакты с окружающими, стараясь преодолеть крайности его поведения: повышенную стеснительность либо назойливость ребенка. </a:t>
            </a:r>
          </a:p>
          <a:p>
            <a:endParaRPr lang="ru-RU" sz="1800" smtClean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990600" y="990600"/>
            <a:ext cx="7772400" cy="5486400"/>
          </a:xfrm>
          <a:solidFill>
            <a:schemeClr val="accent2"/>
          </a:solidFill>
        </p:spPr>
        <p:txBody>
          <a:bodyPr/>
          <a:lstStyle/>
          <a:p>
            <a:r>
              <a:rPr lang="ru-RU" smtClean="0"/>
              <a:t> </a:t>
            </a:r>
            <a:r>
              <a:rPr lang="ru-RU" sz="2400" smtClean="0"/>
              <a:t>Совместные занятия родителей и их детей помогают сформировать в дальнейшем у малышей важные </a:t>
            </a:r>
            <a:r>
              <a:rPr lang="ru-RU" sz="2400" smtClean="0">
                <a:solidFill>
                  <a:srgbClr val="66FF33"/>
                </a:solidFill>
              </a:rPr>
              <a:t>личностные качества: уверенность, настойчивость, выдержку, терпение, целеустремленность.</a:t>
            </a:r>
          </a:p>
          <a:p>
            <a:r>
              <a:rPr lang="ru-RU" sz="2400" smtClean="0"/>
              <a:t> Игры незрячего ребенка требуют постоянного участия взрослого и способствуют их общению.</a:t>
            </a:r>
          </a:p>
        </p:txBody>
      </p:sp>
      <p:pic>
        <p:nvPicPr>
          <p:cNvPr id="39939" name="Picture 3" descr="F:\Семейное воспитание\76e4cbfcb3317846f3309ffedefc9365.jp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95400" y="3733800"/>
            <a:ext cx="3181350" cy="2386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0" name="Picture 4" descr="F:\Семейное воспитание\136489d8a88cc29f581d6ee12a4b977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810000"/>
            <a:ext cx="3581400" cy="238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305800" cy="1600200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ru-RU" smtClean="0">
                <a:solidFill>
                  <a:srgbClr val="FF0000"/>
                </a:solidFill>
              </a:rPr>
              <a:t>Некоторые особенности эмоционального развития</a:t>
            </a:r>
            <a:br>
              <a:rPr lang="ru-RU" smtClean="0">
                <a:solidFill>
                  <a:srgbClr val="FF0000"/>
                </a:solidFill>
              </a:rPr>
            </a:br>
            <a:r>
              <a:rPr lang="ru-RU" smtClean="0">
                <a:solidFill>
                  <a:srgbClr val="FF0000"/>
                </a:solidFill>
              </a:rPr>
              <a:t> ребенка с нарушением зрения</a:t>
            </a:r>
            <a:endParaRPr lang="ru-RU" smtClean="0"/>
          </a:p>
        </p:txBody>
      </p:sp>
      <p:sp>
        <p:nvSpPr>
          <p:cNvPr id="28675" name="Rectangle 4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763000" cy="5253038"/>
          </a:xfrm>
          <a:solidFill>
            <a:schemeClr val="bg2"/>
          </a:solidFill>
          <a:ln>
            <a:solidFill>
              <a:schemeClr val="tx2"/>
            </a:solidFill>
          </a:ln>
        </p:spPr>
        <p:txBody>
          <a:bodyPr tIns="126960" bIns="0" anchor="ctr">
            <a:spAutoFit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sz="1800" b="1" smtClean="0">
                <a:ea typeface="Calibri" pitchFamily="34" charset="0"/>
                <a:cs typeface="Arial" pitchFamily="34" charset="0"/>
              </a:rPr>
              <a:t>Эмоции и чувства</a:t>
            </a:r>
            <a:r>
              <a:rPr lang="ru-RU" sz="1800" b="1" smtClean="0">
                <a:latin typeface="Calibri" pitchFamily="34" charset="0"/>
                <a:ea typeface="Calibri" pitchFamily="34" charset="0"/>
                <a:cs typeface="Arial" pitchFamily="34" charset="0"/>
              </a:rPr>
              <a:t> </a:t>
            </a:r>
            <a:r>
              <a:rPr lang="ru-RU" sz="1800" b="1" smtClean="0">
                <a:ea typeface="Calibri" pitchFamily="34" charset="0"/>
                <a:cs typeface="Arial" pitchFamily="34" charset="0"/>
              </a:rPr>
              <a:t>человека, являясь</a:t>
            </a:r>
            <a:r>
              <a:rPr lang="ru-RU" sz="1800" b="1" smtClean="0">
                <a:latin typeface="Calibri" pitchFamily="34" charset="0"/>
                <a:ea typeface="Calibri" pitchFamily="34" charset="0"/>
                <a:cs typeface="Arial" pitchFamily="34" charset="0"/>
              </a:rPr>
              <a:t> </a:t>
            </a:r>
            <a:r>
              <a:rPr lang="ru-RU" sz="1800" b="1" smtClean="0">
                <a:ea typeface="Calibri" pitchFamily="34" charset="0"/>
                <a:cs typeface="Arial" pitchFamily="34" charset="0"/>
              </a:rPr>
              <a:t>отражением</a:t>
            </a:r>
            <a:r>
              <a:rPr lang="ru-RU" sz="1800" b="1" smtClean="0">
                <a:latin typeface="Calibri" pitchFamily="34" charset="0"/>
                <a:ea typeface="Calibri" pitchFamily="34" charset="0"/>
                <a:cs typeface="Arial" pitchFamily="34" charset="0"/>
              </a:rPr>
              <a:t> </a:t>
            </a:r>
            <a:r>
              <a:rPr lang="ru-RU" sz="1800" b="1" smtClean="0">
                <a:ea typeface="Calibri" pitchFamily="34" charset="0"/>
                <a:cs typeface="Arial" pitchFamily="34" charset="0"/>
              </a:rPr>
              <a:t>его</a:t>
            </a:r>
            <a:r>
              <a:rPr lang="ru-RU" sz="1800" b="1" smtClean="0">
                <a:latin typeface="Calibri" pitchFamily="34" charset="0"/>
                <a:ea typeface="Calibri" pitchFamily="34" charset="0"/>
                <a:cs typeface="Arial" pitchFamily="34" charset="0"/>
              </a:rPr>
              <a:t> </a:t>
            </a:r>
            <a:r>
              <a:rPr lang="ru-RU" sz="1800" b="1" smtClean="0">
                <a:ea typeface="Calibri" pitchFamily="34" charset="0"/>
                <a:cs typeface="Arial" pitchFamily="34" charset="0"/>
              </a:rPr>
              <a:t>реальных отношений  к значимым</a:t>
            </a:r>
            <a:r>
              <a:rPr lang="ru-RU" sz="1800" b="1" smtClean="0">
                <a:latin typeface="Calibri" pitchFamily="34" charset="0"/>
                <a:ea typeface="Calibri" pitchFamily="34" charset="0"/>
                <a:cs typeface="Arial" pitchFamily="34" charset="0"/>
              </a:rPr>
              <a:t> </a:t>
            </a:r>
            <a:r>
              <a:rPr lang="ru-RU" sz="1800" b="1" smtClean="0">
                <a:ea typeface="Calibri" pitchFamily="34" charset="0"/>
                <a:cs typeface="Arial" pitchFamily="34" charset="0"/>
              </a:rPr>
              <a:t>для него</a:t>
            </a:r>
            <a:r>
              <a:rPr lang="ru-RU" sz="1800" b="1" smtClean="0">
                <a:latin typeface="Calibri" pitchFamily="34" charset="0"/>
                <a:ea typeface="Calibri" pitchFamily="34" charset="0"/>
                <a:cs typeface="Arial" pitchFamily="34" charset="0"/>
              </a:rPr>
              <a:t> </a:t>
            </a:r>
            <a:r>
              <a:rPr lang="ru-RU" sz="1800" b="1" smtClean="0">
                <a:ea typeface="Calibri" pitchFamily="34" charset="0"/>
                <a:cs typeface="Arial" pitchFamily="34" charset="0"/>
              </a:rPr>
              <a:t>объектам и  субъектам.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sz="1800" u="sng" smtClean="0">
                <a:solidFill>
                  <a:srgbClr val="000B2C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1800" b="1" i="1" smtClean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Влияние нарушений зрения на эмоции и чувства человека</a:t>
            </a:r>
            <a:endParaRPr lang="ru-RU" sz="1800" b="1" i="1" smtClean="0">
              <a:solidFill>
                <a:srgbClr val="FFFF0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sz="1800" b="1" smtClean="0">
                <a:ea typeface="Calibri" pitchFamily="34" charset="0"/>
                <a:cs typeface="Calibri" pitchFamily="34" charset="0"/>
              </a:rPr>
              <a:t>сужаются сферы чувственного познания,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ru-RU" sz="1800" b="1" smtClean="0">
                <a:ea typeface="Calibri" pitchFamily="34" charset="0"/>
                <a:cs typeface="Calibri" pitchFamily="34" charset="0"/>
              </a:rPr>
              <a:t> изменяются потребности и интересы.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ru-RU" sz="1800" b="1" smtClean="0"/>
              <a:t> Нечеткое, недифференцированное восприятие эмоций другого человека;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ru-RU" sz="1800" b="1" smtClean="0"/>
              <a:t> наличие малочисленных, малодифференцированных  глобальных представлений о проявлениях эмоций;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ru-RU" sz="1800" b="1" smtClean="0"/>
              <a:t>неблагополучие в отражении собственных эмоциональных отношений с окружающими людьми.</a:t>
            </a:r>
          </a:p>
          <a:p>
            <a:pPr marL="457200" lvl="1" indent="0">
              <a:spcBef>
                <a:spcPct val="0"/>
              </a:spcBef>
              <a:buClrTx/>
              <a:buSzPct val="100000"/>
              <a:buFont typeface="Symbol" pitchFamily="18" charset="2"/>
              <a:buChar char=""/>
            </a:pPr>
            <a:endParaRPr lang="ru-RU" sz="1800" smtClean="0"/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ru-RU" sz="180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0"/>
            <a:ext cx="8382000" cy="6858000"/>
          </a:xfrm>
          <a:solidFill>
            <a:schemeClr val="accent2"/>
          </a:solidFill>
        </p:spPr>
        <p:txBody>
          <a:bodyPr/>
          <a:lstStyle/>
          <a:p>
            <a:pPr mar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40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/>
            </a:r>
            <a:br>
              <a:rPr lang="ru-RU" sz="140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</a:br>
            <a:r>
              <a:rPr lang="ru-RU" sz="1800" b="1" i="1" smtClean="0">
                <a:solidFill>
                  <a:srgbClr val="FFFFFF"/>
                </a:solidFill>
                <a:latin typeface="Cambria" pitchFamily="18" charset="0"/>
                <a:cs typeface="Times New Roman" pitchFamily="18" charset="0"/>
              </a:rPr>
              <a:t> </a:t>
            </a:r>
            <a:r>
              <a:rPr lang="ru-RU" sz="2400" b="1" smtClean="0">
                <a:solidFill>
                  <a:srgbClr val="FFFF00"/>
                </a:solidFill>
                <a:cs typeface="Times New Roman" pitchFamily="18" charset="0"/>
              </a:rPr>
              <a:t>Ситуации, вызывающие тяжелые эмоциональные состояния</a:t>
            </a:r>
            <a:endParaRPr lang="ru-RU" sz="2000" b="1" smtClean="0">
              <a:solidFill>
                <a:srgbClr val="FFFF00"/>
              </a:solidFill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sz="1800" b="1" smtClean="0">
                <a:ea typeface="Calibri" pitchFamily="34" charset="0"/>
                <a:cs typeface="Calibri" pitchFamily="34" charset="0"/>
              </a:rPr>
              <a:t>Особое место</a:t>
            </a:r>
            <a:r>
              <a:rPr lang="ru-RU" sz="1800" b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 </a:t>
            </a:r>
            <a:r>
              <a:rPr lang="ru-RU" sz="1800" b="1" smtClean="0">
                <a:ea typeface="Calibri" pitchFamily="34" charset="0"/>
                <a:cs typeface="Calibri" pitchFamily="34" charset="0"/>
              </a:rPr>
              <a:t>в возникновении тяжелых эмоциональных состояний</a:t>
            </a:r>
            <a:r>
              <a:rPr lang="ru-RU" sz="1800" b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 </a:t>
            </a:r>
            <a:r>
              <a:rPr lang="ru-RU" sz="1800" b="1" smtClean="0">
                <a:ea typeface="Calibri" pitchFamily="34" charset="0"/>
                <a:cs typeface="Calibri" pitchFamily="34" charset="0"/>
              </a:rPr>
              <a:t>занимает:</a:t>
            </a:r>
            <a:endParaRPr lang="ru-RU" sz="1800" b="1" smtClean="0"/>
          </a:p>
          <a:p>
            <a:pPr marL="0" lvl="1" indent="0">
              <a:lnSpc>
                <a:spcPct val="150000"/>
              </a:lnSpc>
              <a:spcBef>
                <a:spcPct val="0"/>
              </a:spcBef>
              <a:buClrTx/>
              <a:buSzPct val="100000"/>
              <a:buFont typeface="Symbol" pitchFamily="18" charset="2"/>
              <a:buChar char=""/>
            </a:pPr>
            <a:r>
              <a:rPr lang="ru-RU" sz="1800" b="1" smtClean="0">
                <a:ea typeface="Calibri" pitchFamily="34" charset="0"/>
                <a:cs typeface="Calibri" pitchFamily="34" charset="0"/>
              </a:rPr>
              <a:t> понимание своего отличия от нормально видящих сверстников, возникающее в возрасте</a:t>
            </a:r>
            <a:r>
              <a:rPr lang="ru-RU" sz="1800" b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 </a:t>
            </a:r>
            <a:r>
              <a:rPr lang="ru-RU" sz="1800" b="1" smtClean="0">
                <a:ea typeface="Calibri" pitchFamily="34" charset="0"/>
                <a:cs typeface="Calibri" pitchFamily="34" charset="0"/>
              </a:rPr>
              <a:t>4 </a:t>
            </a:r>
            <a:r>
              <a:rPr lang="ru-RU" sz="1800" b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–</a:t>
            </a:r>
            <a:r>
              <a:rPr lang="ru-RU" sz="1800" b="1" smtClean="0">
                <a:ea typeface="Calibri" pitchFamily="34" charset="0"/>
                <a:cs typeface="Calibri" pitchFamily="34" charset="0"/>
              </a:rPr>
              <a:t> 5 лет,</a:t>
            </a:r>
            <a:endParaRPr lang="ru-RU" sz="1800" b="1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lvl="1" indent="0">
              <a:lnSpc>
                <a:spcPct val="150000"/>
              </a:lnSpc>
              <a:spcBef>
                <a:spcPct val="0"/>
              </a:spcBef>
              <a:buClrTx/>
              <a:buSzPct val="100000"/>
              <a:buFont typeface="Symbol" pitchFamily="18" charset="2"/>
              <a:buChar char=""/>
            </a:pPr>
            <a:r>
              <a:rPr lang="ru-RU" sz="1800" b="1" smtClean="0">
                <a:ea typeface="Calibri" pitchFamily="34" charset="0"/>
                <a:cs typeface="Calibri" pitchFamily="34" charset="0"/>
              </a:rPr>
              <a:t> понимание и</a:t>
            </a:r>
            <a:r>
              <a:rPr lang="ru-RU" sz="1800" b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 </a:t>
            </a:r>
            <a:r>
              <a:rPr lang="ru-RU" sz="1800" b="1" smtClean="0">
                <a:ea typeface="Calibri" pitchFamily="34" charset="0"/>
                <a:cs typeface="Calibri" pitchFamily="34" charset="0"/>
              </a:rPr>
              <a:t>переживание своего дефекта в подростковом возрасте,</a:t>
            </a:r>
            <a:endParaRPr lang="ru-RU" sz="1800" b="1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lvl="1" indent="0">
              <a:lnSpc>
                <a:spcPct val="150000"/>
              </a:lnSpc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sz="1800" b="1" smtClean="0">
                <a:ea typeface="Calibri" pitchFamily="34" charset="0"/>
                <a:cs typeface="Calibri" pitchFamily="34" charset="0"/>
              </a:rPr>
              <a:t>в юношеском возрасте.осознание ограничений в выборе</a:t>
            </a:r>
            <a:endParaRPr lang="ru-RU" sz="1800" b="1" smtClean="0"/>
          </a:p>
          <a:p>
            <a:pPr marL="0" lvl="2" indent="0">
              <a:lnSpc>
                <a:spcPct val="150000"/>
              </a:lnSpc>
              <a:spcBef>
                <a:spcPct val="0"/>
              </a:spcBef>
              <a:buClrTx/>
              <a:buSzPct val="100000"/>
              <a:buFont typeface="Courier New" pitchFamily="49" charset="0"/>
              <a:buChar char="o"/>
            </a:pPr>
            <a:r>
              <a:rPr lang="ru-RU" sz="1800" b="1" smtClean="0">
                <a:ea typeface="Calibri" pitchFamily="34" charset="0"/>
                <a:cs typeface="Calibri" pitchFamily="34" charset="0"/>
              </a:rPr>
              <a:t> профессии,</a:t>
            </a:r>
            <a:endParaRPr lang="ru-RU" sz="1800" b="1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lvl="2" indent="0">
              <a:lnSpc>
                <a:spcPct val="150000"/>
              </a:lnSpc>
              <a:spcBef>
                <a:spcPct val="0"/>
              </a:spcBef>
              <a:buClrTx/>
              <a:buSzPct val="100000"/>
              <a:buFont typeface="Courier New" pitchFamily="49" charset="0"/>
              <a:buChar char="o"/>
            </a:pPr>
            <a:r>
              <a:rPr lang="ru-RU" sz="1800" b="1" smtClean="0">
                <a:ea typeface="Calibri" pitchFamily="34" charset="0"/>
                <a:cs typeface="Calibri" pitchFamily="34" charset="0"/>
              </a:rPr>
              <a:t> партнера для семейной жизни</a:t>
            </a:r>
            <a:r>
              <a:rPr lang="ru-RU" sz="1800" b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 </a:t>
            </a:r>
          </a:p>
          <a:p>
            <a:pPr marL="0" lvl="2" indent="0">
              <a:lnSpc>
                <a:spcPct val="150000"/>
              </a:lnSpc>
              <a:spcBef>
                <a:spcPct val="0"/>
              </a:spcBef>
              <a:buClrTx/>
              <a:buSzPct val="100000"/>
              <a:buFont typeface="Wingdings" pitchFamily="2" charset="2"/>
              <a:buNone/>
            </a:pPr>
            <a:r>
              <a:rPr lang="ru-RU" sz="1800" b="1" smtClean="0">
                <a:ea typeface="Calibri" pitchFamily="34" charset="0"/>
                <a:cs typeface="Calibri" pitchFamily="34" charset="0"/>
              </a:rPr>
              <a:t>Глубокое стрессовое состояние</a:t>
            </a:r>
            <a:r>
              <a:rPr lang="ru-RU" sz="1800" b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 </a:t>
            </a:r>
            <a:r>
              <a:rPr lang="ru-RU" sz="1800" b="1" smtClean="0">
                <a:ea typeface="Calibri" pitchFamily="34" charset="0"/>
                <a:cs typeface="Calibri" pitchFamily="34" charset="0"/>
              </a:rPr>
              <a:t>возникает при приобретенной слепоте у взрослых.</a:t>
            </a:r>
            <a:br>
              <a:rPr lang="ru-RU" sz="1800" b="1" smtClean="0">
                <a:ea typeface="Calibri" pitchFamily="34" charset="0"/>
                <a:cs typeface="Calibri" pitchFamily="34" charset="0"/>
              </a:rPr>
            </a:br>
            <a:r>
              <a:rPr lang="ru-RU" sz="1800" b="1" smtClean="0">
                <a:ea typeface="Calibri" pitchFamily="34" charset="0"/>
                <a:cs typeface="Calibri" pitchFamily="34" charset="0"/>
              </a:rPr>
              <a:t>Для лиц, недавно утративших зрение, характерны также:</a:t>
            </a:r>
            <a:endParaRPr lang="ru-RU" sz="1800" b="1" smtClean="0"/>
          </a:p>
          <a:p>
            <a:pPr marL="0" lvl="2" indent="0">
              <a:lnSpc>
                <a:spcPct val="150000"/>
              </a:lnSpc>
              <a:spcBef>
                <a:spcPct val="0"/>
              </a:spcBef>
              <a:buClrTx/>
              <a:buSzPct val="100000"/>
              <a:buFont typeface="Courier New" pitchFamily="49" charset="0"/>
              <a:buChar char="o"/>
            </a:pPr>
            <a:r>
              <a:rPr lang="ru-RU" sz="1800" b="1" smtClean="0">
                <a:ea typeface="Calibri" pitchFamily="34" charset="0"/>
                <a:cs typeface="Calibri" pitchFamily="34" charset="0"/>
              </a:rPr>
              <a:t>сниженная самооценка,</a:t>
            </a:r>
            <a:endParaRPr lang="ru-RU" sz="1800" b="1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lvl="2" indent="0">
              <a:lnSpc>
                <a:spcPct val="150000"/>
              </a:lnSpc>
              <a:spcBef>
                <a:spcPct val="0"/>
              </a:spcBef>
              <a:buClrTx/>
              <a:buSzPct val="100000"/>
              <a:buFont typeface="Courier New" pitchFamily="49" charset="0"/>
              <a:buChar char="o"/>
            </a:pPr>
            <a:r>
              <a:rPr lang="ru-RU" sz="1800" b="1" smtClean="0">
                <a:ea typeface="Calibri" pitchFamily="34" charset="0"/>
                <a:cs typeface="Calibri" pitchFamily="34" charset="0"/>
              </a:rPr>
              <a:t>низкий уровень притязаний</a:t>
            </a:r>
            <a:r>
              <a:rPr lang="ru-RU" sz="1800" b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 </a:t>
            </a:r>
            <a:r>
              <a:rPr lang="ru-RU" sz="1800" b="1" smtClean="0">
                <a:ea typeface="Calibri" pitchFamily="34" charset="0"/>
                <a:cs typeface="Calibri" pitchFamily="34" charset="0"/>
              </a:rPr>
              <a:t>и выраженные депрессивные</a:t>
            </a:r>
            <a:br>
              <a:rPr lang="ru-RU" sz="1800" b="1" smtClean="0">
                <a:ea typeface="Calibri" pitchFamily="34" charset="0"/>
                <a:cs typeface="Calibri" pitchFamily="34" charset="0"/>
              </a:rPr>
            </a:br>
            <a:r>
              <a:rPr lang="ru-RU" sz="1800" b="1" smtClean="0">
                <a:ea typeface="Calibri" pitchFamily="34" charset="0"/>
                <a:cs typeface="Calibri" pitchFamily="34" charset="0"/>
              </a:rPr>
              <a:t>компоненты поведения.</a:t>
            </a:r>
            <a:endParaRPr lang="ru-RU" sz="1800" b="1" smtClean="0"/>
          </a:p>
          <a:p>
            <a:pPr marL="0" indent="0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609600" y="0"/>
            <a:ext cx="8229600" cy="6629400"/>
          </a:xfr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1600" b="1" i="1" dirty="0" smtClean="0">
                <a:solidFill>
                  <a:srgbClr val="FFFF00"/>
                </a:solidFill>
              </a:rPr>
              <a:t> </a:t>
            </a:r>
            <a:r>
              <a:rPr lang="ru-RU" sz="2000" b="1" i="1" dirty="0" smtClean="0">
                <a:solidFill>
                  <a:srgbClr val="FFFF00"/>
                </a:solidFill>
              </a:rPr>
              <a:t>Понимание эмоционального состояния человека</a:t>
            </a:r>
            <a:br>
              <a:rPr lang="ru-RU" sz="2000" b="1" i="1" dirty="0" smtClean="0">
                <a:solidFill>
                  <a:srgbClr val="FFFF00"/>
                </a:solidFill>
              </a:rPr>
            </a:br>
            <a:r>
              <a:rPr lang="ru-RU" sz="2000" b="1" i="1" dirty="0" smtClean="0">
                <a:solidFill>
                  <a:srgbClr val="FFFF00"/>
                </a:solidFill>
              </a:rPr>
              <a:t> по экспрессивным признакам речи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800" dirty="0" smtClean="0"/>
              <a:t>Распространено</a:t>
            </a:r>
            <a:r>
              <a:rPr lang="ru-RU" sz="1800" b="1" dirty="0" smtClean="0"/>
              <a:t> мнение о том, что слепые менее эмоциональны, более спокойны и уравновешенны</a:t>
            </a:r>
            <a:r>
              <a:rPr lang="ru-RU" sz="1800" dirty="0" smtClean="0"/>
              <a:t>, чем люди, не имеющие дефектов зрения. Это впечатление </a:t>
            </a:r>
            <a:r>
              <a:rPr lang="ru-RU" sz="1800" b="1" dirty="0" smtClean="0"/>
              <a:t>объясняется отсутствием отражения их переживаний в мимике, жестах, позах</a:t>
            </a:r>
            <a:r>
              <a:rPr lang="ru-RU" sz="1800" dirty="0" smtClean="0"/>
              <a:t>. Однако речь их достаточно интонационно выразительна. Исследования понимания слепыми эмоциональных состояний человека по голосу, интонации, темпу, громкости и другим экспрессивным признакам речи (</a:t>
            </a:r>
            <a:r>
              <a:rPr lang="ru-RU" sz="1800" b="1" i="1" dirty="0" smtClean="0"/>
              <a:t>Т. В. Корнева</a:t>
            </a:r>
            <a:r>
              <a:rPr lang="ru-RU" sz="1800" dirty="0" smtClean="0"/>
              <a:t>) свидетельствуют о том, что</a:t>
            </a:r>
            <a:br>
              <a:rPr lang="ru-RU" sz="1800" dirty="0" smtClean="0"/>
            </a:br>
            <a:r>
              <a:rPr lang="ru-RU" sz="1800" dirty="0" smtClean="0"/>
              <a:t>-слепые обнаруживают </a:t>
            </a:r>
            <a:r>
              <a:rPr lang="ru-RU" sz="1800" b="1" dirty="0" smtClean="0"/>
              <a:t>большую точность в распознавании эмоциональных состояний говорящего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>-Оценивая эмоциональные состояния, они </a:t>
            </a:r>
            <a:r>
              <a:rPr lang="ru-RU" sz="1800" b="1" dirty="0" smtClean="0"/>
              <a:t>выделяют и адекватно оценивают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такие </a:t>
            </a:r>
            <a:r>
              <a:rPr lang="ru-RU" sz="1800" b="1" dirty="0" smtClean="0"/>
              <a:t>качества личности говорящего</a:t>
            </a:r>
            <a:r>
              <a:rPr lang="ru-RU" sz="1800" dirty="0" smtClean="0"/>
              <a:t>, как:</a:t>
            </a:r>
          </a:p>
          <a:p>
            <a:pPr lvl="1">
              <a:defRPr/>
            </a:pPr>
            <a:r>
              <a:rPr lang="ru-RU" sz="1800" u="sng" dirty="0" smtClean="0"/>
              <a:t>активность,</a:t>
            </a:r>
            <a:endParaRPr lang="ru-RU" sz="1800" dirty="0" smtClean="0"/>
          </a:p>
          <a:p>
            <a:pPr lvl="1">
              <a:defRPr/>
            </a:pPr>
            <a:r>
              <a:rPr lang="ru-RU" sz="1800" u="sng" dirty="0" err="1" smtClean="0"/>
              <a:t>доминантность</a:t>
            </a:r>
            <a:r>
              <a:rPr lang="ru-RU" sz="1800" u="sng" dirty="0" smtClean="0"/>
              <a:t>,</a:t>
            </a:r>
            <a:endParaRPr lang="ru-RU" sz="1800" dirty="0" smtClean="0"/>
          </a:p>
          <a:p>
            <a:pPr lvl="1">
              <a:defRPr/>
            </a:pPr>
            <a:r>
              <a:rPr lang="ru-RU" sz="1800" u="sng" dirty="0" smtClean="0"/>
              <a:t>тревожность</a:t>
            </a:r>
            <a:r>
              <a:rPr lang="ru-RU" sz="1800" dirty="0" smtClean="0"/>
              <a:t>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800" b="1" i="1" dirty="0" smtClean="0"/>
              <a:t>А.А. </a:t>
            </a:r>
            <a:r>
              <a:rPr lang="ru-RU" sz="1800" b="1" i="1" dirty="0" err="1" smtClean="0"/>
              <a:t>Крогиус</a:t>
            </a:r>
            <a:r>
              <a:rPr lang="ru-RU" sz="1800" b="1" i="1" dirty="0" smtClean="0"/>
              <a:t> также отмечал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800" b="1" i="1" dirty="0" smtClean="0"/>
              <a:t>исключительные способности слепых</a:t>
            </a:r>
          </a:p>
          <a:p>
            <a:pPr lvl="1">
              <a:defRPr/>
            </a:pPr>
            <a:r>
              <a:rPr lang="ru-RU" sz="1800" u="sng" dirty="0" smtClean="0"/>
              <a:t>понимать эмоциональные состояния</a:t>
            </a:r>
            <a:r>
              <a:rPr lang="ru-RU" sz="1800" dirty="0" smtClean="0"/>
              <a:t>,</a:t>
            </a:r>
          </a:p>
          <a:p>
            <a:pPr lvl="1">
              <a:defRPr/>
            </a:pPr>
            <a:r>
              <a:rPr lang="ru-RU" sz="1800" u="sng" dirty="0" smtClean="0"/>
              <a:t>улавливать самые «тонкие изменения голоса собеседника»</a:t>
            </a:r>
            <a:r>
              <a:rPr lang="ru-RU" sz="1800" dirty="0" smtClean="0"/>
              <a:t>.</a:t>
            </a:r>
          </a:p>
          <a:p>
            <a:pPr>
              <a:defRPr/>
            </a:pPr>
            <a:endParaRPr lang="ru-RU" dirty="0" smtClean="0"/>
          </a:p>
        </p:txBody>
      </p:sp>
      <p:pic>
        <p:nvPicPr>
          <p:cNvPr id="35844" name="Picture 4" descr="F:\Семейное воспитание\дети в очках\cdv 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3810000"/>
            <a:ext cx="3101339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181600" cy="1905000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ru-RU" smtClean="0">
                <a:solidFill>
                  <a:srgbClr val="FF0000"/>
                </a:solidFill>
              </a:rPr>
              <a:t/>
            </a:r>
            <a:br>
              <a:rPr lang="ru-RU" smtClean="0">
                <a:solidFill>
                  <a:srgbClr val="FF0000"/>
                </a:solidFill>
              </a:rPr>
            </a:br>
            <a:r>
              <a:rPr lang="ru-RU" smtClean="0">
                <a:solidFill>
                  <a:srgbClr val="FF0000"/>
                </a:solidFill>
              </a:rPr>
              <a:t/>
            </a:r>
            <a:br>
              <a:rPr lang="ru-RU" smtClean="0">
                <a:solidFill>
                  <a:srgbClr val="FF0000"/>
                </a:solidFill>
              </a:rPr>
            </a:br>
            <a:r>
              <a:rPr lang="ru-RU" smtClean="0">
                <a:solidFill>
                  <a:srgbClr val="FF0000"/>
                </a:solidFill>
              </a:rPr>
              <a:t/>
            </a:r>
            <a:br>
              <a:rPr lang="ru-RU" smtClean="0">
                <a:solidFill>
                  <a:srgbClr val="FF0000"/>
                </a:solidFill>
              </a:rPr>
            </a:br>
            <a:r>
              <a:rPr lang="ru-RU" smtClean="0">
                <a:solidFill>
                  <a:srgbClr val="FF0000"/>
                </a:solidFill>
              </a:rPr>
              <a:t/>
            </a:r>
            <a:br>
              <a:rPr lang="ru-RU" smtClean="0">
                <a:solidFill>
                  <a:srgbClr val="FF0000"/>
                </a:solidFill>
              </a:rPr>
            </a:br>
            <a:r>
              <a:rPr lang="ru-RU" smtClean="0">
                <a:solidFill>
                  <a:srgbClr val="FF0000"/>
                </a:solidFill>
              </a:rPr>
              <a:t/>
            </a:r>
            <a:br>
              <a:rPr lang="ru-RU" smtClean="0">
                <a:solidFill>
                  <a:srgbClr val="FF0000"/>
                </a:solidFill>
              </a:rPr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>
                <a:solidFill>
                  <a:srgbClr val="FF0000"/>
                </a:solidFill>
              </a:rPr>
              <a:t> Особенности интеллектуального развития</a:t>
            </a:r>
            <a:endParaRPr lang="ru-RU" smtClean="0"/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228600" y="1828800"/>
            <a:ext cx="8915400" cy="5029200"/>
          </a:xfrm>
          <a:solidFill>
            <a:schemeClr val="bg2"/>
          </a:solidFill>
        </p:spPr>
        <p:txBody>
          <a:bodyPr/>
          <a:lstStyle/>
          <a:p>
            <a:r>
              <a:rPr lang="ru-RU" sz="1800" smtClean="0"/>
              <a:t>более позднее формирование 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первичного обобщения, дефицита 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информации, </a:t>
            </a:r>
          </a:p>
          <a:p>
            <a:r>
              <a:rPr lang="ru-RU" sz="1800" smtClean="0"/>
              <a:t>замедления развития познавательных 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процессов. </a:t>
            </a:r>
          </a:p>
          <a:p>
            <a:r>
              <a:rPr lang="ru-RU" sz="1800" smtClean="0"/>
              <a:t>особенностях мышления, речи и других предпосылок интеллектуальной деятельности. </a:t>
            </a:r>
          </a:p>
          <a:p>
            <a:r>
              <a:rPr lang="ru-RU" sz="1800" smtClean="0"/>
              <a:t>слабость абстрактного мышления и преобладание чувственно-образного способа суждения</a:t>
            </a:r>
          </a:p>
          <a:p>
            <a:r>
              <a:rPr lang="ru-RU" sz="1800" smtClean="0"/>
              <a:t>На предупреждение снижения результативности умственной деятельности детей с тяжелыми дефектами зрения влияет позиция родителей, их активная повседневная помощь ребенку в развитии познавательной деятельности.</a:t>
            </a:r>
          </a:p>
          <a:p>
            <a:r>
              <a:rPr lang="ru-RU" sz="1800" smtClean="0"/>
              <a:t>При раннем педагогическом вмешательстве можно в значительной степени предупредить возникновение и развитие специфических для слепых детей вторичных отклонений и тем самым оказать положительное влияние на формирование психических процессов и личности в целом</a:t>
            </a:r>
            <a:r>
              <a:rPr lang="ru-RU" sz="2000" smtClean="0"/>
              <a:t>.</a:t>
            </a:r>
          </a:p>
          <a:p>
            <a:endParaRPr lang="ru-RU" sz="2000" smtClean="0"/>
          </a:p>
        </p:txBody>
      </p:sp>
      <p:pic>
        <p:nvPicPr>
          <p:cNvPr id="36869" name="Picture 5" descr="F:\Семейное воспитание\дети в очках\dreamstime_13319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0" y="228600"/>
            <a:ext cx="40005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12" name="Picture 40" descr="C:\Documents and Settings\Admin\Рабочий стол\Семейное воспитание\дети в очках\422_422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533400"/>
            <a:ext cx="4184196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3" name="Содержимое 51"/>
          <p:cNvSpPr>
            <a:spLocks noGrp="1"/>
          </p:cNvSpPr>
          <p:nvPr>
            <p:ph type="body" idx="1"/>
          </p:nvPr>
        </p:nvSpPr>
        <p:spPr>
          <a:xfrm>
            <a:off x="914400" y="381000"/>
            <a:ext cx="3733800" cy="3429000"/>
          </a:xfrm>
          <a:solidFill>
            <a:schemeClr val="accent2"/>
          </a:solidFill>
        </p:spPr>
        <p:txBody>
          <a:bodyPr/>
          <a:lstStyle/>
          <a:p>
            <a:pPr algn="just"/>
            <a:r>
              <a:rPr lang="ru-RU" sz="2800" smtClean="0"/>
              <a:t>У новорожденных детей сужаются зрачки, смыкаются веки и голова закидывается назад — рефлекс Пейпера. </a:t>
            </a:r>
          </a:p>
          <a:p>
            <a:endParaRPr lang="ru-RU" b="1" smtClean="0"/>
          </a:p>
        </p:txBody>
      </p:sp>
      <p:sp>
        <p:nvSpPr>
          <p:cNvPr id="5124" name="Содержимое 51"/>
          <p:cNvSpPr txBox="1">
            <a:spLocks/>
          </p:cNvSpPr>
          <p:nvPr/>
        </p:nvSpPr>
        <p:spPr bwMode="auto">
          <a:xfrm>
            <a:off x="914400" y="3657600"/>
            <a:ext cx="7848600" cy="3048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just"/>
            <a:r>
              <a:rPr lang="ru-RU" sz="2800"/>
              <a:t>Рефлекс наиболее выражен при вертикальном положении ребенка. Если реакция на свет отсутствует даже при повторных попытках, это свидетельствует о снижении или отсутствии зрения, что может быть связано с поражением сетчатки или зрительного нерва.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3124200" y="0"/>
            <a:ext cx="4953000" cy="1600200"/>
          </a:xfrm>
          <a:solidFill>
            <a:schemeClr val="accent2"/>
          </a:solidFill>
        </p:spPr>
        <p:txBody>
          <a:bodyPr/>
          <a:lstStyle/>
          <a:p>
            <a:r>
              <a:rPr lang="ru-RU" sz="4000" smtClean="0">
                <a:solidFill>
                  <a:schemeClr val="tx1"/>
                </a:solidFill>
              </a:rPr>
              <a:t>РЕЧЬ </a:t>
            </a:r>
            <a:endParaRPr lang="ru-RU" sz="32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76400"/>
            <a:ext cx="8229600" cy="5181600"/>
          </a:xfrm>
          <a:solidFill>
            <a:schemeClr val="accent2"/>
          </a:solidFill>
        </p:spPr>
        <p:txBody>
          <a:bodyPr/>
          <a:lstStyle/>
          <a:p>
            <a:pPr marL="0" indent="360000" algn="just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000" dirty="0" smtClean="0"/>
              <a:t>Характерна задержка развития речи на 1—2 года. Вместе с тем сформировавшаяся речь нередко бывает более развитой, чем у зрячих сверстников. По структуре и интонациям она может напоминать речь взрослых. </a:t>
            </a:r>
          </a:p>
          <a:p>
            <a:pPr marL="0" indent="360000" algn="just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000" dirty="0" smtClean="0"/>
              <a:t>Характерна склонность к </a:t>
            </a:r>
            <a:r>
              <a:rPr lang="ru-RU" sz="2000" dirty="0" err="1" smtClean="0"/>
              <a:t>рассуждательству</a:t>
            </a:r>
            <a:r>
              <a:rPr lang="ru-RU" sz="2000" dirty="0" smtClean="0"/>
              <a:t>, различие между относительно богатым словарем и фактическими знаниями ребенка. Слова часто не выражают истинного, конкретного их значения. Предполагается, что это связано с особыми условиями формирования речи у детей с дефектами зрения — при преобладании слухового подражания в отрыве от непосредственного чувственного опыта. </a:t>
            </a:r>
          </a:p>
          <a:p>
            <a:pPr marL="0" indent="360000" algn="just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000" dirty="0" smtClean="0"/>
              <a:t>С этим связаны такие же особенности интеллекта, как формальность мышления, преобладание общих, неконкретных знаний, недостаточно адекватное использование понятий, словесных обозначений.</a:t>
            </a:r>
          </a:p>
          <a:p>
            <a:pPr marL="252000" indent="0">
              <a:spcBef>
                <a:spcPts val="0"/>
              </a:spcBef>
              <a:defRPr/>
            </a:pPr>
            <a:endParaRPr lang="ru-RU" sz="2400" dirty="0"/>
          </a:p>
        </p:txBody>
      </p:sp>
      <p:pic>
        <p:nvPicPr>
          <p:cNvPr id="72706" name="Picture 2" descr="F:\Семейное воспитание\дети в очках\i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0" y="0"/>
            <a:ext cx="161925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2707" name="Picture 3" descr="F:\Семейное воспитание\дети в очках\oKsaNnAyazw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152400"/>
            <a:ext cx="2857500" cy="126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ru-RU" smtClean="0">
                <a:solidFill>
                  <a:srgbClr val="FF3300"/>
                </a:solidFill>
              </a:rPr>
              <a:t>Работа специалистов детского сада с родителями</a:t>
            </a:r>
          </a:p>
        </p:txBody>
      </p:sp>
      <p:pic>
        <p:nvPicPr>
          <p:cNvPr id="71682" name="Picture 2" descr="F:\Семейное воспитание\дети в очках\1356795445_1354599124-anon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00600" y="1828800"/>
            <a:ext cx="3901440" cy="3048000"/>
          </a:xfrm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04800" y="2057400"/>
            <a:ext cx="4343400" cy="1200150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/>
              <a:t>Работа с родителями - очень важная составляющая процесса психологической помощи семьям детей с нарушением зрения.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3352800"/>
            <a:ext cx="4572000" cy="1477963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Основой эффективности такого рода консультирования является психологическая готовность родителей воспринимать и усваивать передаваемую информацию. 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4800600"/>
            <a:ext cx="8534400" cy="1754188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Во время беседы от специалиста родители ждут или эмоциональной поддержки, или сочувствия, или получения точной информации о нарушениях ребенка и особенностях такого состояния;</a:t>
            </a:r>
          </a:p>
          <a:p>
            <a:pPr>
              <a:defRPr/>
            </a:pPr>
            <a:r>
              <a:rPr lang="ru-RU" dirty="0"/>
              <a:t>Специалист должен создать психологические условия для адекватного восприятия родителями информации об особенностях развития их ребенка, готовности к работе по его коррекции и воспитанию.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4572000" cy="2514600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ru-RU" sz="2400" smtClean="0">
                <a:solidFill>
                  <a:srgbClr val="FFFF00"/>
                </a:solidFill>
              </a:rPr>
              <a:t>Основными направлениями в работе педагогов детского сада с семьей детей с нарушениями зрения являются: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38400"/>
            <a:ext cx="8458200" cy="4419600"/>
          </a:xfrm>
          <a:solidFill>
            <a:schemeClr val="accent2"/>
          </a:solidFill>
        </p:spPr>
        <p:txBody>
          <a:bodyPr/>
          <a:lstStyle/>
          <a:p>
            <a:r>
              <a:rPr lang="ru-RU" sz="2400" smtClean="0"/>
              <a:t>изучение особенностей семейного воспитания ребенка;</a:t>
            </a:r>
          </a:p>
          <a:p>
            <a:r>
              <a:rPr lang="ru-RU" sz="2400" smtClean="0"/>
              <a:t> разработка и реализация совместно с семьей индивидуальных программ помощи ребенку;</a:t>
            </a:r>
          </a:p>
          <a:p>
            <a:r>
              <a:rPr lang="ru-RU" sz="2400" smtClean="0"/>
              <a:t>коррекция детско-родительских отношений. (по индивидуально разработанной системе) </a:t>
            </a:r>
          </a:p>
          <a:p>
            <a:r>
              <a:rPr lang="ru-RU" sz="2400" smtClean="0"/>
              <a:t>помочь родителям понять особенности возрастного и личностного развития их детей, влияние дефекта зрения на общее психофизическое развитие,</a:t>
            </a:r>
          </a:p>
          <a:p>
            <a:r>
              <a:rPr lang="ru-RU" sz="2400" smtClean="0"/>
              <a:t> помочь овладеть конкретными методами помощи ребенку.;</a:t>
            </a:r>
          </a:p>
          <a:p>
            <a:endParaRPr lang="ru-RU" sz="2000" smtClean="0"/>
          </a:p>
          <a:p>
            <a:endParaRPr lang="ru-RU" smtClean="0"/>
          </a:p>
          <a:p>
            <a:endParaRPr lang="ru-RU" sz="3600" smtClean="0"/>
          </a:p>
        </p:txBody>
      </p:sp>
      <p:pic>
        <p:nvPicPr>
          <p:cNvPr id="38916" name="Picture 4" descr="F:\Семейное воспитание\дети в очках\Optometrists.jpe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53000" y="0"/>
            <a:ext cx="35433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C:\Documents and Settings\Admin\Рабочий стол\Семейное воспитание\дети в очках\OZQVCeNaum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5000" y="2438400"/>
            <a:ext cx="6400800" cy="425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838200"/>
            <a:ext cx="6858000" cy="1981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5400" smtClean="0">
                <a:solidFill>
                  <a:srgbClr val="002060"/>
                </a:solidFill>
              </a:rPr>
              <a:t>СПАСИБО ЗА ВНИМАНИЕ</a:t>
            </a:r>
            <a:r>
              <a:rPr lang="ru-RU" sz="4400" smtClean="0">
                <a:solidFill>
                  <a:srgbClr val="002060"/>
                </a:solidFill>
              </a:rPr>
              <a:t>!</a:t>
            </a:r>
          </a:p>
          <a:p>
            <a:pPr eaLnBrk="1" hangingPunct="1">
              <a:buFont typeface="Wingdings" pitchFamily="2" charset="2"/>
              <a:buNone/>
            </a:pPr>
            <a:endParaRPr lang="ru-RU" sz="48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924800" cy="1143000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FF0000"/>
                </a:solidFill>
              </a:rPr>
              <a:t>ЛИТЕРАТУРА: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219200"/>
            <a:ext cx="7696200" cy="4953000"/>
          </a:xfrm>
          <a:solidFill>
            <a:schemeClr val="bg2"/>
          </a:solidFill>
        </p:spPr>
        <p:txBody>
          <a:bodyPr/>
          <a:lstStyle/>
          <a:p>
            <a:pPr marL="514350" indent="-514350" eaLnBrk="1" hangingPunct="1">
              <a:buFont typeface="Wingdings" pitchFamily="2" charset="2"/>
              <a:buAutoNum type="arabicPeriod"/>
            </a:pPr>
            <a:r>
              <a:rPr lang="ru-RU" smtClean="0"/>
              <a:t>Мастюкова Е.М. Московкина А.Г. «Семейное воспитание детей с отклонениями в развитии» - 2004 – 407с.</a:t>
            </a:r>
          </a:p>
          <a:p>
            <a:pPr marL="514350" indent="-514350" eaLnBrk="1" hangingPunct="1">
              <a:buFont typeface="Wingdings" pitchFamily="2" charset="2"/>
              <a:buAutoNum type="arabicPeriod"/>
            </a:pPr>
            <a:r>
              <a:rPr lang="ru-RU" smtClean="0"/>
              <a:t>Ткачева В.В. «Психокоррекционная работа с матерями, воспитывающей детей с отклонениями в развитии. Практикум по формированию адекватных отношений» – М.: мздательство ГНОМ иД», 2000 – 64с.</a:t>
            </a:r>
          </a:p>
          <a:p>
            <a:pPr marL="514350" indent="-514350" eaLnBrk="1" hangingPunct="1">
              <a:buFont typeface="Wingdings" pitchFamily="2" charset="2"/>
              <a:buAutoNum type="arabicPeriod"/>
            </a:pPr>
            <a:r>
              <a:rPr lang="ru-RU" smtClean="0"/>
              <a:t>Электронные ресурсы удаленного доступа.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10600" cy="2438400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ru-RU" sz="4000" smtClean="0">
                <a:solidFill>
                  <a:srgbClr val="FF0000"/>
                </a:solidFill>
              </a:rPr>
              <a:t>Тестовые задания на тему:</a:t>
            </a:r>
            <a:br>
              <a:rPr lang="ru-RU" sz="4000" smtClean="0">
                <a:solidFill>
                  <a:srgbClr val="FF0000"/>
                </a:solidFill>
              </a:rPr>
            </a:br>
            <a:r>
              <a:rPr lang="ru-RU" sz="4000" u="sng" smtClean="0">
                <a:solidFill>
                  <a:srgbClr val="FF3300"/>
                </a:solidFill>
              </a:rPr>
              <a:t>Ребенок с нарушением зрения в семье</a:t>
            </a:r>
            <a:r>
              <a:rPr lang="ru-RU" sz="400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0964" name="Picture 4" descr="F:\Семейное воспитание\дети в очках\коррекция-зрения-у-дете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971800"/>
            <a:ext cx="2590800" cy="3445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65" name="Picture 5" descr="F:\Семейное воспитание\дети в очках\8429_html_6b83d75f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0" y="2971800"/>
            <a:ext cx="5140666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457200"/>
            <a:ext cx="7848600" cy="6096000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 marL="457200" indent="-457200">
              <a:buFont typeface="Wingdings" pitchFamily="2" charset="2"/>
              <a:buNone/>
              <a:defRPr/>
            </a:pPr>
            <a:r>
              <a:rPr lang="ru-RU" sz="3600" dirty="0" smtClean="0"/>
              <a:t>1. Какая позиция родителей, имеющих детей с нарушением зрения является адекватной:</a:t>
            </a:r>
          </a:p>
          <a:p>
            <a:pPr marL="457200" indent="-457200">
              <a:buFont typeface="Wingdings" pitchFamily="2" charset="2"/>
              <a:buNone/>
              <a:defRPr/>
            </a:pPr>
            <a:endParaRPr lang="ru-RU" sz="24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/>
              <a:t>а) Родители слепого ребенка ребенок воспринимается как жертва обстоятельств, обиженное судьбой существо, которое нуждается в постоянной опеке и защите.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/>
              <a:t>б) Родители принимают и ребенка и его недостаток;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/>
              <a:t>в) Родители принимают ребенка, но не принимают его недостаток;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/>
              <a:t>г) Родители не принимают ребенка, с его недостатком;</a:t>
            </a:r>
          </a:p>
          <a:p>
            <a:pPr>
              <a:defRPr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457200"/>
            <a:ext cx="7848600" cy="5638800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3600" dirty="0" smtClean="0"/>
              <a:t>2. Остаточное зрение характеризуется...</a:t>
            </a:r>
          </a:p>
          <a:p>
            <a:pPr marL="457200" indent="-457200">
              <a:buFont typeface="Wingdings" pitchFamily="2" charset="2"/>
              <a:buNone/>
              <a:defRPr/>
            </a:pPr>
            <a:endParaRPr lang="ru-RU" sz="2400" dirty="0" smtClean="0"/>
          </a:p>
          <a:p>
            <a:pPr indent="0">
              <a:buFont typeface="Wingdings" pitchFamily="2" charset="2"/>
              <a:buNone/>
              <a:defRPr/>
            </a:pPr>
            <a:r>
              <a:rPr lang="ru-RU" sz="2400" dirty="0" smtClean="0"/>
              <a:t>а) наступлением быстрого утомления;</a:t>
            </a:r>
            <a:br>
              <a:rPr lang="ru-RU" sz="2400" dirty="0" smtClean="0"/>
            </a:br>
            <a:r>
              <a:rPr lang="ru-RU" sz="2400" dirty="0" smtClean="0"/>
              <a:t>б) неравнозначностью взаимодействия зрительных функций;                           в)неустойчивостью зрительных возможностей</a:t>
            </a:r>
            <a:r>
              <a:rPr lang="ru-RU" sz="2400" dirty="0" smtClean="0">
                <a:solidFill>
                  <a:srgbClr val="66FF33"/>
                </a:solidFill>
              </a:rPr>
              <a:t>.</a:t>
            </a:r>
            <a:r>
              <a:rPr lang="ru-RU" sz="2400" dirty="0" smtClean="0"/>
              <a:t>;</a:t>
            </a:r>
          </a:p>
          <a:p>
            <a:pPr indent="0">
              <a:buFont typeface="Wingdings" pitchFamily="2" charset="2"/>
              <a:buNone/>
              <a:defRPr/>
            </a:pPr>
            <a:r>
              <a:rPr lang="ru-RU" sz="2400" dirty="0" smtClean="0"/>
              <a:t>г) повышением порога чувствительности;</a:t>
            </a:r>
            <a:br>
              <a:rPr lang="ru-RU" sz="2400" dirty="0" smtClean="0"/>
            </a:br>
            <a:r>
              <a:rPr lang="ru-RU" sz="2400" dirty="0" err="1" smtClean="0"/>
              <a:t>д</a:t>
            </a:r>
            <a:r>
              <a:rPr lang="ru-RU" sz="2400" dirty="0" smtClean="0"/>
              <a:t>) повышением скорости и качества переработки информации;</a:t>
            </a:r>
            <a:br>
              <a:rPr lang="ru-RU" sz="2400" dirty="0" smtClean="0"/>
            </a:br>
            <a:endParaRPr lang="ru-RU" sz="2400" dirty="0" smtClean="0"/>
          </a:p>
          <a:p>
            <a:pPr>
              <a:defRPr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924800" cy="1143000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3200" dirty="0" smtClean="0"/>
              <a:t>3. Выберите правильное определение к термину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371600"/>
            <a:ext cx="3657600" cy="5029200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1.Катаракта </a:t>
            </a:r>
          </a:p>
          <a:p>
            <a:pPr>
              <a:buFont typeface="Wingdings" pitchFamily="2" charset="2"/>
              <a:buNone/>
              <a:defRPr/>
            </a:pPr>
            <a:endParaRPr lang="ru-RU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2.Ниста́гм</a:t>
            </a:r>
          </a:p>
          <a:p>
            <a:pPr>
              <a:buFont typeface="Wingdings" pitchFamily="2" charset="2"/>
              <a:buNone/>
              <a:defRPr/>
            </a:pPr>
            <a:endParaRPr lang="ru-RU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3. Птоз</a:t>
            </a:r>
          </a:p>
          <a:p>
            <a:pPr>
              <a:buFont typeface="Wingdings" pitchFamily="2" charset="2"/>
              <a:buNone/>
              <a:defRPr/>
            </a:pPr>
            <a:endParaRPr lang="ru-RU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4. Косоглазие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3886200" y="1371600"/>
            <a:ext cx="4800600" cy="50292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dirty="0"/>
              <a:t>А) опущение верхнего века.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dirty="0"/>
              <a:t>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ru-RU" dirty="0"/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dirty="0"/>
              <a:t>Б) повторяющиеся (двусторонние, редко одно сторонние) толчкообразные, как правило, непроизвольные движения глазных яблок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kern="0" dirty="0">
                <a:latin typeface="+mn-lt"/>
              </a:rPr>
              <a:t>В)</a:t>
            </a:r>
            <a:r>
              <a:rPr lang="ru-RU" dirty="0"/>
              <a:t> положение глаз, при котором зрительная линия одного глаза направлена на рассматриваемый предмет, а другого - отклонена в сторону.</a:t>
            </a:r>
            <a:r>
              <a:rPr lang="ru-RU" kern="0" dirty="0">
                <a:latin typeface="+mn-lt"/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dirty="0"/>
              <a:t>Г)</a:t>
            </a:r>
            <a:r>
              <a:rPr lang="ru-RU" kern="0" dirty="0">
                <a:latin typeface="+mn-lt"/>
              </a:rPr>
              <a:t> полное или частичное помутнение хрусталика, сопровождающееся снижением остроты зрения от незначительного до </a:t>
            </a:r>
            <a:r>
              <a:rPr lang="ru-RU" kern="0" dirty="0" err="1">
                <a:latin typeface="+mn-lt"/>
              </a:rPr>
              <a:t>светоощущения</a:t>
            </a:r>
            <a:endParaRPr lang="ru-RU" dirty="0"/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ru-RU" sz="2000" dirty="0"/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ru-RU" sz="2000" kern="0" dirty="0">
              <a:latin typeface="+mn-lt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6200000" flipH="1">
            <a:off x="1752600" y="2819400"/>
            <a:ext cx="3352800" cy="1066800"/>
          </a:xfrm>
          <a:prstGeom prst="straightConnector1">
            <a:avLst/>
          </a:prstGeom>
          <a:ln>
            <a:solidFill>
              <a:srgbClr val="66FF33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2667000" y="2514600"/>
            <a:ext cx="1219200" cy="228600"/>
          </a:xfrm>
          <a:prstGeom prst="straightConnector1">
            <a:avLst/>
          </a:prstGeom>
          <a:ln>
            <a:solidFill>
              <a:srgbClr val="66FF33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2095500" y="1790700"/>
            <a:ext cx="2057400" cy="1828800"/>
          </a:xfrm>
          <a:prstGeom prst="straightConnector1">
            <a:avLst/>
          </a:prstGeom>
          <a:ln>
            <a:solidFill>
              <a:srgbClr val="66FF33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3009900" y="3848100"/>
            <a:ext cx="1066800" cy="838200"/>
          </a:xfrm>
          <a:prstGeom prst="straightConnector1">
            <a:avLst/>
          </a:prstGeom>
          <a:ln>
            <a:solidFill>
              <a:srgbClr val="66FF33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Содержимое 2"/>
          <p:cNvSpPr>
            <a:spLocks noGrp="1"/>
          </p:cNvSpPr>
          <p:nvPr>
            <p:ph idx="1"/>
          </p:nvPr>
        </p:nvSpPr>
        <p:spPr>
          <a:xfrm>
            <a:off x="914400" y="228600"/>
            <a:ext cx="7696200" cy="6248400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b="1" dirty="0" smtClean="0"/>
              <a:t>4. Специальная азбука для людей с нарушением зрения была разработана...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а) Луи Брайлем;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б) </a:t>
            </a:r>
            <a:r>
              <a:rPr lang="ru-RU" dirty="0" err="1" smtClean="0"/>
              <a:t>Дени</a:t>
            </a:r>
            <a:r>
              <a:rPr lang="ru-RU" dirty="0" smtClean="0"/>
              <a:t> Дидро;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в) И.А. Соколянским;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г) А.Г. Литваком;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д</a:t>
            </a:r>
            <a:r>
              <a:rPr lang="ru-RU" dirty="0" smtClean="0"/>
              <a:t>) М. </a:t>
            </a:r>
            <a:r>
              <a:rPr lang="ru-RU" dirty="0" err="1" smtClean="0"/>
              <a:t>Готтесманом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nimClr clrSpc="rgb" dir="cw">
                                      <p:cBhvr>
                                        <p:cTn id="7" dur="2000" fill="hold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Текст 2"/>
          <p:cNvSpPr>
            <a:spLocks noGrp="1"/>
          </p:cNvSpPr>
          <p:nvPr>
            <p:ph type="body" idx="1"/>
          </p:nvPr>
        </p:nvSpPr>
        <p:spPr>
          <a:xfrm>
            <a:off x="914400" y="762000"/>
            <a:ext cx="7772400" cy="1360488"/>
          </a:xfrm>
          <a:solidFill>
            <a:schemeClr val="bg2"/>
          </a:solidFill>
        </p:spPr>
        <p:txBody>
          <a:bodyPr/>
          <a:lstStyle/>
          <a:p>
            <a:r>
              <a:rPr lang="ru-RU" smtClean="0"/>
              <a:t>Наиболее распространенные формы нарушения зрения у детей - это спазм аккомодации, близорукость, дальнозоркость, астигматизм и косоглазие. </a:t>
            </a:r>
          </a:p>
          <a:p>
            <a:endParaRPr lang="ru-RU" smtClean="0"/>
          </a:p>
        </p:txBody>
      </p:sp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914400" y="1752600"/>
            <a:ext cx="7696200" cy="22463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000">
                <a:cs typeface="Times New Roman" pitchFamily="18" charset="0"/>
              </a:rPr>
              <a:t>К разряду врожденных и приобретенных заболеваний глаз, являющихся частыми причинами резкого нарушения зрительных функций у детей, относятся врожденные и приобретенные заболевания сетчатки и зрительного нерва, врожденные глаукома и катаракта, ретинопатия недоношеных, увеиты, а также широкий комплекс синдромных и наследственных поражений глаз. </a:t>
            </a:r>
            <a:endParaRPr lang="ru-RU" sz="2800"/>
          </a:p>
        </p:txBody>
      </p:sp>
      <p:pic>
        <p:nvPicPr>
          <p:cNvPr id="6148" name="Picture 4" descr="F:\Семейное воспитание\дети в очках\1184506-a1eec7fa2b742cd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29400" y="3810000"/>
            <a:ext cx="1919382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F:\Семейное воспитание\дети в очках\ef3718e6a237a2f568cf9490219486c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962400"/>
            <a:ext cx="23622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F:\Семейное воспитание\дети в очках\narushenie-zreniya-0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6600" y="3962400"/>
            <a:ext cx="31496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381000"/>
            <a:ext cx="7848600" cy="5705475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 marL="457200" indent="-457200">
              <a:buFont typeface="Wingdings" pitchFamily="2" charset="2"/>
              <a:buNone/>
              <a:defRPr/>
            </a:pPr>
            <a:r>
              <a:rPr lang="ru-RU" b="1" dirty="0" smtClean="0"/>
              <a:t>5. Перечислите  основные особенности стратегии нормализации жизни семьи, имеющей ребенка с нарушением зрения:</a:t>
            </a:r>
          </a:p>
          <a:p>
            <a:pPr marL="457200" indent="-457200">
              <a:buFont typeface="Wingdings" pitchFamily="2" charset="2"/>
              <a:buNone/>
              <a:defRPr/>
            </a:pPr>
            <a:endParaRPr lang="ru-RU" dirty="0" smtClean="0"/>
          </a:p>
          <a:p>
            <a:pPr algn="just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66FF33"/>
                </a:solidFill>
              </a:rPr>
              <a:t>       Не замыкайтесь в своем горе  Помогайте другим людям с аналогичными проблемами, почувствуйте себя сильными. научитесь справляться со своими чувствами. Не забывайте о себе, своих увлечениях и пристрастиях. Не скрывайте ничего от близких. Держите их в курсе проблем вашего ребенка. Не забывайте, что это ваш ребенок, и вы ему нужны здоровые и счастливые. Находите и изучайте информацию о возможностях обучения и воспитания вашего ребенка. Ищите подходящие образовательные учреждения. Будьте реалистами, но не пессимистами.</a:t>
            </a:r>
          </a:p>
          <a:p>
            <a:pPr>
              <a:defRPr/>
            </a:pPr>
            <a:endParaRPr lang="ru-RU" sz="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Содержимое 2"/>
          <p:cNvSpPr>
            <a:spLocks noGrp="1"/>
          </p:cNvSpPr>
          <p:nvPr>
            <p:ph idx="1"/>
          </p:nvPr>
        </p:nvSpPr>
        <p:spPr>
          <a:xfrm>
            <a:off x="838200" y="609600"/>
            <a:ext cx="7772400" cy="6248400"/>
          </a:xfrm>
          <a:solidFill>
            <a:schemeClr val="accent6">
              <a:lumMod val="50000"/>
            </a:schemeClr>
          </a:solidFill>
          <a:ln>
            <a:solidFill>
              <a:srgbClr val="00B050"/>
            </a:solidFill>
          </a:ln>
        </p:spPr>
        <p:txBody>
          <a:bodyPr/>
          <a:lstStyle/>
          <a:p>
            <a:pPr>
              <a:defRPr/>
            </a:pPr>
            <a:r>
              <a:rPr lang="ru-RU" dirty="0" smtClean="0"/>
              <a:t>6. На какой из видов чувств зрительное нарушение оказывает наибольшее влияние?</a:t>
            </a:r>
          </a:p>
          <a:p>
            <a:pPr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а) моральные чувства;</a:t>
            </a:r>
          </a:p>
          <a:p>
            <a:pPr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б) интеллектуальные чувства;</a:t>
            </a:r>
          </a:p>
          <a:p>
            <a:pPr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в) художественные;</a:t>
            </a:r>
          </a:p>
          <a:p>
            <a:pPr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г) эстетические;</a:t>
            </a:r>
          </a:p>
          <a:p>
            <a:pPr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д</a:t>
            </a:r>
            <a:r>
              <a:rPr lang="ru-RU" sz="2400" dirty="0" smtClean="0"/>
              <a:t>) социальные.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Содержимое 2"/>
          <p:cNvSpPr>
            <a:spLocks noGrp="1"/>
          </p:cNvSpPr>
          <p:nvPr>
            <p:ph idx="1"/>
          </p:nvPr>
        </p:nvSpPr>
        <p:spPr>
          <a:xfrm>
            <a:off x="685800" y="381000"/>
            <a:ext cx="8077200" cy="5638800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 smtClean="0"/>
              <a:t>7.Шрифт Брайля представляет собой...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а) систему чтения с помощью осязания рельефного шрифта;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б) систему обучения </a:t>
            </a:r>
            <a:r>
              <a:rPr lang="ru-RU" dirty="0" err="1" smtClean="0"/>
              <a:t>дактильной</a:t>
            </a:r>
            <a:r>
              <a:rPr lang="ru-RU" dirty="0" smtClean="0"/>
              <a:t> речи;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в) систему чтения с помощью остаточного зрения;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г) систему восприятия изображений посредством кожно-оптического чувства.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Содержимое 2"/>
          <p:cNvSpPr>
            <a:spLocks noGrp="1"/>
          </p:cNvSpPr>
          <p:nvPr>
            <p:ph idx="1"/>
          </p:nvPr>
        </p:nvSpPr>
        <p:spPr>
          <a:xfrm>
            <a:off x="838200" y="304800"/>
            <a:ext cx="8305800" cy="5857875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ru-RU" smtClean="0"/>
              <a:t>8. Перечислите специфические черты эмоциональной сферы детей с</a:t>
            </a:r>
            <a:br>
              <a:rPr lang="ru-RU" smtClean="0"/>
            </a:br>
            <a:r>
              <a:rPr lang="ru-RU" smtClean="0"/>
              <a:t>нарушениями зрительного анализатора.</a:t>
            </a:r>
            <a:br>
              <a:rPr lang="ru-RU" smtClean="0"/>
            </a:br>
            <a:endParaRPr lang="ru-RU" smtClean="0"/>
          </a:p>
          <a:p>
            <a:pPr marL="457200" lvl="1" indent="0">
              <a:spcBef>
                <a:spcPct val="0"/>
              </a:spcBef>
              <a:buClrTx/>
              <a:buSzPct val="100000"/>
              <a:buFont typeface="Symbol" pitchFamily="18" charset="2"/>
              <a:buChar char=""/>
            </a:pPr>
            <a:r>
              <a:rPr lang="ru-RU" sz="2000" b="1" smtClean="0">
                <a:solidFill>
                  <a:srgbClr val="66FF33"/>
                </a:solidFill>
                <a:ea typeface="Calibri" pitchFamily="34" charset="0"/>
                <a:cs typeface="Calibri" pitchFamily="34" charset="0"/>
              </a:rPr>
              <a:t>Сужаются сферы чувственного познания,</a:t>
            </a:r>
          </a:p>
          <a:p>
            <a:pPr marL="457200" lvl="1" indent="0">
              <a:spcBef>
                <a:spcPct val="0"/>
              </a:spcBef>
              <a:buClrTx/>
              <a:buSzPct val="100000"/>
              <a:buFont typeface="Symbol" pitchFamily="18" charset="2"/>
              <a:buChar char=""/>
            </a:pPr>
            <a:r>
              <a:rPr lang="ru-RU" sz="2000" b="1" smtClean="0">
                <a:solidFill>
                  <a:srgbClr val="66FF33"/>
                </a:solidFill>
                <a:ea typeface="Calibri" pitchFamily="34" charset="0"/>
                <a:cs typeface="Calibri" pitchFamily="34" charset="0"/>
              </a:rPr>
              <a:t>Изменяются потребности и интересы</a:t>
            </a:r>
            <a:r>
              <a:rPr lang="ru-RU" sz="2000" smtClean="0">
                <a:solidFill>
                  <a:srgbClr val="66FF33"/>
                </a:solidFill>
                <a:ea typeface="Calibri" pitchFamily="34" charset="0"/>
                <a:cs typeface="Calibri" pitchFamily="34" charset="0"/>
              </a:rPr>
              <a:t>.</a:t>
            </a:r>
            <a:r>
              <a:rPr lang="ru-RU" sz="2000" smtClean="0">
                <a:solidFill>
                  <a:srgbClr val="66FF33"/>
                </a:solidFill>
              </a:rPr>
              <a:t> </a:t>
            </a:r>
          </a:p>
          <a:p>
            <a:pPr marL="457200" lvl="1" indent="0">
              <a:spcBef>
                <a:spcPct val="0"/>
              </a:spcBef>
              <a:buClrTx/>
              <a:buSzPct val="100000"/>
              <a:buFont typeface="Symbol" pitchFamily="18" charset="2"/>
              <a:buChar char=""/>
            </a:pPr>
            <a:r>
              <a:rPr lang="ru-RU" sz="2000" smtClean="0">
                <a:solidFill>
                  <a:srgbClr val="66FF33"/>
                </a:solidFill>
              </a:rPr>
              <a:t>Нечеткое, недифференцированное восприятие эмоций другого человека; </a:t>
            </a:r>
          </a:p>
          <a:p>
            <a:pPr marL="457200" lvl="1" indent="0">
              <a:spcBef>
                <a:spcPct val="0"/>
              </a:spcBef>
              <a:buClrTx/>
              <a:buSzPct val="100000"/>
              <a:buFont typeface="Symbol" pitchFamily="18" charset="2"/>
              <a:buChar char=""/>
            </a:pPr>
            <a:r>
              <a:rPr lang="ru-RU" sz="2000" smtClean="0">
                <a:solidFill>
                  <a:srgbClr val="66FF33"/>
                </a:solidFill>
              </a:rPr>
              <a:t>Наличие малочисленных малодифференцированных</a:t>
            </a:r>
            <a:br>
              <a:rPr lang="ru-RU" sz="2000" smtClean="0">
                <a:solidFill>
                  <a:srgbClr val="66FF33"/>
                </a:solidFill>
              </a:rPr>
            </a:br>
            <a:r>
              <a:rPr lang="ru-RU" sz="2000" smtClean="0">
                <a:solidFill>
                  <a:srgbClr val="66FF33"/>
                </a:solidFill>
              </a:rPr>
              <a:t>глобальных представлений о</a:t>
            </a:r>
            <a:br>
              <a:rPr lang="ru-RU" sz="2000" smtClean="0">
                <a:solidFill>
                  <a:srgbClr val="66FF33"/>
                </a:solidFill>
              </a:rPr>
            </a:br>
            <a:r>
              <a:rPr lang="ru-RU" sz="2000" smtClean="0">
                <a:solidFill>
                  <a:srgbClr val="66FF33"/>
                </a:solidFill>
              </a:rPr>
              <a:t>проявлениях эмоций;</a:t>
            </a:r>
          </a:p>
          <a:p>
            <a:pPr marL="457200" lvl="1" indent="0">
              <a:spcBef>
                <a:spcPct val="0"/>
              </a:spcBef>
              <a:buClrTx/>
              <a:buSzPct val="100000"/>
              <a:buFont typeface="Symbol" pitchFamily="18" charset="2"/>
              <a:buChar char=""/>
            </a:pPr>
            <a:r>
              <a:rPr lang="ru-RU" sz="2000" smtClean="0">
                <a:solidFill>
                  <a:srgbClr val="66FF33"/>
                </a:solidFill>
              </a:rPr>
              <a:t>Неблагополучие в отражении</a:t>
            </a:r>
            <a:br>
              <a:rPr lang="ru-RU" sz="2000" smtClean="0">
                <a:solidFill>
                  <a:srgbClr val="66FF33"/>
                </a:solidFill>
              </a:rPr>
            </a:br>
            <a:r>
              <a:rPr lang="ru-RU" sz="2000" smtClean="0">
                <a:solidFill>
                  <a:srgbClr val="66FF33"/>
                </a:solidFill>
              </a:rPr>
              <a:t>собственных эмоциональных</a:t>
            </a:r>
            <a:br>
              <a:rPr lang="ru-RU" sz="2000" smtClean="0">
                <a:solidFill>
                  <a:srgbClr val="66FF33"/>
                </a:solidFill>
              </a:rPr>
            </a:br>
            <a:r>
              <a:rPr lang="ru-RU" sz="2000" smtClean="0">
                <a:solidFill>
                  <a:srgbClr val="66FF33"/>
                </a:solidFill>
              </a:rPr>
              <a:t>отношений с окружающими людьми.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838200" y="609600"/>
            <a:ext cx="7772400" cy="5791200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3600" dirty="0" smtClean="0"/>
              <a:t>9. </a:t>
            </a:r>
          </a:p>
          <a:p>
            <a:pPr marL="457200" indent="-457200">
              <a:buFont typeface="Wingdings" pitchFamily="2" charset="2"/>
              <a:buNone/>
              <a:defRPr/>
            </a:pPr>
            <a:r>
              <a:rPr lang="ru-RU" sz="2400" dirty="0" smtClean="0"/>
              <a:t>Выберите правильные  особенности интеллектуального развития детей с нарушением зрения.</a:t>
            </a:r>
          </a:p>
          <a:p>
            <a:pPr indent="0">
              <a:buFont typeface="Wingdings" pitchFamily="2" charset="2"/>
              <a:buNone/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16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/>
              <a:t>а)более позднее формирование первичного обобщения, дефицита информации;</a:t>
            </a:r>
          </a:p>
          <a:p>
            <a:pPr>
              <a:buFont typeface="Wingdings" pitchFamily="2" charset="2"/>
              <a:buNone/>
              <a:defRPr/>
            </a:pPr>
            <a:endParaRPr lang="ru-RU" sz="16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/>
              <a:t>б) сформировавшаяся речь бывает более развитой, чем у зрячих сверстников;</a:t>
            </a:r>
          </a:p>
          <a:p>
            <a:pPr>
              <a:buFont typeface="Wingdings" pitchFamily="2" charset="2"/>
              <a:buNone/>
              <a:defRPr/>
            </a:pPr>
            <a:endParaRPr lang="ru-RU" sz="16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/>
              <a:t>в) ускорение развития познавательных процессов ;</a:t>
            </a:r>
          </a:p>
          <a:p>
            <a:pPr>
              <a:buFont typeface="Wingdings" pitchFamily="2" charset="2"/>
              <a:buNone/>
              <a:defRPr/>
            </a:pPr>
            <a:endParaRPr lang="ru-RU" sz="16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/>
              <a:t>г) сильно развито абстрактное мышление.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838200" y="609600"/>
            <a:ext cx="7772400" cy="6248400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3600" dirty="0" smtClean="0"/>
              <a:t>10. Определите заболевание по внешним признакам:</a:t>
            </a:r>
          </a:p>
          <a:p>
            <a:pPr>
              <a:buFont typeface="Wingdings" pitchFamily="2" charset="2"/>
              <a:buNone/>
              <a:defRPr/>
            </a:pPr>
            <a:endParaRPr lang="ru-RU" sz="36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/>
              <a:t>а) врожденная катаракта;</a:t>
            </a:r>
          </a:p>
          <a:p>
            <a:pPr>
              <a:buFont typeface="Wingdings" pitchFamily="2" charset="2"/>
              <a:buNone/>
              <a:defRPr/>
            </a:pPr>
            <a:endParaRPr lang="ru-RU" sz="24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/>
              <a:t>б) врожденная глаукома;</a:t>
            </a:r>
          </a:p>
          <a:p>
            <a:pPr>
              <a:buFont typeface="Wingdings" pitchFamily="2" charset="2"/>
              <a:buNone/>
              <a:defRPr/>
            </a:pPr>
            <a:endParaRPr lang="ru-RU" sz="24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/>
              <a:t>в) </a:t>
            </a:r>
            <a:r>
              <a:rPr lang="ru-RU" sz="2400" dirty="0" err="1" smtClean="0"/>
              <a:t>ретинобластома</a:t>
            </a:r>
            <a:endParaRPr lang="ru-RU" sz="2400" dirty="0" smtClean="0">
              <a:solidFill>
                <a:srgbClr val="66FF33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ru-RU" sz="24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/>
              <a:t>г) косоглазие;</a:t>
            </a:r>
          </a:p>
          <a:p>
            <a:pPr>
              <a:buFont typeface="Wingdings" pitchFamily="2" charset="2"/>
              <a:buNone/>
              <a:defRPr/>
            </a:pPr>
            <a:endParaRPr lang="ru-RU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err="1" smtClean="0"/>
              <a:t>д</a:t>
            </a:r>
            <a:r>
              <a:rPr lang="ru-RU" sz="2400" dirty="0" smtClean="0"/>
              <a:t>) птоз;</a:t>
            </a:r>
          </a:p>
          <a:p>
            <a:pPr eaLnBrk="1" hangingPunct="1">
              <a:buFontTx/>
              <a:buChar char="-"/>
              <a:defRPr/>
            </a:pPr>
            <a:endParaRPr lang="ru-RU" sz="2000" dirty="0" smtClean="0"/>
          </a:p>
          <a:p>
            <a:pPr>
              <a:buFont typeface="Wingdings" pitchFamily="2" charset="2"/>
              <a:buNone/>
              <a:defRPr/>
            </a:pPr>
            <a:endParaRPr lang="ru-RU" sz="3200" dirty="0" smtClean="0"/>
          </a:p>
          <a:p>
            <a:pPr marL="457200" indent="-457200">
              <a:buFont typeface="Wingdings" pitchFamily="2" charset="2"/>
              <a:buNone/>
              <a:defRPr/>
            </a:pPr>
            <a:endParaRPr lang="ru-RU" sz="2400" dirty="0" smtClean="0"/>
          </a:p>
          <a:p>
            <a:pPr indent="0">
              <a:buFont typeface="Wingdings" pitchFamily="2" charset="2"/>
              <a:buNone/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>
              <a:defRPr/>
            </a:pPr>
            <a:endParaRPr lang="ru-RU" sz="1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219200"/>
            <a:ext cx="2633472" cy="197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838200" y="609600"/>
            <a:ext cx="7772400" cy="5791200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3600" dirty="0" smtClean="0"/>
              <a:t>11. На сколько лет характерна задержка развития речи у детей с нарушением зрения:</a:t>
            </a:r>
          </a:p>
          <a:p>
            <a:pPr>
              <a:buFont typeface="Wingdings" pitchFamily="2" charset="2"/>
              <a:buNone/>
              <a:defRPr/>
            </a:pPr>
            <a:endParaRPr lang="ru-RU" sz="36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/>
              <a:t> а) нет задержки</a:t>
            </a:r>
          </a:p>
          <a:p>
            <a:pPr>
              <a:buFont typeface="Wingdings" pitchFamily="2" charset="2"/>
              <a:buNone/>
              <a:defRPr/>
            </a:pPr>
            <a:endParaRPr lang="ru-RU" sz="20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/>
              <a:t>б) на 1—2 года. </a:t>
            </a:r>
          </a:p>
          <a:p>
            <a:pPr>
              <a:buFont typeface="Wingdings" pitchFamily="2" charset="2"/>
              <a:buNone/>
              <a:defRPr/>
            </a:pPr>
            <a:endParaRPr lang="ru-RU" sz="20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/>
              <a:t>в) на 2—3 года. </a:t>
            </a:r>
          </a:p>
          <a:p>
            <a:pPr>
              <a:buFont typeface="Wingdings" pitchFamily="2" charset="2"/>
              <a:buNone/>
              <a:defRPr/>
            </a:pPr>
            <a:endParaRPr lang="ru-RU" sz="20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/>
              <a:t>г)на 3—4 года.</a:t>
            </a:r>
          </a:p>
          <a:p>
            <a:pPr>
              <a:buFont typeface="Wingdings" pitchFamily="2" charset="2"/>
              <a:buNone/>
              <a:defRPr/>
            </a:pPr>
            <a:endParaRPr lang="ru-RU" sz="20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000" dirty="0" err="1" smtClean="0"/>
              <a:t>д</a:t>
            </a:r>
            <a:r>
              <a:rPr lang="ru-RU" sz="2000" dirty="0" smtClean="0"/>
              <a:t>) на 4—5 лет. </a:t>
            </a:r>
          </a:p>
          <a:p>
            <a:pPr>
              <a:buFont typeface="Wingdings" pitchFamily="2" charset="2"/>
              <a:buNone/>
              <a:defRPr/>
            </a:pPr>
            <a:endParaRPr lang="ru-RU" sz="2000" dirty="0" smtClean="0"/>
          </a:p>
          <a:p>
            <a:pPr>
              <a:buFont typeface="Wingdings" pitchFamily="2" charset="2"/>
              <a:buNone/>
              <a:defRPr/>
            </a:pPr>
            <a:endParaRPr lang="ru-RU" sz="2000" dirty="0" smtClean="0"/>
          </a:p>
          <a:p>
            <a:pPr>
              <a:buFont typeface="Wingdings" pitchFamily="2" charset="2"/>
              <a:buNone/>
              <a:defRPr/>
            </a:pPr>
            <a:endParaRPr lang="ru-RU" sz="1800" dirty="0" smtClean="0"/>
          </a:p>
          <a:p>
            <a:pPr>
              <a:buFont typeface="Wingdings" pitchFamily="2" charset="2"/>
              <a:buNone/>
              <a:defRPr/>
            </a:pPr>
            <a:endParaRPr lang="ru-RU" sz="1800" dirty="0" smtClean="0"/>
          </a:p>
          <a:p>
            <a:pPr>
              <a:buFont typeface="Wingdings" pitchFamily="2" charset="2"/>
              <a:buNone/>
              <a:defRPr/>
            </a:pPr>
            <a:endParaRPr lang="ru-RU" sz="1800" dirty="0" smtClean="0"/>
          </a:p>
          <a:p>
            <a:pPr>
              <a:buFont typeface="Wingdings" pitchFamily="2" charset="2"/>
              <a:buNone/>
              <a:defRPr/>
            </a:pPr>
            <a:endParaRPr lang="ru-RU" sz="1800" dirty="0" smtClean="0"/>
          </a:p>
          <a:p>
            <a:pPr>
              <a:buFont typeface="Wingdings" pitchFamily="2" charset="2"/>
              <a:buNone/>
              <a:defRPr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838200" y="609600"/>
            <a:ext cx="7772400" cy="5791200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3600" dirty="0" smtClean="0"/>
              <a:t>12. </a:t>
            </a:r>
            <a:r>
              <a:rPr lang="ru-RU" dirty="0" smtClean="0"/>
              <a:t>Кто из авторов отмечал </a:t>
            </a:r>
          </a:p>
          <a:p>
            <a:pPr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dirty="0" smtClean="0"/>
              <a:t>исключительные способности слепых понимать эмоциональные состояния, улавливать самые «тонкие изменения голоса собеседника».</a:t>
            </a:r>
          </a:p>
          <a:p>
            <a:pPr indent="0">
              <a:spcBef>
                <a:spcPts val="0"/>
              </a:spcBef>
              <a:buFont typeface="Wingdings" pitchFamily="2" charset="2"/>
              <a:buNone/>
              <a:defRPr/>
            </a:pPr>
            <a:endParaRPr lang="ru-RU" dirty="0" smtClean="0"/>
          </a:p>
          <a:p>
            <a:pPr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000" dirty="0" smtClean="0"/>
              <a:t>а)Е.М. </a:t>
            </a:r>
            <a:r>
              <a:rPr lang="ru-RU" sz="2000" dirty="0" err="1" smtClean="0"/>
              <a:t>Мастбкова</a:t>
            </a:r>
            <a:endParaRPr lang="ru-RU" sz="2000" dirty="0" smtClean="0"/>
          </a:p>
          <a:p>
            <a:pPr indent="0"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2000" dirty="0" smtClean="0"/>
          </a:p>
          <a:p>
            <a:pPr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000" dirty="0" smtClean="0"/>
              <a:t>б) А.А. </a:t>
            </a:r>
            <a:r>
              <a:rPr lang="ru-RU" sz="2000" dirty="0" err="1" smtClean="0"/>
              <a:t>Крогиус</a:t>
            </a:r>
            <a:r>
              <a:rPr lang="ru-RU" sz="2000" dirty="0" smtClean="0"/>
              <a:t> </a:t>
            </a:r>
          </a:p>
          <a:p>
            <a:pPr indent="0"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2000" dirty="0" smtClean="0"/>
          </a:p>
          <a:p>
            <a:pPr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000" dirty="0" smtClean="0"/>
              <a:t>в) В.В. Ткачева</a:t>
            </a:r>
          </a:p>
          <a:p>
            <a:pPr indent="0">
              <a:spcBef>
                <a:spcPts val="0"/>
              </a:spcBef>
              <a:defRPr/>
            </a:pPr>
            <a:endParaRPr lang="ru-RU" sz="2000" dirty="0" smtClean="0"/>
          </a:p>
          <a:p>
            <a:pPr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000" dirty="0" smtClean="0"/>
              <a:t>г) Луи </a:t>
            </a:r>
            <a:r>
              <a:rPr lang="ru-RU" sz="2000" dirty="0" err="1" smtClean="0"/>
              <a:t>Брайл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762000" y="762000"/>
            <a:ext cx="7772400" cy="5791200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3600" dirty="0" smtClean="0"/>
              <a:t>13. </a:t>
            </a:r>
            <a:r>
              <a:rPr lang="ru-RU" sz="2400" dirty="0" smtClean="0"/>
              <a:t>Соотнесите правильно</a:t>
            </a:r>
            <a:r>
              <a:rPr lang="ru-RU" sz="24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2400" b="1" dirty="0" smtClean="0">
                <a:cs typeface="Times New Roman" pitchFamily="18" charset="0"/>
              </a:rPr>
              <a:t>ситуации, вызывающие тяжелые эмоциональные состояния</a:t>
            </a:r>
            <a:r>
              <a:rPr lang="ru-RU" sz="2400" dirty="0" smtClean="0"/>
              <a:t> по возрасту:</a:t>
            </a:r>
            <a:endParaRPr lang="ru-RU" sz="2400" b="1" dirty="0" smtClean="0">
              <a:ea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400" b="1" dirty="0" smtClean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/>
          </a:p>
        </p:txBody>
      </p:sp>
      <p:sp>
        <p:nvSpPr>
          <p:cNvPr id="51203" name="Прямоугольник 3"/>
          <p:cNvSpPr>
            <a:spLocks noChangeArrowheads="1"/>
          </p:cNvSpPr>
          <p:nvPr/>
        </p:nvSpPr>
        <p:spPr bwMode="auto">
          <a:xfrm>
            <a:off x="1066800" y="2286000"/>
            <a:ext cx="27432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b="1">
                <a:ea typeface="Calibri" pitchFamily="34" charset="0"/>
                <a:cs typeface="Calibri" pitchFamily="34" charset="0"/>
              </a:rPr>
              <a:t>Детский возраст</a:t>
            </a:r>
          </a:p>
          <a:p>
            <a:pPr marL="342900" indent="-342900">
              <a:buFontTx/>
              <a:buAutoNum type="arabicPeriod"/>
            </a:pPr>
            <a:endParaRPr lang="ru-RU" b="1">
              <a:ea typeface="Calibri" pitchFamily="34" charset="0"/>
              <a:cs typeface="Calibri" pitchFamily="34" charset="0"/>
            </a:endParaRPr>
          </a:p>
          <a:p>
            <a:pPr marL="342900" indent="-342900">
              <a:buFontTx/>
              <a:buAutoNum type="arabicPeriod"/>
            </a:pPr>
            <a:endParaRPr lang="ru-RU" b="1">
              <a:ea typeface="Calibri" pitchFamily="34" charset="0"/>
              <a:cs typeface="Calibri" pitchFamily="34" charset="0"/>
            </a:endParaRPr>
          </a:p>
          <a:p>
            <a:pPr marL="342900" indent="-342900">
              <a:buFontTx/>
              <a:buAutoNum type="arabicPeriod"/>
            </a:pPr>
            <a:endParaRPr lang="ru-RU" b="1">
              <a:ea typeface="Calibri" pitchFamily="34" charset="0"/>
              <a:cs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 b="1">
                <a:ea typeface="Calibri" pitchFamily="34" charset="0"/>
                <a:cs typeface="Calibri" pitchFamily="34" charset="0"/>
              </a:rPr>
              <a:t>Подростковый возраст</a:t>
            </a:r>
          </a:p>
          <a:p>
            <a:pPr marL="342900" indent="-342900">
              <a:buFontTx/>
              <a:buAutoNum type="arabicPeriod"/>
            </a:pPr>
            <a:endParaRPr lang="ru-RU" b="1"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4267200" y="2438400"/>
            <a:ext cx="4114800" cy="3810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eaLnBrk="0" hangingPunct="0">
              <a:buSzPct val="100000"/>
            </a:pPr>
            <a:r>
              <a:rPr lang="ru-RU" b="1">
                <a:ea typeface="Calibri" pitchFamily="34" charset="0"/>
                <a:cs typeface="Calibri" pitchFamily="34" charset="0"/>
              </a:rPr>
              <a:t>А) понимание и</a:t>
            </a:r>
            <a:r>
              <a:rPr lang="ru-RU" b="1">
                <a:latin typeface="Calibri" pitchFamily="34" charset="0"/>
                <a:ea typeface="Calibri" pitchFamily="34" charset="0"/>
                <a:cs typeface="Calibri" pitchFamily="34" charset="0"/>
              </a:rPr>
              <a:t> </a:t>
            </a:r>
            <a:r>
              <a:rPr lang="ru-RU" b="1">
                <a:ea typeface="Calibri" pitchFamily="34" charset="0"/>
                <a:cs typeface="Calibri" pitchFamily="34" charset="0"/>
              </a:rPr>
              <a:t>переживание своего дефекта</a:t>
            </a:r>
          </a:p>
          <a:p>
            <a:pPr marL="0" lvl="1" eaLnBrk="0" hangingPunct="0">
              <a:buSzPct val="100000"/>
            </a:pPr>
            <a:endParaRPr lang="ru-RU" b="1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lvl="1" eaLnBrk="0" hangingPunct="0">
              <a:buSzPct val="100000"/>
            </a:pPr>
            <a:r>
              <a:rPr lang="ru-RU" b="1">
                <a:ea typeface="Calibri" pitchFamily="34" charset="0"/>
                <a:cs typeface="Calibri" pitchFamily="34" charset="0"/>
              </a:rPr>
              <a:t>Б) ограничений в выборе профессии</a:t>
            </a:r>
          </a:p>
          <a:p>
            <a:pPr marL="0" lvl="1" eaLnBrk="0" hangingPunct="0">
              <a:buSzPct val="100000"/>
            </a:pPr>
            <a:endParaRPr lang="ru-RU" b="1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lvl="2" eaLnBrk="0" hangingPunct="0">
              <a:buSzPct val="100000"/>
            </a:pPr>
            <a:r>
              <a:rPr lang="ru-RU" b="1">
                <a:ea typeface="Calibri" pitchFamily="34" charset="0"/>
                <a:cs typeface="Calibri" pitchFamily="34" charset="0"/>
              </a:rPr>
              <a:t>В) ограничений в выборе партнера для семейной жизни</a:t>
            </a:r>
          </a:p>
          <a:p>
            <a:pPr marL="0" lvl="2" eaLnBrk="0" hangingPunct="0">
              <a:buSzPct val="100000"/>
            </a:pPr>
            <a:r>
              <a:rPr lang="ru-RU" b="1">
                <a:latin typeface="Calibri" pitchFamily="34" charset="0"/>
                <a:ea typeface="Calibri" pitchFamily="34" charset="0"/>
                <a:cs typeface="Calibri" pitchFamily="34" charset="0"/>
              </a:rPr>
              <a:t> 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</a:pPr>
            <a:endParaRPr lang="ru-RU" sz="280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429000" y="2590800"/>
            <a:ext cx="838200" cy="76200"/>
          </a:xfrm>
          <a:prstGeom prst="straightConnector1">
            <a:avLst/>
          </a:prstGeom>
          <a:ln>
            <a:solidFill>
              <a:srgbClr val="66FF33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276600" y="2819400"/>
            <a:ext cx="990600" cy="838200"/>
          </a:xfrm>
          <a:prstGeom prst="straightConnector1">
            <a:avLst/>
          </a:prstGeom>
          <a:ln>
            <a:solidFill>
              <a:srgbClr val="66FF33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276600" y="3581400"/>
            <a:ext cx="990600" cy="152400"/>
          </a:xfrm>
          <a:prstGeom prst="straightConnector1">
            <a:avLst/>
          </a:prstGeom>
          <a:ln>
            <a:solidFill>
              <a:srgbClr val="66FF33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276600" y="3810000"/>
            <a:ext cx="914400" cy="685800"/>
          </a:xfrm>
          <a:prstGeom prst="straightConnector1">
            <a:avLst/>
          </a:prstGeom>
          <a:ln>
            <a:solidFill>
              <a:srgbClr val="66FF33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5334000" cy="1676400"/>
          </a:xfrm>
          <a:solidFill>
            <a:schemeClr val="accent6"/>
          </a:solidFill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Дистрофические заболевания сетчатки</a:t>
            </a:r>
            <a:endParaRPr lang="ru-RU" sz="2400" dirty="0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762000" y="2286000"/>
            <a:ext cx="8153400" cy="4038600"/>
          </a:xfrm>
          <a:solidFill>
            <a:schemeClr val="bg2"/>
          </a:solidFill>
        </p:spPr>
        <p:txBody>
          <a:bodyPr/>
          <a:lstStyle/>
          <a:p>
            <a:pPr indent="0" algn="just">
              <a:buFont typeface="Wingdings" pitchFamily="2" charset="2"/>
              <a:buNone/>
            </a:pPr>
            <a:r>
              <a:rPr lang="ru-RU" sz="2000" smtClean="0"/>
              <a:t>Дистрофические заболевания сетчатки нередко начинаются в детстве. Они развиваются в основном как генетически детерминированные процессы, но примерно в 30% случаев наблюдаются формы, не связанные с наследственностью. Дегенерации сетчатки у детей проявляются преимущественно в виде пигментной и точечной белой дегенерации, а также дегенерации желтого пятна. </a:t>
            </a:r>
          </a:p>
          <a:p>
            <a:pPr indent="0" algn="just">
              <a:buFont typeface="Wingdings" pitchFamily="2" charset="2"/>
              <a:buNone/>
            </a:pPr>
            <a:r>
              <a:rPr lang="ru-RU" sz="2000" smtClean="0"/>
              <a:t>Эта патология практически не поддается лечению. Обратное развитие процесса почти невозможно. Лечение позволяет сохранить зрительные функции на протяжении длительного времени. Оно менее эффективно при назначении его в поздние сроки – спустя 7–8 лет после начала заболевания.</a:t>
            </a:r>
          </a:p>
        </p:txBody>
      </p:sp>
      <p:pic>
        <p:nvPicPr>
          <p:cNvPr id="7172" name="Picture 4" descr="F:\Семейное воспитание\дистрофия роговиц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457200"/>
            <a:ext cx="25400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219200" y="838200"/>
            <a:ext cx="5029200" cy="1143000"/>
          </a:xfrm>
          <a:solidFill>
            <a:schemeClr val="accent6"/>
          </a:solidFill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Частичная атрофия зрительных нервов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590800"/>
            <a:ext cx="7696200" cy="3886200"/>
          </a:xfrm>
          <a:solidFill>
            <a:schemeClr val="bg2"/>
          </a:solidFill>
        </p:spPr>
        <p:txBody>
          <a:bodyPr/>
          <a:lstStyle/>
          <a:p>
            <a:pPr indent="0">
              <a:buFont typeface="Wingdings" pitchFamily="2" charset="2"/>
              <a:buNone/>
              <a:defRPr/>
            </a:pPr>
            <a:r>
              <a:rPr lang="ru-RU" sz="2400" dirty="0" smtClean="0"/>
              <a:t>Атрофия – это уменьшение размеров клеток, тканей и органов вследствие общих и местных расстройств питания. По распространению дегенеративного процесса различают восходящую и нисходящую атрофию зрительного нерва. В том случае, если процесс начался с периферической части нерва, атрофию именуют восходящей, а если патологическим изменениям зрительного нерва предшествовали изменения высших отделов зрительного пути – нисходящей. </a:t>
            </a:r>
          </a:p>
          <a:p>
            <a:pPr>
              <a:defRPr/>
            </a:pPr>
            <a:endParaRPr lang="ru-RU" sz="2000" dirty="0"/>
          </a:p>
        </p:txBody>
      </p:sp>
      <p:pic>
        <p:nvPicPr>
          <p:cNvPr id="4" name="Picture 3" descr="F:\Семейное воспитание\Новая папка\pigmentnaja-distrofija-setchatk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48400" y="304800"/>
            <a:ext cx="2435909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381000" y="3124200"/>
            <a:ext cx="8458200" cy="3352800"/>
          </a:xfrm>
          <a:solidFill>
            <a:schemeClr val="bg2"/>
          </a:solidFill>
        </p:spPr>
        <p:txBody>
          <a:bodyPr/>
          <a:lstStyle/>
          <a:p>
            <a:pPr indent="0" algn="just">
              <a:buFont typeface="Wingdings" pitchFamily="2" charset="2"/>
              <a:buNone/>
            </a:pPr>
            <a:r>
              <a:rPr lang="ru-RU" sz="2000" smtClean="0"/>
              <a:t>В связи с тем, что по своему строению зрительный нерв напоминает телефонный кабель, в состав которого входит множество «мелких проводов», при частичной атрофии зрительного нерва часть из таких «проводов» функционирует, другая – находится как бы в «дремлющем состоянии», а остальные безвозвратно разрушены. Основные принципы лечения частичной атрофии зрительного нерва заключаются в стимулировании жизнедеятельности сохранных или находящихся в «дремлющем состоянии» нервных волокон. </a:t>
            </a:r>
          </a:p>
        </p:txBody>
      </p:sp>
      <p:pic>
        <p:nvPicPr>
          <p:cNvPr id="9219" name="Picture 1" descr="F:\Семейное воспитание\Новая папка\lbcnhjabz 12121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6096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Прямоугольник 5"/>
          <p:cNvSpPr>
            <a:spLocks noChangeArrowheads="1"/>
          </p:cNvSpPr>
          <p:nvPr/>
        </p:nvSpPr>
        <p:spPr bwMode="auto">
          <a:xfrm>
            <a:off x="685800" y="609600"/>
            <a:ext cx="4800600" cy="25542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/>
              <a:t>Атрофия зрительного нерва Характеризуется побледнением диска и снижением зрительных функций. На глазном дне часто наблюдают сужение сосудов. При первичной атрофии зрительного нерва границы диска четкие, при вторичной – часто стушеваны.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419600" cy="1524000"/>
          </a:xfrm>
          <a:solidFill>
            <a:schemeClr val="accent6"/>
          </a:solidFill>
        </p:spPr>
        <p:txBody>
          <a:bodyPr/>
          <a:lstStyle/>
          <a:p>
            <a:pPr>
              <a:defRPr/>
            </a:pPr>
            <a:r>
              <a:rPr lang="ru-RU" sz="4000" dirty="0" err="1" smtClean="0">
                <a:solidFill>
                  <a:schemeClr val="tx1"/>
                </a:solidFill>
              </a:rPr>
              <a:t>Ретинопатия</a:t>
            </a:r>
            <a:r>
              <a:rPr lang="ru-RU" sz="4000" dirty="0" smtClean="0">
                <a:solidFill>
                  <a:schemeClr val="tx1"/>
                </a:solidFill>
              </a:rPr>
              <a:t> недоношенных</a:t>
            </a:r>
            <a:endParaRPr lang="ru-RU" sz="3200" dirty="0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57200" y="1905000"/>
            <a:ext cx="8153400" cy="4953000"/>
          </a:xfrm>
          <a:solidFill>
            <a:schemeClr val="bg2"/>
          </a:solidFill>
        </p:spPr>
        <p:txBody>
          <a:bodyPr/>
          <a:lstStyle/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800" dirty="0" smtClean="0"/>
              <a:t>Это тяжелое заболевание сетчатки и стекловидного тела, развивающееся преимущественно у глубоко недоношенных детей. Название происходит от двух латинских слов: «ретина» – сетчатка и «</a:t>
            </a:r>
            <a:r>
              <a:rPr lang="ru-RU" sz="1800" dirty="0" err="1" smtClean="0"/>
              <a:t>патос</a:t>
            </a:r>
            <a:r>
              <a:rPr lang="ru-RU" sz="1800" dirty="0" smtClean="0"/>
              <a:t>» – страдание. Так обозначают заболевания сетчатки, не имеющие воспалительного характера в патологоанатомическом смысле. Заболевание было впервые описано как отдельная нозологическая форма в 1942 г. (</a:t>
            </a:r>
            <a:r>
              <a:rPr lang="en-US" sz="1800" dirty="0" smtClean="0"/>
              <a:t>T</a:t>
            </a:r>
            <a:r>
              <a:rPr lang="ru-RU" sz="1800" dirty="0" smtClean="0"/>
              <a:t>. </a:t>
            </a:r>
            <a:r>
              <a:rPr lang="en-US" sz="1800" dirty="0" smtClean="0"/>
              <a:t>Terry</a:t>
            </a:r>
            <a:r>
              <a:rPr lang="ru-RU" sz="1800" dirty="0" smtClean="0"/>
              <a:t>). Ранее заболевание именовали «синдромом </a:t>
            </a:r>
            <a:r>
              <a:rPr lang="ru-RU" sz="1800" dirty="0" err="1" smtClean="0"/>
              <a:t>Терри</a:t>
            </a:r>
            <a:r>
              <a:rPr lang="ru-RU" sz="1800" dirty="0" smtClean="0"/>
              <a:t>» или «</a:t>
            </a:r>
            <a:r>
              <a:rPr lang="ru-RU" sz="1800" dirty="0" err="1" smtClean="0"/>
              <a:t>ретролентальной</a:t>
            </a:r>
            <a:r>
              <a:rPr lang="ru-RU" sz="1800" dirty="0" smtClean="0"/>
              <a:t> </a:t>
            </a:r>
            <a:r>
              <a:rPr lang="ru-RU" sz="1800" dirty="0" err="1" smtClean="0"/>
              <a:t>фиброплазией</a:t>
            </a:r>
            <a:r>
              <a:rPr lang="ru-RU" sz="1800" dirty="0" smtClean="0"/>
              <a:t>» что означает «ретро» – позади, «</a:t>
            </a:r>
            <a:r>
              <a:rPr lang="ru-RU" sz="1800" dirty="0" err="1" smtClean="0"/>
              <a:t>лентальная</a:t>
            </a:r>
            <a:r>
              <a:rPr lang="ru-RU" sz="1800" dirty="0" smtClean="0"/>
              <a:t>» – за хрусталиком, «</a:t>
            </a:r>
            <a:r>
              <a:rPr lang="ru-RU" sz="1800" dirty="0" err="1" smtClean="0"/>
              <a:t>фибро</a:t>
            </a:r>
            <a:r>
              <a:rPr lang="ru-RU" sz="1800" dirty="0" smtClean="0"/>
              <a:t>» – нить, волокно и «</a:t>
            </a:r>
            <a:r>
              <a:rPr lang="ru-RU" sz="1800" dirty="0" err="1" smtClean="0"/>
              <a:t>плазия</a:t>
            </a:r>
            <a:r>
              <a:rPr lang="ru-RU" sz="1800" dirty="0" smtClean="0"/>
              <a:t>» – образование соединительной ткани.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800" dirty="0" smtClean="0"/>
              <a:t> В основе заболевания лежит нарушение нормального образования сосудов сетчатки в результате действия множества различных факторов. Хронические соматические и гинекологические заболевания матери, токсикоз беременности, кровотечения в родах способствуют развитию кислородного голодания плода, нарушают кровообращение в системе мать-плацента-плод и таким образом индуцируют последующее патологическое развитие сосудов сетчатки.</a:t>
            </a:r>
          </a:p>
          <a:p>
            <a:pPr>
              <a:buFont typeface="Wingdings" pitchFamily="2" charset="2"/>
              <a:buNone/>
              <a:defRPr/>
            </a:pPr>
            <a:endParaRPr lang="ru-RU" sz="1800" dirty="0" smtClean="0"/>
          </a:p>
          <a:p>
            <a:pPr>
              <a:defRPr/>
            </a:pPr>
            <a:endParaRPr lang="ru-RU" sz="1800" dirty="0" smtClean="0"/>
          </a:p>
        </p:txBody>
      </p:sp>
      <p:pic>
        <p:nvPicPr>
          <p:cNvPr id="10244" name="Picture 4" descr="F:\Семейное воспитание\Neonat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81600" y="1"/>
            <a:ext cx="32766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304800" y="381000"/>
            <a:ext cx="8458200" cy="6248400"/>
          </a:xfrm>
          <a:solidFill>
            <a:schemeClr val="bg2"/>
          </a:solidFill>
        </p:spPr>
        <p:txBody>
          <a:bodyPr/>
          <a:lstStyle/>
          <a:p>
            <a:pPr indent="0">
              <a:spcBef>
                <a:spcPct val="0"/>
              </a:spcBef>
              <a:buFont typeface="Wingdings" pitchFamily="2" charset="2"/>
              <a:buNone/>
            </a:pPr>
            <a:r>
              <a:rPr lang="ru-RU" sz="2000" smtClean="0"/>
              <a:t>Заболевание проявляется на 38–42 неделе гестационного возраста</a:t>
            </a:r>
          </a:p>
          <a:p>
            <a:pPr indent="0">
              <a:spcBef>
                <a:spcPct val="0"/>
              </a:spcBef>
              <a:buFont typeface="Wingdings" pitchFamily="2" charset="2"/>
              <a:buNone/>
            </a:pPr>
            <a:r>
              <a:rPr lang="ru-RU" sz="2000" smtClean="0"/>
              <a:t>Не во всех случаях развитие ретинопатии приводит к необратимой слепоте, что связано с особенностями клиники описываемой офтальмопатологии.</a:t>
            </a:r>
          </a:p>
          <a:p>
            <a:pPr indent="0">
              <a:spcBef>
                <a:spcPct val="0"/>
              </a:spcBef>
              <a:buFont typeface="Wingdings" pitchFamily="2" charset="2"/>
              <a:buNone/>
            </a:pPr>
            <a:r>
              <a:rPr lang="ru-RU" sz="2000" smtClean="0"/>
              <a:t>Изменения в глазах при этом заболевании характеризуются активным и Рубцовым периодами развития патологии. Первый выражается в расширении, извитости, а затем новообразовании сосудов сетчатки, в прорастании их в мутнеющее стекловидное тело, а затем в возникновении в нем тяжей. </a:t>
            </a:r>
          </a:p>
          <a:p>
            <a:pPr indent="0">
              <a:spcBef>
                <a:spcPct val="0"/>
              </a:spcBef>
              <a:buFont typeface="Wingdings" pitchFamily="2" charset="2"/>
              <a:buNone/>
            </a:pPr>
            <a:r>
              <a:rPr lang="ru-RU" sz="2000" smtClean="0"/>
              <a:t>В первую очередь, это раннее выявление заболевания у новорожденных из так называемой группы риска. В нее входят дети с массой тела при рождении менее 2000г и гестационным возрастом до 35 недель. В некоторых медицинских учреждениях у таких детей проводят медикаментозную профилактику развития и прогрессирования заболевания. При этом вводят через рот и в глаз разнообразные лекарственные средства (кортикостероиды, антиоксиданты и др.). Однако статистически достоверных данных об эффективности этих препаратов до настоящего времени не получено.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сулы">
  <a:themeElements>
    <a:clrScheme name="Капсулы 3">
      <a:dk1>
        <a:srgbClr val="006699"/>
      </a:dk1>
      <a:lt1>
        <a:srgbClr val="FFFFFF"/>
      </a:lt1>
      <a:dk2>
        <a:srgbClr val="6699FF"/>
      </a:dk2>
      <a:lt2>
        <a:srgbClr val="FFFFFF"/>
      </a:lt2>
      <a:accent1>
        <a:srgbClr val="33CCCC"/>
      </a:accent1>
      <a:accent2>
        <a:srgbClr val="006699"/>
      </a:accent2>
      <a:accent3>
        <a:srgbClr val="B8CAFF"/>
      </a:accent3>
      <a:accent4>
        <a:srgbClr val="DADADA"/>
      </a:accent4>
      <a:accent5>
        <a:srgbClr val="ADE2E2"/>
      </a:accent5>
      <a:accent6>
        <a:srgbClr val="005C8A"/>
      </a:accent6>
      <a:hlink>
        <a:srgbClr val="99CC00"/>
      </a:hlink>
      <a:folHlink>
        <a:srgbClr val="FFFFCC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1741</TotalTime>
  <Words>2848</Words>
  <Application>Microsoft Office PowerPoint</Application>
  <PresentationFormat>Экран (4:3)</PresentationFormat>
  <Paragraphs>340</Paragraphs>
  <Slides>48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Капсулы</vt:lpstr>
      <vt:lpstr>Ребенок с нарушением зрения в семье </vt:lpstr>
      <vt:lpstr>Нарушения зрительных функций на первом году жизни</vt:lpstr>
      <vt:lpstr>Слайд 3</vt:lpstr>
      <vt:lpstr>Слайд 4</vt:lpstr>
      <vt:lpstr>Дистрофические заболевания сетчатки</vt:lpstr>
      <vt:lpstr>Частичная атрофия зрительных нервов</vt:lpstr>
      <vt:lpstr>Слайд 7</vt:lpstr>
      <vt:lpstr>Ретинопатия недоношенных</vt:lpstr>
      <vt:lpstr>Слайд 9</vt:lpstr>
      <vt:lpstr>Врожденные катаракты </vt:lpstr>
      <vt:lpstr>Врожденная глаукома </vt:lpstr>
      <vt:lpstr>Ретинобластома</vt:lpstr>
      <vt:lpstr>Ниста́гм</vt:lpstr>
      <vt:lpstr>косоглазие</vt:lpstr>
      <vt:lpstr>Птоз</vt:lpstr>
      <vt:lpstr>Слайд 16</vt:lpstr>
      <vt:lpstr>Позиция родителей детей с нарушенным зрением бывает:</vt:lpstr>
      <vt:lpstr>Слайд 18</vt:lpstr>
      <vt:lpstr>Слайд 19</vt:lpstr>
      <vt:lpstr>      Помощь специалистов родителям </vt:lpstr>
      <vt:lpstr>Рекомендации проведения коррекционной работы</vt:lpstr>
      <vt:lpstr>Слайд 22</vt:lpstr>
      <vt:lpstr>Общие стратегии нормализации жизни семьи с ребенком имеющего нарушение зрение</vt:lpstr>
      <vt:lpstr>Некоторые стратегии воспитания и обучения слепого ребенка</vt:lpstr>
      <vt:lpstr>Слайд 25</vt:lpstr>
      <vt:lpstr>Некоторые особенности эмоционального развития  ребенка с нарушением зрения</vt:lpstr>
      <vt:lpstr>Слайд 27</vt:lpstr>
      <vt:lpstr>Слайд 28</vt:lpstr>
      <vt:lpstr>       Особенности интеллектуального развития</vt:lpstr>
      <vt:lpstr>РЕЧЬ </vt:lpstr>
      <vt:lpstr>Работа специалистов детского сада с родителями</vt:lpstr>
      <vt:lpstr>Основными направлениями в работе педагогов детского сада с семьей детей с нарушениями зрения являются:</vt:lpstr>
      <vt:lpstr>Слайд 33</vt:lpstr>
      <vt:lpstr>ЛИТЕРАТУРА:</vt:lpstr>
      <vt:lpstr>Тестовые задания на тему: Ребенок с нарушением зрения в семье </vt:lpstr>
      <vt:lpstr>Слайд 36</vt:lpstr>
      <vt:lpstr>Слайд 37</vt:lpstr>
      <vt:lpstr>3. Выберите правильное определение к термину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Иван</dc:creator>
  <cp:lastModifiedBy>Наталья</cp:lastModifiedBy>
  <cp:revision>161</cp:revision>
  <cp:lastPrinted>1601-01-01T00:00:00Z</cp:lastPrinted>
  <dcterms:created xsi:type="dcterms:W3CDTF">1601-01-01T00:00:00Z</dcterms:created>
  <dcterms:modified xsi:type="dcterms:W3CDTF">2015-04-20T05:22:24Z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