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5" r:id="rId8"/>
    <p:sldId id="262" r:id="rId9"/>
    <p:sldId id="264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39661708953049E-2"/>
          <c:y val="4.3650793650793648E-2"/>
          <c:w val="0.89594743365412655"/>
          <c:h val="0.87619735033120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сентябрь 2011г.</c:v>
                </c:pt>
                <c:pt idx="1">
                  <c:v>июнь 2012г.</c:v>
                </c:pt>
                <c:pt idx="2">
                  <c:v>сентябрь 2012г.</c:v>
                </c:pt>
                <c:pt idx="3">
                  <c:v>декабрь 2012г.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</c:v>
                </c:pt>
                <c:pt idx="1">
                  <c:v>100</c:v>
                </c:pt>
                <c:pt idx="2">
                  <c:v>12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сентябрь 2011г.</c:v>
                </c:pt>
                <c:pt idx="1">
                  <c:v>июнь 2012г.</c:v>
                </c:pt>
                <c:pt idx="2">
                  <c:v>сентябрь 2012г.</c:v>
                </c:pt>
                <c:pt idx="3">
                  <c:v>декабрь 2012г.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30</c:v>
                </c:pt>
                <c:pt idx="2">
                  <c:v>0</c:v>
                </c:pt>
                <c:pt idx="3">
                  <c:v>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8042336"/>
        <c:axId val="78042728"/>
      </c:barChart>
      <c:catAx>
        <c:axId val="7804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42728"/>
        <c:crosses val="autoZero"/>
        <c:auto val="1"/>
        <c:lblAlgn val="ctr"/>
        <c:lblOffset val="100"/>
        <c:noMultiLvlLbl val="0"/>
      </c:catAx>
      <c:valAx>
        <c:axId val="780427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4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193450250536864"/>
          <c:y val="0.18303524559430071"/>
          <c:w val="0.12806549749463136"/>
          <c:h val="0.2013898262717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сентябрь 2011г.</c:v>
                </c:pt>
                <c:pt idx="1">
                  <c:v>июнь 2012г.</c:v>
                </c:pt>
                <c:pt idx="2">
                  <c:v>сентябрь 2012г.</c:v>
                </c:pt>
                <c:pt idx="3">
                  <c:v>декабрь 2012г.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</c:v>
                </c:pt>
                <c:pt idx="1">
                  <c:v>100</c:v>
                </c:pt>
                <c:pt idx="2">
                  <c:v>4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сентябрь 2011г.</c:v>
                </c:pt>
                <c:pt idx="1">
                  <c:v>июнь 2012г.</c:v>
                </c:pt>
                <c:pt idx="2">
                  <c:v>сентябрь 2012г.</c:v>
                </c:pt>
                <c:pt idx="3">
                  <c:v>декабрь 2012г.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</c:v>
                </c:pt>
                <c:pt idx="1">
                  <c:v>46</c:v>
                </c:pt>
                <c:pt idx="2">
                  <c:v>4</c:v>
                </c:pt>
                <c:pt idx="3">
                  <c:v>56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78043512"/>
        <c:axId val="78043120"/>
      </c:barChart>
      <c:catAx>
        <c:axId val="78043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43120"/>
        <c:crosses val="autoZero"/>
        <c:auto val="1"/>
        <c:lblAlgn val="ctr"/>
        <c:lblOffset val="100"/>
        <c:noMultiLvlLbl val="0"/>
      </c:catAx>
      <c:valAx>
        <c:axId val="7804312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804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533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904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668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95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8230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083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30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562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4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852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6719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96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384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397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5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646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A0567-1C33-4420-ACB0-5A86B7AF32E7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994317-4B7D-4D15-8EE8-45915990E2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12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851867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Портфолио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 smtClean="0"/>
              <a:t>Аникеевой Ольги Борисовны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2336" y="457200"/>
            <a:ext cx="796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ГБОУ СПО МО «Московский областной государственный колледж технологий, экономики и предпринимательства»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2569" y="5478295"/>
            <a:ext cx="463414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 п.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Лыткарино</a:t>
            </a: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2013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63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076" y="500743"/>
            <a:ext cx="8596668" cy="13208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975" y="1821543"/>
            <a:ext cx="6775842" cy="4194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009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886" y="587828"/>
            <a:ext cx="8218714" cy="5466217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92D05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2946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1"/>
            <a:ext cx="10058400" cy="1295399"/>
          </a:xfrm>
        </p:spPr>
        <p:txBody>
          <a:bodyPr>
            <a:normAutofit/>
          </a:bodyPr>
          <a:lstStyle/>
          <a:p>
            <a:r>
              <a:rPr lang="ru-RU" dirty="0"/>
              <a:t>Сведения о повышении квалификации: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15887" y="1447800"/>
            <a:ext cx="3178628" cy="456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500636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30.09.11г. – 14.12.11г. Кафедральный вариативный учебный модуль «Реализация ФГОС III поколения», 72 часа, ГОУ ПАПО.</a:t>
            </a:r>
          </a:p>
          <a:p>
            <a:r>
              <a:rPr lang="ru-RU" dirty="0"/>
              <a:t>Апрель 2012г. – курсы обучения по программе «Подготовка экспертов предметной комиссии по русскому языку при проведении ЕГЭ в 2012 году на территории Московской области», 16 часов, ГОУ ПАПО.</a:t>
            </a:r>
          </a:p>
          <a:p>
            <a:r>
              <a:rPr lang="ru-RU" dirty="0"/>
              <a:t>Апрель 2012г. – курсы обучения по программе «Подготовка экспертов предметной комиссии по литературе при проведении ЕГЭ в 2012 году на территории Московской области», 16 часов, ГОУ ПАПО.</a:t>
            </a:r>
          </a:p>
          <a:p>
            <a:r>
              <a:rPr lang="ru-RU" dirty="0"/>
              <a:t>28.09.12г. – 21.12.12г. «Актуальные проблемы развития профессиональных компетенций учителя русского языка и литературы в условиях реализации ФГОС», 72 часа, ГОУ ПАПО (на базе лицея № 13 г. Раменское).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343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393370"/>
          </a:xfrm>
        </p:spPr>
        <p:txBody>
          <a:bodyPr>
            <a:normAutofit/>
          </a:bodyPr>
          <a:lstStyle/>
          <a:p>
            <a:r>
              <a:rPr lang="ru-RU" dirty="0"/>
              <a:t>Динамика качества знаний групп 170 и 270 (специальность «Туризм»):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0840461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545771"/>
            <a:ext cx="9784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	Группа 170					Группа 270</a:t>
            </a:r>
          </a:p>
        </p:txBody>
      </p:sp>
    </p:spTree>
    <p:extLst>
      <p:ext uri="{BB962C8B-B14F-4D97-AF65-F5344CB8AC3E}">
        <p14:creationId xmlns:p14="http://schemas.microsoft.com/office/powerpoint/2010/main" val="3949426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936169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Динамика качества знаний групп 111 и 211 (специальность «Экономика и бухгалтерский учет (по отраслям)»):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8049193"/>
              </p:ext>
            </p:extLst>
          </p:nvPr>
        </p:nvGraphicFramePr>
        <p:xfrm>
          <a:off x="0" y="2151063"/>
          <a:ext cx="10537371" cy="4521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435427" y="1611084"/>
            <a:ext cx="876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		Группа 111				Группа 211</a:t>
            </a:r>
          </a:p>
        </p:txBody>
      </p:sp>
    </p:spTree>
    <p:extLst>
      <p:ext uri="{BB962C8B-B14F-4D97-AF65-F5344CB8AC3E}">
        <p14:creationId xmlns:p14="http://schemas.microsoft.com/office/powerpoint/2010/main" val="43875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Участие в конкурсах, конференциях: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89752"/>
          </a:xfrm>
        </p:spPr>
        <p:txBody>
          <a:bodyPr>
            <a:normAutofit/>
          </a:bodyPr>
          <a:lstStyle/>
          <a:p>
            <a:r>
              <a:rPr lang="ru-RU" dirty="0"/>
              <a:t>Июнь 2012 г. – участие в областной научно-практической конференции «Организация самостоятельной работы в условиях внедрения ФГОС нового поколения» (ГБОУ СПО МО «МОГКТЭП»).</a:t>
            </a:r>
          </a:p>
          <a:p>
            <a:r>
              <a:rPr lang="ru-RU" dirty="0"/>
              <a:t>Ноябрь 2012 г. – участие в Международном конкурсе «Русский медвежонок» (39 студентов).</a:t>
            </a:r>
          </a:p>
          <a:p>
            <a:r>
              <a:rPr lang="ru-RU" dirty="0"/>
              <a:t>Декабрь 2012 г. – участие в работе II Форума православных женщин (Зал всех Соборов при Храме Христа-Спасителя).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74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разработки: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4257"/>
            <a:ext cx="8596668" cy="4637105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рактические </a:t>
            </a:r>
            <a:r>
              <a:rPr lang="ru-RU" dirty="0"/>
              <a:t>работы по дисциплинам «Русский язык», «Русский язык и культура речи», рабочая тетрадь по дисциплине «Русский язык и культура речи» (для студентов экономического отделения), контрольная работа по теме «Лексика», разноуровневые задания по теме «Фразеология» и др.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928257"/>
            <a:ext cx="4432069" cy="3929743"/>
          </a:xfrm>
          <a:prstGeom prst="rect">
            <a:avLst/>
          </a:prstGeom>
          <a:solidFill>
            <a:schemeClr val="accent1"/>
          </a:solidFill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34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17714"/>
            <a:ext cx="8596668" cy="171268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работа – это не только уроки и проверка тетрадей, но и экскурсии, поездки, встречи с интересными людьми…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629" y="1752600"/>
            <a:ext cx="5246915" cy="5036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9600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632398"/>
            <a:ext cx="7554685" cy="6149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359229" y="163286"/>
            <a:ext cx="954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92D050"/>
                </a:solidFill>
              </a:rPr>
              <a:t>… и, конечно, преподаватели не только учат, но и учатся сами!</a:t>
            </a:r>
            <a:endParaRPr lang="ru-RU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592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527</TotalTime>
  <Words>342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Wingdings 3</vt:lpstr>
      <vt:lpstr>Грань</vt:lpstr>
      <vt:lpstr>Портфолио  Аникеевой Ольги Борисовны</vt:lpstr>
      <vt:lpstr>Презентация PowerPoint</vt:lpstr>
      <vt:lpstr>Сведения о повышении квалификации:</vt:lpstr>
      <vt:lpstr>Динамика качества знаний групп 170 и 270 (специальность «Туризм»):</vt:lpstr>
      <vt:lpstr>Динамика качества знаний групп 111 и 211 (специальность «Экономика и бухгалтерский учет (по отраслям)»):</vt:lpstr>
      <vt:lpstr>Участие в конкурсах, конференциях:</vt:lpstr>
      <vt:lpstr>Методические разработки:</vt:lpstr>
      <vt:lpstr>Моя работа – это не только уроки и проверка тетрадей, но и экскурсии, поездки, встречи с интересными людьми…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участника конкурса «Учитель года - 2013»</dc:title>
  <dc:creator>Алексей</dc:creator>
  <cp:lastModifiedBy>Алексей</cp:lastModifiedBy>
  <cp:revision>22</cp:revision>
  <dcterms:created xsi:type="dcterms:W3CDTF">2012-12-09T16:02:25Z</dcterms:created>
  <dcterms:modified xsi:type="dcterms:W3CDTF">2013-01-31T18:25:59Z</dcterms:modified>
</cp:coreProperties>
</file>