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1" r:id="rId7"/>
    <p:sldId id="268" r:id="rId8"/>
    <p:sldId id="269" r:id="rId9"/>
    <p:sldId id="262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7" autoAdjust="0"/>
  </p:normalViewPr>
  <p:slideViewPr>
    <p:cSldViewPr>
      <p:cViewPr varScale="1">
        <p:scale>
          <a:sx n="107" d="100"/>
          <a:sy n="107" d="100"/>
        </p:scale>
        <p:origin x="-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83DB-C8D9-43C1-866F-CE3EED6936E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7D0FF-12BA-4E7B-8F4E-77AC5036D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6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6D3AAA-9A8F-4555-B15B-4EE07F08A3E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D551B4C-7D4B-4359-B7AF-942B56F896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24746"/>
            <a:ext cx="6400800" cy="115212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gazetahimik.ru/wp-content/uploads/2012/02/nesovershennoletni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204866"/>
            <a:ext cx="67687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0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200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 </a:t>
            </a:r>
            <a:r>
              <a:rPr lang="ru-RU" sz="3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</a:t>
            </a:r>
          </a:p>
          <a:p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</a:t>
            </a:r>
            <a:r>
              <a:rPr lang="ru-RU" sz="2000" dirty="0" smtClean="0">
                <a:solidFill>
                  <a:srgbClr val="002060"/>
                </a:solidFill>
              </a:rPr>
              <a:t>попустительски-снисходительным </a:t>
            </a:r>
            <a:r>
              <a:rPr lang="ru-RU" sz="2000" dirty="0">
                <a:solidFill>
                  <a:srgbClr val="002060"/>
                </a:solidFill>
              </a:rPr>
              <a:t>стилем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позицией круговой обороны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демонстративным стилем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педантично-подозрительным стилем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жестко-авторитарным стилем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увещевательным стилем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отстраненно-равнодушным стилем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воспитанием по типу «кумир семьи».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Семьи с непоследовательным стилем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85293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Мы </a:t>
            </a:r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все хотим </a:t>
            </a:r>
            <a:r>
              <a:rPr lang="ru-RU" sz="2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видеть </a:t>
            </a:r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вокруг,</a:t>
            </a:r>
            <a:endParaRPr lang="ru-RU" sz="28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с</a:t>
            </a:r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частливые  </a:t>
            </a:r>
            <a:r>
              <a:rPr lang="ru-RU" sz="2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лица семей!</a:t>
            </a:r>
            <a:endParaRPr lang="ru-RU" sz="2800" b="1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Магический декор Желаю всем крепкой и счастливой семьи!. Магический дек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7044"/>
            <a:ext cx="4176464" cy="290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ждое воскресенье за семейный обед двое родителей и ребёнок скидка 10%. В кафе всепривлекающего говинды акции, г. Омс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7"/>
          <a:stretch/>
        </p:blipFill>
        <p:spPr bwMode="auto">
          <a:xfrm>
            <a:off x="4644008" y="62557"/>
            <a:ext cx="4320769" cy="27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льцо патриотических ресурсов Беларуси &quot; Компрачикосы. Куда ушли школьные тесты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89"/>
            <a:ext cx="4176464" cy="27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Зачем нужна семья. - 5 Апреля 2012 - Женский сайт Виктории Геворгя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3831" r="3167" b="4809"/>
          <a:stretch/>
        </p:blipFill>
        <p:spPr bwMode="auto">
          <a:xfrm>
            <a:off x="4644008" y="3807044"/>
            <a:ext cx="4320768" cy="290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6" y="1978170"/>
            <a:ext cx="7422768" cy="15228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Спасибо за ваше внимание!</a:t>
            </a:r>
            <a:endParaRPr lang="ru-RU" sz="54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3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5742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Цель: </a:t>
            </a:r>
            <a:r>
              <a:rPr lang="ru-RU" sz="2400" dirty="0"/>
              <a:t>С</a:t>
            </a:r>
            <a:r>
              <a:rPr lang="ru-RU" sz="2400" dirty="0" smtClean="0"/>
              <a:t>оздание </a:t>
            </a:r>
            <a:r>
              <a:rPr lang="ru-RU" sz="2400" dirty="0"/>
              <a:t>благоприятных условий для личностного развития ребёнка (физического, социального, духовно-нравственного, интеллектуального), оказание ему комплексной социально-психологической помощи, а также защита ребёнка в его жизненном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22237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3668216" cy="3744416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Семья́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организованная социальная группа, члены которой связаны общностью быта, взаимной моральной ответственностью и социальной необходимостью, которая обусловлена потребностью общества в физическом и духовном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самовыражении.  По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 Герцена, «семья начинается с детей».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56784" cy="72008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Разберём понятия</a:t>
            </a:r>
            <a:endParaRPr lang="ru-RU" sz="4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988840"/>
            <a:ext cx="3528392" cy="3384376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Неблагополучные семья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семья с низким социальным статусом, не справляющаяся с возложенными на нее функциями в какой–либо из сфер жизнедеятельности или нескольких одновременно.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неблагополучной семьи существенно снижены, процесс семейного воспитания ребенка протекает с большими трудностями, медленно и малорезультативно.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656784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400" i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Семьи группы риска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4863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000" dirty="0" smtClean="0">
                <a:cs typeface="Times New Roman" panose="02020603050405020304" pitchFamily="18" charset="0"/>
              </a:rPr>
              <a:t>Характеризуются </a:t>
            </a:r>
            <a:r>
              <a:rPr lang="ru-RU" sz="2000" dirty="0">
                <a:cs typeface="Times New Roman" panose="02020603050405020304" pitchFamily="18" charset="0"/>
              </a:rPr>
              <a:t>наличием некоторого отклонения от норм, не позволяющих определить их как благополучные, например, неполная семья, малообеспеченная семья и пр. и </a:t>
            </a:r>
            <a:r>
              <a:rPr lang="ru-RU" sz="2000" dirty="0" smtClean="0">
                <a:cs typeface="Times New Roman" panose="02020603050405020304" pitchFamily="18" charset="0"/>
              </a:rPr>
              <a:t>фактор снижающий </a:t>
            </a:r>
            <a:r>
              <a:rPr lang="ru-RU" sz="2000" dirty="0">
                <a:cs typeface="Times New Roman" panose="02020603050405020304" pitchFamily="18" charset="0"/>
              </a:rPr>
              <a:t>адаптивные способности этих семей. Они справляются с задачами воспитания ребенка с большим напряжением своих сил, </a:t>
            </a:r>
            <a:r>
              <a:rPr lang="ru-RU" sz="2000" dirty="0" smtClean="0">
                <a:cs typeface="Times New Roman" panose="02020603050405020304" pitchFamily="18" charset="0"/>
              </a:rPr>
              <a:t>поэтому </a:t>
            </a:r>
            <a:r>
              <a:rPr lang="ru-RU" sz="2000" dirty="0">
                <a:cs typeface="Times New Roman" panose="02020603050405020304" pitchFamily="18" charset="0"/>
              </a:rPr>
              <a:t>педагогу необходимо наблюдать за состоянием семьи, имеющимися в ней дезадаптирующими факторами, отслеживать насколько они компенсированы другими положительными характеристиками, и в случае необходимости предложить своевременную помощь.</a:t>
            </a:r>
          </a:p>
        </p:txBody>
      </p:sp>
    </p:spTree>
    <p:extLst>
      <p:ext uri="{BB962C8B-B14F-4D97-AF65-F5344CB8AC3E}">
        <p14:creationId xmlns:p14="http://schemas.microsoft.com/office/powerpoint/2010/main" val="15570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c/c1/OdmfLe4FTdg.jpg"/>
          <p:cNvPicPr/>
          <p:nvPr/>
        </p:nvPicPr>
        <p:blipFill rotWithShape="1">
          <a:blip r:embed="rId2" cstate="print"/>
          <a:srcRect l="535" t="2321" r="2317" b="17549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93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200800" cy="93610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неблагополучных семей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9" y="2132856"/>
            <a:ext cx="74168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Семьи с алкогольной  и  наркотической  зависимостью.</a:t>
            </a:r>
          </a:p>
          <a:p>
            <a:endParaRPr lang="ru-RU" sz="20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</a:rPr>
              <a:t>Конфликтные </a:t>
            </a:r>
            <a:r>
              <a:rPr lang="ru-RU" sz="2000" b="1" dirty="0" smtClean="0">
                <a:solidFill>
                  <a:srgbClr val="00B050"/>
                </a:solidFill>
              </a:rPr>
              <a:t>  семьи.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«Недоверчивая»  семья.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«Легкомысленная»  семья.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</a:rPr>
              <a:t>"Хитрая" </a:t>
            </a:r>
            <a:r>
              <a:rPr lang="ru-RU" sz="2000" b="1" dirty="0" smtClean="0">
                <a:solidFill>
                  <a:srgbClr val="00B050"/>
                </a:solidFill>
              </a:rPr>
              <a:t> семья.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</a:rPr>
              <a:t>Семьи, ориентированные на успех </a:t>
            </a:r>
            <a:r>
              <a:rPr lang="ru-RU" sz="2000" b="1" dirty="0" smtClean="0">
                <a:solidFill>
                  <a:srgbClr val="00B050"/>
                </a:solidFill>
              </a:rPr>
              <a:t>ребенка.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/>
          </a:p>
        </p:txBody>
      </p:sp>
      <p:pic>
        <p:nvPicPr>
          <p:cNvPr id="4" name="Рисунок 3" descr="Картинки по запросу Картинки неблагополучных сем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3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056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Есть над чем </a:t>
            </a:r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задуматься…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Картинки по запросу Картинки неблагополучных сем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0892">
            <a:off x="107504" y="1886548"/>
            <a:ext cx="2808312" cy="23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неблагополучных сем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3123">
            <a:off x="6141123" y="1889794"/>
            <a:ext cx="2880320" cy="22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артинки неблагополучных сем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201" y="1729123"/>
            <a:ext cx="3096344" cy="187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Картинки неблагополучных сем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6201" y="3933056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0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052736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Беспризорные 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дети</a:t>
            </a:r>
          </a:p>
        </p:txBody>
      </p:sp>
      <p:pic>
        <p:nvPicPr>
          <p:cNvPr id="3" name="Рисунок 2" descr="Картинки по запросу Картинки неблагополучных сем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43854"/>
            <a:ext cx="4500267" cy="505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артинки неблагополучных сем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4208">
            <a:off x="5400092" y="4260335"/>
            <a:ext cx="2952328" cy="23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Картинки неблагополучных сем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3452" y="1743854"/>
            <a:ext cx="3600400" cy="236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9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родителей в воспитании дете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" name="Рисунок 2" descr="Картинки по запросу Картинки неблагополучных сем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9022">
            <a:off x="308863" y="2032441"/>
            <a:ext cx="2903517" cy="447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артинки неблагополучных сем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2091">
            <a:off x="5684041" y="2091020"/>
            <a:ext cx="3098254" cy="446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urfo.org/pict/arts1/46/66/4666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79"/>
            <a:ext cx="2795652" cy="235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3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379</TotalTime>
  <Words>154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Неблагополучные семьи</vt:lpstr>
      <vt:lpstr>Презентация PowerPoint</vt:lpstr>
      <vt:lpstr>Разберём понятия</vt:lpstr>
      <vt:lpstr>        Семьи группы риска</vt:lpstr>
      <vt:lpstr>Презентация PowerPoint</vt:lpstr>
      <vt:lpstr>     Классификация неблагополучных семей</vt:lpstr>
      <vt:lpstr>Презентация PowerPoint</vt:lpstr>
      <vt:lpstr>Презентация PowerPoint</vt:lpstr>
      <vt:lpstr>      Ошибки родителей в воспитании детей </vt:lpstr>
      <vt:lpstr>Презентация PowerPoint</vt:lpstr>
      <vt:lpstr>Презентация PowerPoint</vt:lpstr>
      <vt:lpstr>Спасибо за ваше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23</cp:revision>
  <dcterms:created xsi:type="dcterms:W3CDTF">2015-03-17T16:48:57Z</dcterms:created>
  <dcterms:modified xsi:type="dcterms:W3CDTF">2015-03-18T20:26:20Z</dcterms:modified>
</cp:coreProperties>
</file>