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2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4669E"/>
    <a:srgbClr val="990000"/>
    <a:srgbClr val="FF0000"/>
    <a:srgbClr val="FC0CBD"/>
    <a:srgbClr val="F4AAE6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BF28-1B8C-42E1-9FC8-5552E4A15F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1232A-B19D-428F-87EF-E3EE75DA48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E974-D7FA-4096-9098-F9E0C4D239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EC5FA-AF04-44C5-A106-EBC473ED67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F753F-8FE0-4C45-A7F9-D0E1570A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877D-57EE-42FA-B6AD-B8019D3979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9A807-CFCA-4C42-803B-1F65964790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9C982-05AC-4BB9-8757-EEB47DEAE8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9669-D295-484F-BF55-FBE9506C5D4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D55A-960F-47C8-89D7-8201B9C0FD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D56D-AD44-467A-A726-72E497AAE6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EDEC-BE1B-4FE4-A95F-C052FA52CE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7F42-4D29-4BFD-99C8-CE8CE48C40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1E5B73-6557-4BD1-8962-99F9643F79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pPr eaLnBrk="1" hangingPunct="1"/>
            <a:r>
              <a:rPr lang="ru-RU" sz="3200" b="1" i="1">
                <a:solidFill>
                  <a:srgbClr val="800000"/>
                </a:solidFill>
                <a:latin typeface="Harlow Solid Italic" pitchFamily="82" charset="0"/>
              </a:rPr>
              <a:t>Современные подходы к организации образовательной деятельности детей в детском саду</a:t>
            </a:r>
            <a:endParaRPr lang="es-ES" sz="3200" b="1" i="1">
              <a:solidFill>
                <a:srgbClr val="800000"/>
              </a:solidFill>
              <a:latin typeface="Harlow Solid Italic" pitchFamily="82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427538" y="4868863"/>
            <a:ext cx="4608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216775" y="4816475"/>
            <a:ext cx="160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627313" y="188913"/>
            <a:ext cx="60483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sz="1300" dirty="0">
                <a:solidFill>
                  <a:srgbClr val="800000"/>
                </a:solidFill>
                <a:latin typeface="Times New Roman" pitchFamily="18" charset="0"/>
              </a:rPr>
              <a:t>Муниципальное дошкольное образовательное </a:t>
            </a:r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</a:rPr>
              <a:t> учреждение</a:t>
            </a:r>
          </a:p>
          <a:p>
            <a:pPr algn="ctr" eaLnBrk="1" hangingPunct="1"/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</a:rPr>
              <a:t>«Детский </a:t>
            </a:r>
            <a:r>
              <a:rPr lang="ru-RU" sz="1300" dirty="0">
                <a:solidFill>
                  <a:srgbClr val="800000"/>
                </a:solidFill>
                <a:latin typeface="Times New Roman" pitchFamily="18" charset="0"/>
              </a:rPr>
              <a:t>сад </a:t>
            </a:r>
            <a:r>
              <a:rPr lang="ru-RU" sz="1300" dirty="0" err="1">
                <a:solidFill>
                  <a:srgbClr val="800000"/>
                </a:solidFill>
                <a:latin typeface="Times New Roman" pitchFamily="18" charset="0"/>
              </a:rPr>
              <a:t>общеразвивающего</a:t>
            </a:r>
            <a:r>
              <a:rPr lang="ru-RU" sz="1300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1300" dirty="0" smtClean="0">
                <a:solidFill>
                  <a:srgbClr val="800000"/>
                </a:solidFill>
                <a:latin typeface="Times New Roman" pitchFamily="18" charset="0"/>
              </a:rPr>
              <a:t>вида №8  «Светлячок»</a:t>
            </a:r>
            <a:endParaRPr lang="ru-RU" sz="1300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91" name="Group 35"/>
          <p:cNvGraphicFramePr>
            <a:graphicFrameLocks noGrp="1"/>
          </p:cNvGraphicFramePr>
          <p:nvPr>
            <p:ph idx="1"/>
          </p:nvPr>
        </p:nvGraphicFramePr>
        <p:xfrm>
          <a:off x="1714480" y="642918"/>
          <a:ext cx="6858048" cy="5559552"/>
        </p:xfrm>
        <a:graphic>
          <a:graphicData uri="http://schemas.openxmlformats.org/drawingml/2006/table">
            <a:tbl>
              <a:tblPr/>
              <a:tblGrid>
                <a:gridCol w="2500330"/>
                <a:gridCol w="4357718"/>
              </a:tblGrid>
              <a:tr h="35103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Познавательно-исследовательская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Наблюдение.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Экскурсия.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Решение проблемных ситуаций. Экспериментирование. Коллекционирование.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Моделирование.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Исследование.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Реализация проекта.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Интеллектуальные игры.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Мини-музеи.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Конструирование.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19903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Трудовая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Дежурство.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Поручения.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Задания.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Самообслуживание.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Совместные действия.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Экскурсия.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14480" y="714357"/>
          <a:ext cx="6786610" cy="5286411"/>
        </p:xfrm>
        <a:graphic>
          <a:graphicData uri="http://schemas.openxmlformats.org/drawingml/2006/table">
            <a:tbl>
              <a:tblPr/>
              <a:tblGrid>
                <a:gridCol w="2286016"/>
                <a:gridCol w="4500594"/>
              </a:tblGrid>
              <a:tr h="2643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Продуктивная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Мастерская по изготовлению продуктов детского творчества.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Реализация проектов.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Создание творческой группы.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Детский дизайн.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Опытно-экспериментальная деятельность.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Выставки.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Мини – музеи.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26432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Коммуникативная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Беседа.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Ситуативный разговор.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Речевая ситуация.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Составление и отгадывание загадок.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Игры (сюжетные, с правилами, театрализованные).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Игровые ситуации.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Этюды и постановки.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857232"/>
          <a:ext cx="6923087" cy="5241816"/>
        </p:xfrm>
        <a:graphic>
          <a:graphicData uri="http://schemas.openxmlformats.org/drawingml/2006/table">
            <a:tbl>
              <a:tblPr/>
              <a:tblGrid>
                <a:gridCol w="2405058"/>
                <a:gridCol w="4518029"/>
              </a:tblGrid>
              <a:tr h="25003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Arial" charset="0"/>
                        </a:rPr>
                        <a:t>Двигательная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Подвижные игры с правилами.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Подвижные дидактические игры.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Игровые упражнения.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Соревнования.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Игровые ситуации.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Досуг.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Ритмика.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Аэробика, детский фитнес.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25717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Arial" charset="0"/>
                        </a:rPr>
                        <a:t>Игровая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Сюжетные игры.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Игры с правилами.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Создание игровых ситуаций по режимным моментам.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Игры с речевым сопровождением.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Пальчиковые игры.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Театрализованные игры.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476250"/>
            <a:ext cx="6840538" cy="5649913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>
                <a:solidFill>
                  <a:srgbClr val="FF0000"/>
                </a:solidFill>
              </a:rPr>
              <a:t>	</a:t>
            </a:r>
            <a:r>
              <a:rPr lang="ru-RU" sz="2000" b="1" dirty="0">
                <a:solidFill>
                  <a:srgbClr val="FF0000"/>
                </a:solidFill>
              </a:rPr>
              <a:t>ВЫВОД: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1600" b="1" u="sng" dirty="0">
                <a:solidFill>
                  <a:srgbClr val="FF0000"/>
                </a:solidFill>
              </a:rPr>
              <a:t>В современном детском саду образовательный процесс не должен сводиться только к непосредственно образовательной деятельности, он растянут в режиме всего дня.</a:t>
            </a:r>
          </a:p>
          <a:p>
            <a:pPr>
              <a:buFontTx/>
              <a:buNone/>
            </a:pPr>
            <a:endParaRPr lang="ru-RU" sz="1600" b="1" u="sng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u="sng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2708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071670" y="1714488"/>
            <a:ext cx="5380037" cy="4514850"/>
          </a:xfrm>
          <a:prstGeom prst="rect">
            <a:avLst/>
          </a:prstGeom>
        </p:spPr>
        <p:txBody>
          <a:bodyPr vert="horz" wrap="none" fromWordArt="1" anchor="ctr" anchorCtr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b="1" i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СПАСИБО</a:t>
            </a:r>
          </a:p>
          <a:p>
            <a:pPr algn="ctr"/>
            <a:r>
              <a:rPr lang="ru-RU" sz="3600" b="1" i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ЗА</a:t>
            </a:r>
          </a:p>
          <a:p>
            <a:pPr algn="ctr"/>
            <a:r>
              <a:rPr lang="ru-RU" sz="3600" b="1" i="1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ВНИМАНИЕ </a:t>
            </a:r>
            <a:r>
              <a:rPr lang="ru-RU" sz="3600" b="1" i="1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</a:rPr>
              <a:t>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1. </a:t>
            </a:r>
            <a:r>
              <a:rPr lang="ru-RU" sz="2400" dirty="0"/>
              <a:t>К.Ю.Белая «Непосредственно образовательная деятельность в ДОУ» (журнал «Справочник старшего воспитателя» № 1/ 2012)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/>
              <a:t>Н.В.Федина «Организация образовательного процесса в соответствии с ФГТ» (журнал «Справочник старшего воспитателя» № 2/ 2012)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32" y="500036"/>
          <a:ext cx="6286544" cy="5896746"/>
        </p:xfrm>
        <a:graphic>
          <a:graphicData uri="http://schemas.openxmlformats.org/drawingml/2006/table">
            <a:tbl>
              <a:tblPr/>
              <a:tblGrid>
                <a:gridCol w="4929222"/>
                <a:gridCol w="1357322"/>
              </a:tblGrid>
              <a:tr h="428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программа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Субъект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Мониторинг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Знание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Интеграция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63713" y="404813"/>
            <a:ext cx="6861175" cy="5965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>
                <a:solidFill>
                  <a:srgbClr val="800000"/>
                </a:solidFill>
              </a:rPr>
              <a:t>		Занятие</a:t>
            </a:r>
            <a:r>
              <a:rPr lang="ru-RU" sz="2800" dirty="0">
                <a:solidFill>
                  <a:srgbClr val="800000"/>
                </a:solidFill>
              </a:rPr>
              <a:t> – это занимательное дело, которое основано на одной из специфических детских деятельностей (или нескольких таких деятельностях – интеграции различных детских деятельностей), осуществляемых совместно со взрослым, и направлено на освоение детьми одной или нескольких образовательных областей (интеграция содержания образовательных областей). </a:t>
            </a:r>
            <a:endParaRPr lang="es-ES" sz="2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549275"/>
            <a:ext cx="6994525" cy="5576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800000"/>
                </a:solidFill>
              </a:rPr>
              <a:t>		Таким образом, «занятие» как специально организованная форма учебной деятельности в детском саду действительно отменяется. Занятием должна стать интересная для детей, специально организованная воспитателем специфическая детская деятельность, подразумевающая их активность, деловое взаимодействие и общение, накопление детьми определенной информации об окружающем мире, формирование определенных знаний, умений и навыков. Но процесс обучения остается. Педагоги продолжают «заниматься» с детьми. Между тем необходимо понимать разницу между «старым» обучением и «новым».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813"/>
            <a:ext cx="8208962" cy="5762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400" b="1">
                <a:solidFill>
                  <a:srgbClr val="800000"/>
                </a:solidFill>
                <a:latin typeface="Times New Roman" pitchFamily="18" charset="0"/>
              </a:rPr>
              <a:t>Различия процесса обучения в детском саду, организованного в виде учебной деятельности и через организацию детских видов деятельности</a:t>
            </a:r>
          </a:p>
        </p:txBody>
      </p:sp>
      <p:graphicFrame>
        <p:nvGraphicFramePr>
          <p:cNvPr id="60477" name="Group 6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00114236"/>
              </p:ext>
            </p:extLst>
          </p:nvPr>
        </p:nvGraphicFramePr>
        <p:xfrm>
          <a:off x="1619250" y="1412875"/>
          <a:ext cx="7057206" cy="4972051"/>
        </p:xfrm>
        <a:graphic>
          <a:graphicData uri="http://schemas.openxmlformats.org/drawingml/2006/table">
            <a:tbl>
              <a:tblPr/>
              <a:tblGrid>
                <a:gridCol w="3487738"/>
                <a:gridCol w="3569468"/>
              </a:tblGrid>
              <a:tr h="4349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Процесс обучения в детском саду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 виде учебной деятельности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C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через организацию детских видов деятельности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CBD"/>
                    </a:solidFill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Ребенок – объект формирующих педагогических воздействий взрослого человека. Взрослый – главный. Он руководит и управляет ребенком.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Ребенок и взрослый – оба субъекты взаимодействия. Они равны по значимости. Каждый в равной степени ценен. Хотя взрослый, конечно, и старше, и опытнее.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Активность взрослого выше, чем активность ребенка, в том числе и речевая.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 Активность ребенка по крайней мере не меньше, чем активность взрослого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181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знания, умения и навыки детей. Активность детей нужна для достижения этой цели.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Основная деятельность – это так называемые детские виды деятельности.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Цель- подлинная активность (деятельность) детей, а освоение знаний, умений и навыков – побочный эффект этой активности.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20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457262"/>
              </p:ext>
            </p:extLst>
          </p:nvPr>
        </p:nvGraphicFramePr>
        <p:xfrm>
          <a:off x="1763713" y="476250"/>
          <a:ext cx="6923087" cy="5546725"/>
        </p:xfrm>
        <a:graphic>
          <a:graphicData uri="http://schemas.openxmlformats.org/drawingml/2006/table">
            <a:tbl>
              <a:tblPr/>
              <a:tblGrid>
                <a:gridCol w="3462337"/>
                <a:gridCol w="346075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Основная модель организации образовательного процесса – учебная.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 Основная модель организации образовательного процесса – совместная деятельность взрослого и ребенка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 Основная форма работы с детьми -  занятие.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 Основные формы работы с детьми – рассматривание, наблюдения, беседы, разговоры, экспериментирование исследования, коллекционирование, чтение, реализация проектов, мастерская и т.д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 Применяются в основном так называемые прямые методы обучения (при частичном использовании опосредованных).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 Применяются в основном так называемые опосредованные методы обучения (при частичном использовании прямых)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 Мотивы обучения на занятии, как правило, не связаны с интересом детей к самой учебной деятельности. «Удерживает»  детей на занятии авторитет взрослого. Именно поэтому педагогам зачастую приходится «Украшать» занятие наглядностью, игровыми приемами, персонажами, чтобы облечь учебный процесс в привлекательную для дошкольников форму. Но ведь «подлинная цель взрослого вовсе не поиграть, а использовать игрушку для мотивации освоения непривлекательных для детей предметных знаний».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2" name="Group 30"/>
          <p:cNvGraphicFramePr>
            <a:graphicFrameLocks noGrp="1"/>
          </p:cNvGraphicFramePr>
          <p:nvPr>
            <p:ph idx="1"/>
          </p:nvPr>
        </p:nvGraphicFramePr>
        <p:xfrm>
          <a:off x="1763713" y="549275"/>
          <a:ext cx="6923087" cy="4532948"/>
        </p:xfrm>
        <a:graphic>
          <a:graphicData uri="http://schemas.openxmlformats.org/drawingml/2006/table">
            <a:tbl>
              <a:tblPr/>
              <a:tblGrid>
                <a:gridCol w="3462337"/>
                <a:gridCol w="3460750"/>
              </a:tblGrid>
              <a:tr h="2159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 Все дети обязательно должны присутствовать на занятии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 Допускаются так называемые свободные «вход» и «выход» детей, что вовсе не предполагает провозглашения анархии в детском саду. Уважая ребенка, его состояние, настроение, предпочтение и интересы, взрослый обязан предоставить ему возможность выбора – участвовать или не участвовать вместе с другими детьми в совместном деле, но при этом вправе потребовать такого же уважения и к участникам этого совместного дела.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9. 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опирается на подготовленный конспект занятия, в котором расписаны реплики и вопросы взрослого, ответы детей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9. 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частично, для заимствования фактического материала , отдельных методов и приемов и др., но не как «готовый образец» образовательного процесса.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1584324" y="5157192"/>
            <a:ext cx="72358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i="1" u="sng" dirty="0">
                <a:solidFill>
                  <a:srgbClr val="FF0000"/>
                </a:solidFill>
                <a:latin typeface="Times New Roman" pitchFamily="18" charset="0"/>
              </a:rPr>
              <a:t>Внимание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sz="1600" dirty="0">
                <a:solidFill>
                  <a:srgbClr val="FFFF00"/>
                </a:solidFill>
                <a:latin typeface="Times New Roman" pitchFamily="18" charset="0"/>
              </a:rPr>
              <a:t>Реализация занятия как дидактической формы учебной деятельности возможно только в старшем дошкольном возрасте, в подготовительной группе, где осуществляется подготовка детей к основной форме обучения в школе занятию-уроку.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549275"/>
            <a:ext cx="6923087" cy="593725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1800" dirty="0">
                <a:solidFill>
                  <a:srgbClr val="800000"/>
                </a:solidFill>
                <a:latin typeface="Times New Roman" pitchFamily="18" charset="0"/>
              </a:rPr>
              <a:t>		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</a:rPr>
              <a:t> С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учетом ФГТ модель образовательного процесса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</a:rPr>
              <a:t> предусматривает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две составляющие:</a:t>
            </a: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совместная деятельность взрослого и детей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</a:rPr>
              <a:t>(ООД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и режимные моменты);</a:t>
            </a: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самостоятельная деятельность дошкольников.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0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</a:rPr>
              <a:t>            При организации организованной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образовательной деятельности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необходимо помнить основные тезисы организации партнерской деятельности взрослого с </a:t>
            </a:r>
            <a:r>
              <a:rPr lang="ru-RU" sz="2000" dirty="0" smtClean="0">
                <a:solidFill>
                  <a:srgbClr val="800000"/>
                </a:solidFill>
                <a:latin typeface="Times New Roman" pitchFamily="18" charset="0"/>
              </a:rPr>
              <a:t>детьми:</a:t>
            </a:r>
            <a:endParaRPr lang="ru-RU" sz="2000" dirty="0">
              <a:solidFill>
                <a:srgbClr val="800000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включенность воспитателя в деятельность наравне с детьми;</a:t>
            </a: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добровольное присоединение дошкольников к деятельности</a:t>
            </a:r>
            <a:r>
              <a:rPr lang="ru-RU" sz="2000" dirty="0">
                <a:solidFill>
                  <a:srgbClr val="800000"/>
                </a:solidFill>
                <a:latin typeface="Times New Roman" pitchFamily="18" charset="0"/>
              </a:rPr>
              <a:t> (без психического и дисциплинарного принуждения);</a:t>
            </a: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свободное общение и перемещение детей во время деятельности (при соответствии организации рабочего пространства);</a:t>
            </a:r>
          </a:p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открытый временной конец деятельности (каждый работает в своем темпе).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60350"/>
            <a:ext cx="7354887" cy="61928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600" b="1" dirty="0"/>
              <a:t>	</a:t>
            </a:r>
            <a:endParaRPr lang="ru-RU" sz="1600" b="1" dirty="0" smtClean="0"/>
          </a:p>
          <a:p>
            <a:pPr algn="ctr">
              <a:buFontTx/>
              <a:buNone/>
            </a:pP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Рекомендации </a:t>
            </a:r>
            <a:r>
              <a:rPr lang="ru-RU" sz="1800" b="1" dirty="0">
                <a:solidFill>
                  <a:srgbClr val="800000"/>
                </a:solidFill>
                <a:latin typeface="Times New Roman" pitchFamily="18" charset="0"/>
              </a:rPr>
              <a:t>к </a:t>
            </a: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подготовке</a:t>
            </a:r>
          </a:p>
          <a:p>
            <a:pPr algn="ctr">
              <a:buFontTx/>
              <a:buNone/>
            </a:pP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800000"/>
                </a:solidFill>
                <a:latin typeface="Times New Roman" pitchFamily="18" charset="0"/>
              </a:rPr>
              <a:t>организованной  образовательной деятельности.</a:t>
            </a:r>
            <a:endParaRPr lang="ru-RU" sz="180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Разработка гибкого плана включает в себя: определение общей цели и ее конкретизацию в зависимости от разных этапов. </a:t>
            </a:r>
          </a:p>
          <a:p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Подбор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и организацию такого дидактического материала, который позволяет выявлять индивидуальную избирательность детей к содержанию,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виду и форме познания. </a:t>
            </a:r>
            <a:endParaRPr lang="ru-RU" sz="1600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Планирование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разных форм организация работы (соотношение фронтальной, индивидуальной, самостоятельной работы). </a:t>
            </a:r>
            <a:endParaRPr lang="ru-RU" sz="1600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Выбор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критериев оценки продуктивности работы с учетом характера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заданий.</a:t>
            </a:r>
          </a:p>
          <a:p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Планирование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характера общения и межличностных взаимодействий в процессе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организованной образовательной деятельности.</a:t>
            </a:r>
            <a:endParaRPr lang="ru-RU" sz="1600" dirty="0">
              <a:solidFill>
                <a:srgbClr val="990000"/>
              </a:solidFill>
              <a:latin typeface="Times New Roman" pitchFamily="18" charset="0"/>
            </a:endParaRPr>
          </a:p>
          <a:p>
            <a:pPr algn="just"/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Использование разных форм общения (монолога,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диалога)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с учетом их личностных особенностей и требований к межгрупповому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взаимодействию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.</a:t>
            </a:r>
            <a:endParaRPr lang="ru-RU" sz="1600" dirty="0">
              <a:solidFill>
                <a:srgbClr val="990000"/>
              </a:solidFill>
              <a:latin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Использование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содержания субъектного опыта всех участников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в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диалоге «ребенок – педагог» и «ребенок – дети». </a:t>
            </a:r>
            <a:endParaRPr lang="ru-RU" sz="1600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Планирование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результативности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организованной образовательной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деятельности предусматривает: обобщение полученных знаний и умений, оценку их </a:t>
            </a:r>
            <a:r>
              <a:rPr lang="ru-RU" sz="1600" dirty="0" err="1">
                <a:solidFill>
                  <a:srgbClr val="990000"/>
                </a:solidFill>
                <a:latin typeface="Times New Roman" pitchFamily="18" charset="0"/>
              </a:rPr>
              <a:t>усвоенности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, анализ результатов групповой и индивидуальной </a:t>
            </a:r>
            <a:r>
              <a:rPr lang="ru-RU" sz="1600" dirty="0" smtClean="0">
                <a:solidFill>
                  <a:srgbClr val="990000"/>
                </a:solidFill>
                <a:latin typeface="Times New Roman" pitchFamily="18" charset="0"/>
              </a:rPr>
              <a:t>работы, </a:t>
            </a:r>
            <a:r>
              <a:rPr lang="ru-RU" sz="1600" dirty="0">
                <a:solidFill>
                  <a:srgbClr val="990000"/>
                </a:solidFill>
                <a:latin typeface="Times New Roman" pitchFamily="18" charset="0"/>
              </a:rPr>
              <a:t>внимание к процессу выполнения заданий, а не только к результату.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85853" y="428605"/>
            <a:ext cx="6670698" cy="91283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Примерные формы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организации</a:t>
            </a:r>
          </a:p>
          <a:p>
            <a:pPr algn="ctr"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организованной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образовательной деятельности </a:t>
            </a:r>
          </a:p>
          <a:p>
            <a:pPr algn="ctr">
              <a:buFontTx/>
              <a:buNone/>
            </a:pPr>
            <a:endParaRPr lang="ru-RU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ru-RU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8675" name="Group 67"/>
          <p:cNvGraphicFramePr>
            <a:graphicFrameLocks noGrp="1"/>
          </p:cNvGraphicFramePr>
          <p:nvPr>
            <p:ph sz="half" idx="2"/>
          </p:nvPr>
        </p:nvGraphicFramePr>
        <p:xfrm>
          <a:off x="1714480" y="1285860"/>
          <a:ext cx="6858048" cy="4857784"/>
        </p:xfrm>
        <a:graphic>
          <a:graphicData uri="http://schemas.openxmlformats.org/drawingml/2006/table">
            <a:tbl>
              <a:tblPr/>
              <a:tblGrid>
                <a:gridCol w="2307777"/>
                <a:gridCol w="4550271"/>
              </a:tblGrid>
              <a:tr h="6309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Детская деятельность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C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Примеры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 работы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0CBD"/>
                    </a:solidFill>
                  </a:tcPr>
                </a:tc>
              </a:tr>
              <a:tr h="4226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  <a:cs typeface="Arial" charset="0"/>
                        </a:rPr>
                        <a:t>Чтение художественной литературы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Чтение.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Обсуждение.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Заучивание, рассказывание.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Беседа.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Театрализованная деятельность. Самостоятельная художественная речевая деятельность.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Викторина.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КВН.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Вопросы и ответы.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Презентация книжек.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Выставки в книжном уголке.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Литературные праздники, досуг.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AA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890</Words>
  <Application>Microsoft Office PowerPoint</Application>
  <PresentationFormat>Экран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Современные подходы к организации образовательной деятельности детей в детском саду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Литература:</vt:lpstr>
      <vt:lpstr>Слайд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Вера</cp:lastModifiedBy>
  <cp:revision>50</cp:revision>
  <dcterms:created xsi:type="dcterms:W3CDTF">2009-10-07T17:55:06Z</dcterms:created>
  <dcterms:modified xsi:type="dcterms:W3CDTF">2012-11-28T04:58:42Z</dcterms:modified>
</cp:coreProperties>
</file>