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5" r:id="rId4"/>
    <p:sldId id="266" r:id="rId5"/>
    <p:sldId id="267" r:id="rId6"/>
    <p:sldId id="262" r:id="rId7"/>
    <p:sldId id="263" r:id="rId8"/>
    <p:sldId id="264" r:id="rId9"/>
    <p:sldId id="260" r:id="rId10"/>
    <p:sldId id="261" r:id="rId11"/>
    <p:sldId id="271" r:id="rId12"/>
    <p:sldId id="268" r:id="rId13"/>
    <p:sldId id="315" r:id="rId14"/>
    <p:sldId id="270" r:id="rId15"/>
    <p:sldId id="272" r:id="rId16"/>
    <p:sldId id="281" r:id="rId17"/>
    <p:sldId id="282" r:id="rId18"/>
    <p:sldId id="283" r:id="rId19"/>
    <p:sldId id="284" r:id="rId20"/>
    <p:sldId id="273" r:id="rId21"/>
    <p:sldId id="275" r:id="rId22"/>
    <p:sldId id="312" r:id="rId23"/>
    <p:sldId id="274" r:id="rId24"/>
    <p:sldId id="277" r:id="rId25"/>
    <p:sldId id="296" r:id="rId26"/>
    <p:sldId id="297" r:id="rId27"/>
    <p:sldId id="298" r:id="rId28"/>
    <p:sldId id="286" r:id="rId29"/>
    <p:sldId id="292" r:id="rId30"/>
    <p:sldId id="291" r:id="rId31"/>
    <p:sldId id="293" r:id="rId32"/>
    <p:sldId id="294" r:id="rId33"/>
    <p:sldId id="295" r:id="rId34"/>
    <p:sldId id="279" r:id="rId35"/>
    <p:sldId id="290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10" r:id="rId47"/>
    <p:sldId id="311" r:id="rId48"/>
    <p:sldId id="313" r:id="rId49"/>
    <p:sldId id="314" r:id="rId5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A08949-A377-42CB-A7C4-4876841D5A63}" type="doc">
      <dgm:prSet loTypeId="urn:microsoft.com/office/officeart/2005/8/layout/arrow3" loCatId="relationship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3274FC7A-792A-44C5-A605-DDE1328C701A}">
      <dgm:prSet phldrT="[Текст]"/>
      <dgm:spPr/>
      <dgm:t>
        <a:bodyPr/>
        <a:lstStyle/>
        <a:p>
          <a:r>
            <a:rPr lang="ru-RU" dirty="0" smtClean="0"/>
            <a:t>Стресс- напряжение</a:t>
          </a:r>
          <a:endParaRPr lang="ru-RU" dirty="0"/>
        </a:p>
      </dgm:t>
    </dgm:pt>
    <dgm:pt modelId="{75AC15EC-6620-4E8C-AA05-582B6A9FEBD0}" type="parTrans" cxnId="{41CA4A4A-C54E-42EF-96A0-DD5F087185FD}">
      <dgm:prSet/>
      <dgm:spPr/>
      <dgm:t>
        <a:bodyPr/>
        <a:lstStyle/>
        <a:p>
          <a:endParaRPr lang="ru-RU"/>
        </a:p>
      </dgm:t>
    </dgm:pt>
    <dgm:pt modelId="{4249A436-5564-4D96-9A43-43A6320C9905}" type="sibTrans" cxnId="{41CA4A4A-C54E-42EF-96A0-DD5F087185FD}">
      <dgm:prSet/>
      <dgm:spPr/>
      <dgm:t>
        <a:bodyPr/>
        <a:lstStyle/>
        <a:p>
          <a:endParaRPr lang="ru-RU"/>
        </a:p>
      </dgm:t>
    </dgm:pt>
    <dgm:pt modelId="{604BAE3D-D450-4FBA-A3A6-6576461A43EA}">
      <dgm:prSet phldrT="[Текст]"/>
      <dgm:spPr/>
      <dgm:t>
        <a:bodyPr/>
        <a:lstStyle/>
        <a:p>
          <a:r>
            <a:rPr lang="ru-RU" dirty="0" smtClean="0"/>
            <a:t>Релаксация- расслабление</a:t>
          </a:r>
          <a:endParaRPr lang="ru-RU" dirty="0"/>
        </a:p>
      </dgm:t>
    </dgm:pt>
    <dgm:pt modelId="{99B69987-9669-4E0C-99BB-2C05C3B19867}" type="parTrans" cxnId="{DDC6044F-A2E7-4E85-9427-80436ABB26AC}">
      <dgm:prSet/>
      <dgm:spPr/>
      <dgm:t>
        <a:bodyPr/>
        <a:lstStyle/>
        <a:p>
          <a:endParaRPr lang="ru-RU"/>
        </a:p>
      </dgm:t>
    </dgm:pt>
    <dgm:pt modelId="{C0700681-5233-4285-A64F-37F43EF7BAD6}" type="sibTrans" cxnId="{DDC6044F-A2E7-4E85-9427-80436ABB26AC}">
      <dgm:prSet/>
      <dgm:spPr/>
      <dgm:t>
        <a:bodyPr/>
        <a:lstStyle/>
        <a:p>
          <a:endParaRPr lang="ru-RU"/>
        </a:p>
      </dgm:t>
    </dgm:pt>
    <dgm:pt modelId="{26D198AB-70A9-471C-9CB2-B7A57BBACFBD}" type="pres">
      <dgm:prSet presAssocID="{D8A08949-A377-42CB-A7C4-4876841D5A6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3DA2C9-00AE-4FAD-874E-91003EF96A5A}" type="pres">
      <dgm:prSet presAssocID="{D8A08949-A377-42CB-A7C4-4876841D5A63}" presName="divider" presStyleLbl="fgShp" presStyleIdx="0" presStyleCnt="1"/>
      <dgm:spPr/>
    </dgm:pt>
    <dgm:pt modelId="{7F622DC0-E511-429B-81B6-486692797D2A}" type="pres">
      <dgm:prSet presAssocID="{3274FC7A-792A-44C5-A605-DDE1328C701A}" presName="downArrow" presStyleLbl="node1" presStyleIdx="0" presStyleCnt="2"/>
      <dgm:spPr/>
    </dgm:pt>
    <dgm:pt modelId="{2685A48D-8D0A-4340-B148-27D99F1E004B}" type="pres">
      <dgm:prSet presAssocID="{3274FC7A-792A-44C5-A605-DDE1328C701A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DD7BA0-B7D2-4879-AC3F-A0F79F2447AF}" type="pres">
      <dgm:prSet presAssocID="{604BAE3D-D450-4FBA-A3A6-6576461A43EA}" presName="upArrow" presStyleLbl="node1" presStyleIdx="1" presStyleCnt="2"/>
      <dgm:spPr/>
    </dgm:pt>
    <dgm:pt modelId="{A9267D1B-4285-4A09-A3CF-2125BCACE7CF}" type="pres">
      <dgm:prSet presAssocID="{604BAE3D-D450-4FBA-A3A6-6576461A43EA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1F1B61-C811-4787-B925-07B0339FB315}" type="presOf" srcId="{D8A08949-A377-42CB-A7C4-4876841D5A63}" destId="{26D198AB-70A9-471C-9CB2-B7A57BBACFBD}" srcOrd="0" destOrd="0" presId="urn:microsoft.com/office/officeart/2005/8/layout/arrow3"/>
    <dgm:cxn modelId="{41CA4A4A-C54E-42EF-96A0-DD5F087185FD}" srcId="{D8A08949-A377-42CB-A7C4-4876841D5A63}" destId="{3274FC7A-792A-44C5-A605-DDE1328C701A}" srcOrd="0" destOrd="0" parTransId="{75AC15EC-6620-4E8C-AA05-582B6A9FEBD0}" sibTransId="{4249A436-5564-4D96-9A43-43A6320C9905}"/>
    <dgm:cxn modelId="{CDB41482-2DDF-4CEF-8C39-83D017540B71}" type="presOf" srcId="{604BAE3D-D450-4FBA-A3A6-6576461A43EA}" destId="{A9267D1B-4285-4A09-A3CF-2125BCACE7CF}" srcOrd="0" destOrd="0" presId="urn:microsoft.com/office/officeart/2005/8/layout/arrow3"/>
    <dgm:cxn modelId="{ED5B678E-E2FF-403C-8A90-78BACAC7CFAA}" type="presOf" srcId="{3274FC7A-792A-44C5-A605-DDE1328C701A}" destId="{2685A48D-8D0A-4340-B148-27D99F1E004B}" srcOrd="0" destOrd="0" presId="urn:microsoft.com/office/officeart/2005/8/layout/arrow3"/>
    <dgm:cxn modelId="{DDC6044F-A2E7-4E85-9427-80436ABB26AC}" srcId="{D8A08949-A377-42CB-A7C4-4876841D5A63}" destId="{604BAE3D-D450-4FBA-A3A6-6576461A43EA}" srcOrd="1" destOrd="0" parTransId="{99B69987-9669-4E0C-99BB-2C05C3B19867}" sibTransId="{C0700681-5233-4285-A64F-37F43EF7BAD6}"/>
    <dgm:cxn modelId="{F419EFBD-F7E4-4C5D-A1EC-C9AB0D97A634}" type="presParOf" srcId="{26D198AB-70A9-471C-9CB2-B7A57BBACFBD}" destId="{043DA2C9-00AE-4FAD-874E-91003EF96A5A}" srcOrd="0" destOrd="0" presId="urn:microsoft.com/office/officeart/2005/8/layout/arrow3"/>
    <dgm:cxn modelId="{EBEFF6BC-4563-41E4-9812-1C30EB207BAE}" type="presParOf" srcId="{26D198AB-70A9-471C-9CB2-B7A57BBACFBD}" destId="{7F622DC0-E511-429B-81B6-486692797D2A}" srcOrd="1" destOrd="0" presId="urn:microsoft.com/office/officeart/2005/8/layout/arrow3"/>
    <dgm:cxn modelId="{92CFE469-1A00-4484-9AB9-E90A0A5EFB8F}" type="presParOf" srcId="{26D198AB-70A9-471C-9CB2-B7A57BBACFBD}" destId="{2685A48D-8D0A-4340-B148-27D99F1E004B}" srcOrd="2" destOrd="0" presId="urn:microsoft.com/office/officeart/2005/8/layout/arrow3"/>
    <dgm:cxn modelId="{DFFB570A-8122-4F4A-B45D-359D371D0C41}" type="presParOf" srcId="{26D198AB-70A9-471C-9CB2-B7A57BBACFBD}" destId="{F7DD7BA0-B7D2-4879-AC3F-A0F79F2447AF}" srcOrd="3" destOrd="0" presId="urn:microsoft.com/office/officeart/2005/8/layout/arrow3"/>
    <dgm:cxn modelId="{95168C36-D048-4E31-B8A0-7A241805DD5E}" type="presParOf" srcId="{26D198AB-70A9-471C-9CB2-B7A57BBACFBD}" destId="{A9267D1B-4285-4A09-A3CF-2125BCACE7C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3DA2C9-00AE-4FAD-874E-91003EF96A5A}">
      <dsp:nvSpPr>
        <dsp:cNvPr id="0" name=""/>
        <dsp:cNvSpPr/>
      </dsp:nvSpPr>
      <dsp:spPr>
        <a:xfrm rot="21300000">
          <a:off x="25488" y="2080049"/>
          <a:ext cx="8254823" cy="945301"/>
        </a:xfrm>
        <a:prstGeom prst="mathMinus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55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F622DC0-E511-429B-81B6-486692797D2A}">
      <dsp:nvSpPr>
        <dsp:cNvPr id="0" name=""/>
        <dsp:cNvSpPr/>
      </dsp:nvSpPr>
      <dsp:spPr>
        <a:xfrm>
          <a:off x="996696" y="255270"/>
          <a:ext cx="2491740" cy="2042160"/>
        </a:xfrm>
        <a:prstGeom prst="downArrow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shade val="5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85A48D-8D0A-4340-B148-27D99F1E004B}">
      <dsp:nvSpPr>
        <dsp:cNvPr id="0" name=""/>
        <dsp:cNvSpPr/>
      </dsp:nvSpPr>
      <dsp:spPr>
        <a:xfrm>
          <a:off x="4402074" y="0"/>
          <a:ext cx="2657856" cy="214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Стресс- напряжение</a:t>
          </a:r>
          <a:endParaRPr lang="ru-RU" sz="2800" kern="1200" dirty="0"/>
        </a:p>
      </dsp:txBody>
      <dsp:txXfrm>
        <a:off x="4402074" y="0"/>
        <a:ext cx="2657856" cy="2144268"/>
      </dsp:txXfrm>
    </dsp:sp>
    <dsp:sp modelId="{F7DD7BA0-B7D2-4879-AC3F-A0F79F2447AF}">
      <dsp:nvSpPr>
        <dsp:cNvPr id="0" name=""/>
        <dsp:cNvSpPr/>
      </dsp:nvSpPr>
      <dsp:spPr>
        <a:xfrm>
          <a:off x="4817363" y="2807970"/>
          <a:ext cx="2491740" cy="2042160"/>
        </a:xfrm>
        <a:prstGeom prst="upArrow">
          <a:avLst/>
        </a:prstGeom>
        <a:gradFill rotWithShape="0">
          <a:gsLst>
            <a:gs pos="0">
              <a:schemeClr val="accent1">
                <a:shade val="50000"/>
                <a:hueOff val="780526"/>
                <a:satOff val="-45086"/>
                <a:lumOff val="49539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shade val="50000"/>
                <a:hueOff val="780526"/>
                <a:satOff val="-45086"/>
                <a:lumOff val="49539"/>
                <a:alphaOff val="0"/>
                <a:tint val="86000"/>
                <a:satMod val="115000"/>
              </a:schemeClr>
            </a:gs>
            <a:gs pos="100000">
              <a:schemeClr val="accent1">
                <a:shade val="50000"/>
                <a:hueOff val="780526"/>
                <a:satOff val="-45086"/>
                <a:lumOff val="49539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50000"/>
              <a:hueOff val="780526"/>
              <a:satOff val="-45086"/>
              <a:lumOff val="4953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267D1B-4285-4A09-A3CF-2125BCACE7CF}">
      <dsp:nvSpPr>
        <dsp:cNvPr id="0" name=""/>
        <dsp:cNvSpPr/>
      </dsp:nvSpPr>
      <dsp:spPr>
        <a:xfrm>
          <a:off x="1245870" y="2961131"/>
          <a:ext cx="2657856" cy="214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Релаксация- расслабление</a:t>
          </a:r>
          <a:endParaRPr lang="ru-RU" sz="2800" kern="1200" dirty="0"/>
        </a:p>
      </dsp:txBody>
      <dsp:txXfrm>
        <a:off x="1245870" y="2961131"/>
        <a:ext cx="2657856" cy="2144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762000"/>
            <a:ext cx="8229600" cy="32766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Использование методов и приемов релаксации для  развития </a:t>
            </a:r>
            <a:r>
              <a:rPr lang="ru-RU" sz="4400" dirty="0" err="1" smtClean="0"/>
              <a:t>саморегуляции</a:t>
            </a:r>
            <a:r>
              <a:rPr lang="ru-RU" sz="4400" dirty="0" smtClean="0"/>
              <a:t> у детей дошкольного возраста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191000"/>
            <a:ext cx="7854696" cy="2667000"/>
          </a:xfrm>
        </p:spPr>
        <p:txBody>
          <a:bodyPr>
            <a:normAutofit fontScale="62500" lnSpcReduction="20000"/>
          </a:bodyPr>
          <a:lstStyle/>
          <a:p>
            <a:pPr algn="l"/>
            <a:endParaRPr lang="ru-RU" sz="3900" b="1" i="1" dirty="0" smtClean="0"/>
          </a:p>
          <a:p>
            <a:pPr algn="l"/>
            <a:endParaRPr lang="ru-RU" b="1" i="1" dirty="0" smtClean="0"/>
          </a:p>
          <a:p>
            <a:pPr algn="l"/>
            <a:r>
              <a:rPr lang="ru-RU" sz="4500" b="1" i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Неправильно лечить голову без тела,</a:t>
            </a:r>
          </a:p>
          <a:p>
            <a:pPr algn="l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 а тело без души» (Сократ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algn="l"/>
            <a:endParaRPr lang="ru-RU" sz="48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ru-RU" sz="2500" b="1" i="1" dirty="0" smtClean="0">
                <a:solidFill>
                  <a:schemeClr val="accent1">
                    <a:lumMod val="75000"/>
                  </a:schemeClr>
                </a:solidFill>
              </a:rPr>
              <a:t>Составитель:</a:t>
            </a:r>
          </a:p>
          <a:p>
            <a:pPr algn="l"/>
            <a:r>
              <a:rPr lang="ru-RU" sz="2500" b="1" i="1" dirty="0" smtClean="0">
                <a:solidFill>
                  <a:schemeClr val="accent1">
                    <a:lumMod val="75000"/>
                  </a:schemeClr>
                </a:solidFill>
              </a:rPr>
              <a:t> педагог-психолог ГБДОУ №2</a:t>
            </a:r>
          </a:p>
          <a:p>
            <a:pPr algn="l"/>
            <a:r>
              <a:rPr lang="ru-RU" sz="2500" b="1" i="1" dirty="0" smtClean="0">
                <a:solidFill>
                  <a:schemeClr val="accent1">
                    <a:lumMod val="75000"/>
                  </a:schemeClr>
                </a:solidFill>
              </a:rPr>
              <a:t>Малик Н.М.</a:t>
            </a:r>
          </a:p>
          <a:p>
            <a:pPr algn="l"/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http://cs7002.vk.me/c540106/v540106230/355a2/ntLh85hDME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724400"/>
            <a:ext cx="3657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331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4-7 лет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В этом возрасте у малыша начинают интенсивно созревать структуры мозга, отвечающие за контроль над собственными движениями и действиями. Именно на этих важнейших процессах в первую очередь и отражается стресс. У ребенка могут появиться:</a:t>
            </a:r>
          </a:p>
          <a:p>
            <a:r>
              <a:rPr lang="ru-RU" dirty="0" smtClean="0"/>
              <a:t>двигательная расторможенность, </a:t>
            </a:r>
          </a:p>
          <a:p>
            <a:r>
              <a:rPr lang="ru-RU" dirty="0" smtClean="0"/>
              <a:t>разнообразные тики, </a:t>
            </a:r>
          </a:p>
          <a:p>
            <a:r>
              <a:rPr lang="ru-RU" dirty="0" smtClean="0"/>
              <a:t>навязчивые движения (накручивание волос, </a:t>
            </a:r>
            <a:r>
              <a:rPr lang="ru-RU" dirty="0" err="1" smtClean="0"/>
              <a:t>обкусывание</a:t>
            </a:r>
            <a:r>
              <a:rPr lang="ru-RU" dirty="0" smtClean="0"/>
              <a:t> ногтей…) , </a:t>
            </a:r>
          </a:p>
          <a:p>
            <a:r>
              <a:rPr lang="ru-RU" dirty="0" smtClean="0"/>
              <a:t>а также страхи и фантазии неприятного содержания.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делать?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dirty="0" smtClean="0"/>
              <a:t>Обычно взрослые реагируют крайне негативно и начинают активно воспитывать «слишком избалованного малыша». Но на самом деле баловство здесь ни при чем. Ребенку просто необходимо избавиться от лишнего адреналина- гормона, выделяющегося в результате стресса и «сгорающего» исключительно в мышцах.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5257800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/>
              <a:t>Почему некоторые больше подвержены стрессу? </a:t>
            </a:r>
          </a:p>
          <a:p>
            <a:pPr>
              <a:buNone/>
            </a:pPr>
            <a:r>
              <a:rPr lang="ru-RU" b="1" i="1" dirty="0" smtClean="0"/>
              <a:t>Зависит от уровня нейротрофического фактора головного мозга.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200" b="1" dirty="0" err="1" smtClean="0"/>
              <a:t>Стрессоустойчивость</a:t>
            </a:r>
            <a:r>
              <a:rPr lang="ru-RU" sz="3200" b="1" dirty="0" smtClean="0"/>
              <a:t>-</a:t>
            </a:r>
          </a:p>
          <a:p>
            <a:pPr>
              <a:buNone/>
            </a:pPr>
            <a:r>
              <a:rPr lang="ru-RU" sz="3200" b="1" dirty="0" smtClean="0"/>
              <a:t> </a:t>
            </a:r>
            <a:r>
              <a:rPr lang="ru-RU" sz="2800" dirty="0" smtClean="0"/>
              <a:t>врожденное качество, </a:t>
            </a:r>
          </a:p>
          <a:p>
            <a:pPr>
              <a:buNone/>
            </a:pPr>
            <a:r>
              <a:rPr lang="ru-RU" sz="3200" b="1" dirty="0" smtClean="0"/>
              <a:t>оно хорошо поддается тренировке.</a:t>
            </a:r>
          </a:p>
          <a:p>
            <a:endParaRPr lang="ru-RU" dirty="0"/>
          </a:p>
        </p:txBody>
      </p:sp>
      <p:pic>
        <p:nvPicPr>
          <p:cNvPr id="35844" name="Picture 4" descr="Векторный абстрактный рисунок &quot;Работа мозг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590800"/>
            <a:ext cx="3276600" cy="2457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   Для </a:t>
            </a:r>
            <a:r>
              <a:rPr lang="ru-RU" sz="3200" dirty="0" smtClean="0"/>
              <a:t>преодоления имеющихся у дошкольников нарушений, повышения общего жизненного тонуса, предупреждения развития патологических состояний, укрепления психофизиологического здоровья, необходимо вести работу по развитию </a:t>
            </a:r>
            <a:r>
              <a:rPr lang="ru-RU" sz="3200" dirty="0" err="1" smtClean="0"/>
              <a:t>стрессоустойчивости</a:t>
            </a:r>
            <a:r>
              <a:rPr lang="ru-RU" sz="3200" dirty="0" smtClean="0"/>
              <a:t> у детей. </a:t>
            </a:r>
          </a:p>
          <a:p>
            <a:endParaRPr lang="ru-RU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33400" y="990600"/>
          <a:ext cx="8305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"релаксация" (от лат. </a:t>
            </a:r>
            <a:r>
              <a:rPr lang="ru-RU" b="1" dirty="0" err="1" smtClean="0"/>
              <a:t>Relaxatio</a:t>
            </a:r>
            <a:r>
              <a:rPr lang="ru-RU" b="1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dirty="0" smtClean="0"/>
              <a:t> </a:t>
            </a: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- это состояние покоя, расслабленности, возникающее вследствие снятия напряжения после сильных переживаний или физических усилий. </a:t>
            </a:r>
          </a:p>
          <a:p>
            <a:endParaRPr lang="ru-RU" sz="3200" dirty="0"/>
          </a:p>
        </p:txBody>
      </p:sp>
      <p:pic>
        <p:nvPicPr>
          <p:cNvPr id="36866" name="Picture 2" descr="Храп опасен для ребенка - Рамблер-Нов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622799"/>
            <a:ext cx="3352800" cy="2235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6106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u="sng" dirty="0" smtClean="0"/>
              <a:t/>
            </a:r>
            <a:br>
              <a:rPr lang="ru-RU" sz="3600" b="1" i="1" u="sng" dirty="0" smtClean="0"/>
            </a:br>
            <a:r>
              <a:rPr lang="ru-RU" sz="3600" b="1" i="1" u="sng" dirty="0" smtClean="0"/>
              <a:t>Физиологические особенности релаксационного состояния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47800"/>
            <a:ext cx="8458200" cy="5029200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1800" b="1" dirty="0" smtClean="0"/>
              <a:t>снижение интенсивности физиологических функций</a:t>
            </a:r>
            <a:endParaRPr lang="ru-RU" sz="1800" dirty="0" smtClean="0"/>
          </a:p>
          <a:p>
            <a:pPr>
              <a:buNone/>
            </a:pPr>
            <a:r>
              <a:rPr lang="ru-RU" sz="1600" dirty="0" smtClean="0"/>
              <a:t>     -меньше частота пульса и амплитуда ЭМГ (электромиография,</a:t>
            </a:r>
            <a:r>
              <a:rPr lang="ru-RU" sz="1600" b="1" dirty="0" smtClean="0"/>
              <a:t> </a:t>
            </a:r>
            <a:r>
              <a:rPr lang="ru-RU" sz="1600" dirty="0" smtClean="0"/>
              <a:t>классическая ЭМГ –</a:t>
            </a:r>
            <a:r>
              <a:rPr lang="ru-RU" sz="1600" b="1" dirty="0" smtClean="0"/>
              <a:t> </a:t>
            </a:r>
            <a:r>
              <a:rPr lang="ru-RU" sz="1600" dirty="0" smtClean="0"/>
              <a:t>метод диагностики нервно-мышечных заболеваний, основанный на регистрации спонтанных колебаний электрических потенциалов мышечных и нервных волокон.)</a:t>
            </a:r>
          </a:p>
          <a:p>
            <a:pPr>
              <a:buNone/>
            </a:pPr>
            <a:r>
              <a:rPr lang="ru-RU" sz="1600" b="1" dirty="0" smtClean="0"/>
              <a:t>      - </a:t>
            </a:r>
            <a:r>
              <a:rPr lang="ru-RU" sz="1600" dirty="0" smtClean="0"/>
              <a:t>меньше артериальное кровяное давление и периферическое сопротивление сосудистого русла, </a:t>
            </a:r>
          </a:p>
          <a:p>
            <a:pPr>
              <a:buNone/>
            </a:pPr>
            <a:r>
              <a:rPr lang="ru-RU" sz="1600" b="1" dirty="0" smtClean="0"/>
              <a:t>      -</a:t>
            </a:r>
            <a:r>
              <a:rPr lang="ru-RU" sz="1600" dirty="0" smtClean="0"/>
              <a:t> меньше частота дыхания, объем вентиляции легких и потребление кислорода и т.д.</a:t>
            </a:r>
          </a:p>
          <a:p>
            <a:pPr>
              <a:buNone/>
            </a:pPr>
            <a:r>
              <a:rPr lang="ru-RU" sz="1600" dirty="0" smtClean="0"/>
              <a:t> 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b="1" dirty="0" smtClean="0"/>
              <a:t>изменения </a:t>
            </a:r>
            <a:r>
              <a:rPr lang="ru-RU" sz="1800" b="1" dirty="0" err="1" smtClean="0"/>
              <a:t>активизированности</a:t>
            </a:r>
            <a:r>
              <a:rPr lang="ru-RU" sz="1800" b="1" dirty="0" smtClean="0"/>
              <a:t> нервной системы</a:t>
            </a:r>
            <a:endParaRPr lang="ru-RU" sz="1800" dirty="0" smtClean="0"/>
          </a:p>
          <a:p>
            <a:pPr>
              <a:buNone/>
            </a:pPr>
            <a:r>
              <a:rPr lang="ru-RU" sz="1600" dirty="0" smtClean="0"/>
              <a:t>     - меньше сила рефлексов</a:t>
            </a:r>
          </a:p>
          <a:p>
            <a:pPr>
              <a:buNone/>
            </a:pPr>
            <a:r>
              <a:rPr lang="ru-RU" sz="1600" dirty="0" smtClean="0"/>
              <a:t>      - медленнее ведущая частота – ритма, больше – индекс и выраженность  медленных волн ЭЭГ и т.д.</a:t>
            </a:r>
          </a:p>
          <a:p>
            <a:pPr>
              <a:buNone/>
            </a:pPr>
            <a:r>
              <a:rPr lang="ru-RU" sz="1600" dirty="0" smtClean="0"/>
              <a:t> </a:t>
            </a:r>
          </a:p>
          <a:p>
            <a:pPr algn="ctr">
              <a:buNone/>
            </a:pPr>
            <a:r>
              <a:rPr lang="ru-RU" sz="1600" b="1" dirty="0" smtClean="0"/>
              <a:t>       </a:t>
            </a:r>
            <a:r>
              <a:rPr lang="ru-RU" sz="2000" b="1" dirty="0" smtClean="0"/>
              <a:t>Релаксационная реакция  является способом перехода работы организма с </a:t>
            </a:r>
            <a:r>
              <a:rPr lang="ru-RU" sz="2000" b="1" dirty="0" err="1" smtClean="0"/>
              <a:t>энергорасходования</a:t>
            </a:r>
            <a:r>
              <a:rPr lang="ru-RU" sz="2000" b="1" dirty="0" smtClean="0"/>
              <a:t>  на </a:t>
            </a:r>
            <a:r>
              <a:rPr lang="ru-RU" sz="2000" b="1" dirty="0" err="1" smtClean="0"/>
              <a:t>энерговосстановление</a:t>
            </a:r>
            <a:r>
              <a:rPr lang="ru-RU" sz="2000" b="1" dirty="0" smtClean="0"/>
              <a:t> и </a:t>
            </a:r>
            <a:r>
              <a:rPr lang="ru-RU" sz="2000" b="1" dirty="0" err="1" smtClean="0"/>
              <a:t>энергонакапливание</a:t>
            </a:r>
            <a:r>
              <a:rPr lang="ru-RU" sz="2000" b="1" dirty="0" smtClean="0"/>
              <a:t>.</a:t>
            </a:r>
            <a:endParaRPr lang="ru-RU" sz="2000" dirty="0" smtClean="0"/>
          </a:p>
          <a:p>
            <a:pPr algn="ctr">
              <a:buNone/>
            </a:pPr>
            <a:r>
              <a:rPr lang="ru-RU" sz="2000" b="1" dirty="0" smtClean="0"/>
              <a:t> </a:t>
            </a:r>
            <a:endParaRPr lang="ru-RU" sz="1800" dirty="0" smtClean="0"/>
          </a:p>
          <a:p>
            <a:pPr>
              <a:buFont typeface="Wingdings" pitchFamily="2" charset="2"/>
              <a:buChar char="v"/>
            </a:pPr>
            <a:endParaRPr lang="ru-RU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1810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u="sng" dirty="0" smtClean="0"/>
              <a:t>Психологические особенности релаксационного состояния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2133600"/>
            <a:ext cx="8305800" cy="4191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Ю.И. </a:t>
            </a:r>
            <a:r>
              <a:rPr lang="ru-RU" dirty="0" err="1" smtClean="0"/>
              <a:t>Филимоненко</a:t>
            </a:r>
            <a:r>
              <a:rPr lang="ru-RU" dirty="0" smtClean="0"/>
              <a:t> сформулировал представление о целостном  «релаксационном состоянии» и описал его психологические особенности.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b="1" u="sng" dirty="0" smtClean="0"/>
              <a:t>Общие эффекты релаксационного состояния:</a:t>
            </a:r>
          </a:p>
          <a:p>
            <a:pPr lvl="0"/>
            <a:r>
              <a:rPr lang="ru-RU" dirty="0" smtClean="0"/>
              <a:t>Наиболее быстро возникающий эффект- это </a:t>
            </a:r>
            <a:r>
              <a:rPr lang="ru-RU" b="1" dirty="0" smtClean="0"/>
              <a:t>успокоение</a:t>
            </a:r>
            <a:r>
              <a:rPr lang="ru-RU" dirty="0" smtClean="0"/>
              <a:t>, а затем чувство  </a:t>
            </a:r>
            <a:r>
              <a:rPr lang="ru-RU" b="1" dirty="0" smtClean="0"/>
              <a:t>глубокого покоя.</a:t>
            </a:r>
          </a:p>
          <a:p>
            <a:pPr lvl="0"/>
            <a:r>
              <a:rPr lang="ru-RU" dirty="0" smtClean="0"/>
              <a:t>Эффект </a:t>
            </a:r>
            <a:r>
              <a:rPr lang="ru-RU" b="1" dirty="0" smtClean="0"/>
              <a:t>восстановления </a:t>
            </a:r>
            <a:r>
              <a:rPr lang="ru-RU" dirty="0" smtClean="0"/>
              <a:t> требует более длительного времени, чем успокоение и сопровождается ощущением отдыха, восстановления сил, иногда бодрости и свежести.</a:t>
            </a:r>
          </a:p>
          <a:p>
            <a:pPr lvl="0"/>
            <a:r>
              <a:rPr lang="ru-RU" dirty="0" smtClean="0"/>
              <a:t>Эффект программируемости в ходе релаксационного состояния  будущих состояний на время после окончания занятий релаксацией.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3533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Вывод: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dirty="0" smtClean="0"/>
              <a:t>релаксационное состояние по содержанию и направленности слагающих его физиологических и психологических процессов может быть определено как энергетический антипод стресса.</a:t>
            </a:r>
            <a:endParaRPr lang="ru-RU" sz="3200" dirty="0"/>
          </a:p>
        </p:txBody>
      </p:sp>
      <p:pic>
        <p:nvPicPr>
          <p:cNvPr id="22530" name="Picture 2" descr="Стресс: вред, польза, способы борьбы и другие полезные советы. Психология Здоровь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267200"/>
            <a:ext cx="3657600" cy="2443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82000" cy="13533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Релаксация 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b="1" dirty="0" smtClean="0"/>
              <a:t>естественная</a:t>
            </a:r>
            <a:r>
              <a:rPr lang="ru-RU" dirty="0" smtClean="0"/>
              <a:t> (сон, длительный отдых, спорт, хобби) требует большого количества времени, не всегда возможна.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b="1" dirty="0" smtClean="0"/>
              <a:t>специальные техники </a:t>
            </a:r>
            <a:r>
              <a:rPr lang="ru-RU" dirty="0" smtClean="0"/>
              <a:t>(упражнения на расслабления, массаж, прикосновения, точечный массаж, аутотренинг) не требует больших временных затрат, максимальный эффект, но требуется специальная подготовка.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Стресс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"стресс"(от англ. </a:t>
            </a:r>
            <a:r>
              <a:rPr lang="ru-RU" b="1" dirty="0" err="1" smtClean="0"/>
              <a:t>Stress</a:t>
            </a:r>
            <a:r>
              <a:rPr lang="ru-RU" b="1" dirty="0" smtClean="0"/>
              <a:t>)</a:t>
            </a:r>
            <a:r>
              <a:rPr lang="ru-RU" dirty="0" smtClean="0"/>
              <a:t> - это состояние напряжения, возникающее у человека под влиянием различных внешних воздействий. </a:t>
            </a:r>
          </a:p>
          <a:p>
            <a:r>
              <a:rPr lang="ru-RU" dirty="0" smtClean="0"/>
              <a:t>реакция организма , позволяющая ему максимально эффективно ответить на требования среды. С какой бы бедой мы не столкнулись, одолеть ее можно только двумя способами- борьбой или бегством (по теории стресса).</a:t>
            </a:r>
          </a:p>
          <a:p>
            <a:endParaRPr lang="ru-RU" dirty="0"/>
          </a:p>
        </p:txBody>
      </p:sp>
      <p:pic>
        <p:nvPicPr>
          <p:cNvPr id="39938" name="Picture 2" descr="Архив материалов - Персональный сай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667000" cy="2006293"/>
          </a:xfrm>
          <a:prstGeom prst="rect">
            <a:avLst/>
          </a:prstGeom>
          <a:noFill/>
        </p:spPr>
      </p:pic>
      <p:pic>
        <p:nvPicPr>
          <p:cNvPr id="39940" name="Picture 4" descr="TAG: Свежий вид. :) . - Кулинарные видео рецеп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5645" y="0"/>
            <a:ext cx="2818355" cy="2057400"/>
          </a:xfrm>
          <a:prstGeom prst="rect">
            <a:avLst/>
          </a:prstGeom>
          <a:noFill/>
        </p:spPr>
      </p:pic>
      <p:pic>
        <p:nvPicPr>
          <p:cNvPr id="39942" name="Picture 6" descr="Fashiony.ru - женская мода сезона весна-лето осень-зима 2014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5317498"/>
            <a:ext cx="1752600" cy="15405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077200" cy="932688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Релаксация необходима и полезна детям , когда они: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   находятся в состоянии стресса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   переутомлены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   растеряны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   перевозбуждены или близки к этому</a:t>
            </a:r>
          </a:p>
          <a:p>
            <a:endParaRPr lang="ru-RU" dirty="0"/>
          </a:p>
        </p:txBody>
      </p:sp>
      <p:pic>
        <p:nvPicPr>
          <p:cNvPr id="31746" name="Picture 2" descr="Детский стресс - как с ним бороться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057400"/>
            <a:ext cx="1758043" cy="1219200"/>
          </a:xfrm>
          <a:prstGeom prst="rect">
            <a:avLst/>
          </a:prstGeom>
          <a:noFill/>
        </p:spPr>
      </p:pic>
      <p:pic>
        <p:nvPicPr>
          <p:cNvPr id="31748" name="Picture 4" descr="Общие вопросы !--if(Дети)--- Дети!--endif-- - Статьи для жизни - Сове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029200"/>
            <a:ext cx="1454555" cy="1447800"/>
          </a:xfrm>
          <a:prstGeom prst="rect">
            <a:avLst/>
          </a:prstGeom>
          <a:noFill/>
        </p:spPr>
      </p:pic>
      <p:pic>
        <p:nvPicPr>
          <p:cNvPr id="31750" name="Picture 6" descr="Архив материалов - Персональный сай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4114800"/>
            <a:ext cx="865523" cy="1295400"/>
          </a:xfrm>
          <a:prstGeom prst="rect">
            <a:avLst/>
          </a:prstGeom>
          <a:noFill/>
        </p:spPr>
      </p:pic>
      <p:pic>
        <p:nvPicPr>
          <p:cNvPr id="31752" name="Picture 8" descr="Архив новостей Здоровье 14.06.2013 - Фокус.u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4343400"/>
            <a:ext cx="2895600" cy="1944535"/>
          </a:xfrm>
          <a:prstGeom prst="rect">
            <a:avLst/>
          </a:prstGeom>
          <a:noFill/>
        </p:spPr>
      </p:pic>
      <p:pic>
        <p:nvPicPr>
          <p:cNvPr id="31754" name="Picture 10" descr="неврозы SAPHRIS (asenapine) - лечение шизофрени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133600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Время проведения: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b="1" dirty="0" smtClean="0"/>
              <a:t>После напряженной </a:t>
            </a:r>
            <a:r>
              <a:rPr lang="ru-RU" dirty="0" smtClean="0"/>
              <a:t>физической или интеллектуальной </a:t>
            </a:r>
            <a:r>
              <a:rPr lang="ru-RU" b="1" dirty="0" smtClean="0"/>
              <a:t>работы</a:t>
            </a:r>
            <a:r>
              <a:rPr lang="ru-RU" dirty="0" smtClean="0"/>
              <a:t> для восстановления сил.</a:t>
            </a:r>
          </a:p>
          <a:p>
            <a:pPr lvl="0">
              <a:buFont typeface="Wingdings" pitchFamily="2" charset="2"/>
              <a:buChar char="v"/>
            </a:pPr>
            <a:r>
              <a:rPr lang="ru-RU" b="1" dirty="0" smtClean="0"/>
              <a:t>В перерыве </a:t>
            </a:r>
            <a:r>
              <a:rPr lang="ru-RU" dirty="0" smtClean="0"/>
              <a:t>работы для успешного ее окончания.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После деятельности, связанном с высоким  эмоциональным, </a:t>
            </a:r>
            <a:r>
              <a:rPr lang="ru-RU" b="1" dirty="0" smtClean="0"/>
              <a:t>психическим напряжения </a:t>
            </a:r>
            <a:r>
              <a:rPr lang="ru-RU" dirty="0" smtClean="0"/>
              <a:t>для снятия стресса, психического расслабления.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Для установления спокойного, уравновешенного состояния </a:t>
            </a:r>
            <a:r>
              <a:rPr lang="ru-RU" b="1" dirty="0" smtClean="0"/>
              <a:t>после сильного возбуждения </a:t>
            </a:r>
            <a:r>
              <a:rPr lang="ru-RU" dirty="0" smtClean="0"/>
              <a:t>(если ребенку трудно успокоиться самому, перед сном).</a:t>
            </a:r>
          </a:p>
          <a:p>
            <a:pPr lvl="0">
              <a:buFont typeface="Wingdings" pitchFamily="2" charset="2"/>
              <a:buChar char="v"/>
            </a:pPr>
            <a:r>
              <a:rPr lang="ru-RU" b="1" dirty="0" smtClean="0"/>
              <a:t>Перед напряженной работой </a:t>
            </a:r>
            <a:r>
              <a:rPr lang="ru-RU" dirty="0" smtClean="0"/>
              <a:t>для лучшего настроя и концентрации.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Условия проведения специальных техник на релаксацию: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Отсутствие ярких раздражителей (тишина, неяркий свет, комфортная температура воздуха).</a:t>
            </a:r>
          </a:p>
          <a:p>
            <a:pPr lvl="0"/>
            <a:r>
              <a:rPr lang="ru-RU" dirty="0" smtClean="0"/>
              <a:t>Негромкая приятная музыка.</a:t>
            </a:r>
          </a:p>
          <a:p>
            <a:pPr lvl="0"/>
            <a:r>
              <a:rPr lang="ru-RU" dirty="0" smtClean="0"/>
              <a:t>Спокойная доброжелательная атмосфера.</a:t>
            </a:r>
          </a:p>
          <a:p>
            <a:pPr lvl="0"/>
            <a:r>
              <a:rPr lang="ru-RU" dirty="0" smtClean="0"/>
              <a:t>Желание человека.</a:t>
            </a:r>
          </a:p>
          <a:p>
            <a:pPr lvl="0"/>
            <a:r>
              <a:rPr lang="ru-RU" dirty="0" smtClean="0"/>
              <a:t>Учет возрастных и индивидуальных </a:t>
            </a:r>
            <a:r>
              <a:rPr lang="ru-RU" dirty="0" smtClean="0"/>
              <a:t>особенностей.</a:t>
            </a:r>
            <a:endParaRPr lang="ru-RU" dirty="0" smtClean="0"/>
          </a:p>
          <a:p>
            <a:pPr lvl="0"/>
            <a:r>
              <a:rPr lang="ru-RU" dirty="0" smtClean="0"/>
              <a:t>Постепенность и последовательность в обучении техникам.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1429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Умение расслабиться помогает детям: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3600" dirty="0" smtClean="0"/>
              <a:t>снять напряжение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/>
              <a:t>сконцентрировать </a:t>
            </a:r>
            <a:r>
              <a:rPr lang="ru-RU" sz="3600" dirty="0" smtClean="0"/>
              <a:t>внимание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/>
              <a:t> </a:t>
            </a:r>
            <a:r>
              <a:rPr lang="ru-RU" sz="3600" dirty="0" smtClean="0"/>
              <a:t>снять возбуждение</a:t>
            </a:r>
          </a:p>
          <a:p>
            <a:pPr>
              <a:buFont typeface="Wingdings" pitchFamily="2" charset="2"/>
              <a:buChar char="v"/>
            </a:pPr>
            <a:endParaRPr lang="ru-RU" sz="3600" dirty="0" smtClean="0"/>
          </a:p>
          <a:p>
            <a:endParaRPr lang="ru-RU" dirty="0"/>
          </a:p>
        </p:txBody>
      </p:sp>
      <p:pic>
        <p:nvPicPr>
          <p:cNvPr id="28674" name="Picture 2" descr="Дети дошкольного возраста &quot; Страница 5 &quot; MYBABBIE.RU - онлайн журнал для родителей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943350"/>
            <a:ext cx="3886200" cy="2914650"/>
          </a:xfrm>
          <a:prstGeom prst="rect">
            <a:avLst/>
          </a:prstGeom>
          <a:noFill/>
        </p:spPr>
      </p:pic>
      <p:pic>
        <p:nvPicPr>
          <p:cNvPr id="28676" name="Picture 4" descr="FeelLady.ru - Женский журна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447800"/>
            <a:ext cx="1828800" cy="1443346"/>
          </a:xfrm>
          <a:prstGeom prst="rect">
            <a:avLst/>
          </a:prstGeom>
          <a:noFill/>
        </p:spPr>
      </p:pic>
      <p:pic>
        <p:nvPicPr>
          <p:cNvPr id="28678" name="Picture 6" descr="Картинки, Радость детства обои, рисунки, фото, заставки, на рабочий сто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40360"/>
            <a:ext cx="3886200" cy="2917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0772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Цель релаксационных игр: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smtClean="0"/>
              <a:t>развитие </a:t>
            </a:r>
            <a:r>
              <a:rPr lang="ru-RU" sz="2800" dirty="0" err="1" smtClean="0"/>
              <a:t>стрессоустойчивости</a:t>
            </a:r>
            <a:r>
              <a:rPr lang="ru-RU" sz="2800" dirty="0" smtClean="0"/>
              <a:t> у детей через </a:t>
            </a:r>
            <a:r>
              <a:rPr lang="ru-RU" sz="2800" dirty="0" smtClean="0"/>
              <a:t> снятие </a:t>
            </a:r>
            <a:r>
              <a:rPr lang="ru-RU" sz="2800" dirty="0" err="1" smtClean="0"/>
              <a:t>психоэмоционального</a:t>
            </a:r>
            <a:r>
              <a:rPr lang="ru-RU" sz="2800" dirty="0" smtClean="0"/>
              <a:t> и мышечного напряжения.</a:t>
            </a:r>
          </a:p>
          <a:p>
            <a:pPr algn="r">
              <a:buNone/>
            </a:pPr>
            <a:r>
              <a:rPr lang="ru-RU" sz="2800" dirty="0" smtClean="0"/>
              <a:t>   </a:t>
            </a:r>
            <a:r>
              <a:rPr lang="ru-RU" sz="2800" dirty="0" smtClean="0"/>
              <a:t>            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27650" name="Picture 2" descr="Девочка, ребенок, платье, улыбка, милая обои, фото,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9624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001000" cy="5913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Этапы обучения: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47800"/>
            <a:ext cx="8686800" cy="4876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      I        этап </a:t>
            </a:r>
            <a:r>
              <a:rPr lang="ru-RU" dirty="0" smtClean="0"/>
              <a:t>— </a:t>
            </a:r>
            <a:r>
              <a:rPr lang="ru-RU" b="1" dirty="0" smtClean="0"/>
              <a:t>пропедевтический.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Ребенка учат полностью расслабляться. При этом широко используется показ и тактильная помощь. (Например, упражнения: «Роняем руки», «Трясем кистями»,   «Стряхиваем   воду с пальцев», «Мельница» и др.)</a:t>
            </a:r>
          </a:p>
          <a:p>
            <a:pPr>
              <a:buNone/>
            </a:pPr>
            <a:r>
              <a:rPr lang="ru-RU" dirty="0" smtClean="0"/>
              <a:t>      Необходимо улавливать точную локализацию ощущений.</a:t>
            </a:r>
          </a:p>
          <a:p>
            <a:pPr>
              <a:buNone/>
            </a:pPr>
            <a:r>
              <a:rPr lang="ru-RU" dirty="0" smtClean="0"/>
              <a:t>        (Педагог должен взять руку ребенка, встряхнуть ее, погладить спинку, определяя, где напряжение.)</a:t>
            </a:r>
          </a:p>
          <a:p>
            <a:pPr>
              <a:buNone/>
            </a:pPr>
            <a:r>
              <a:rPr lang="ru-RU" dirty="0" smtClean="0"/>
              <a:t>      На каждом занятии разучивается не более одного упражнения.    Обучение можно осуществлять как индивидуально, так и с группой детей .</a:t>
            </a:r>
          </a:p>
          <a:p>
            <a:pPr>
              <a:buNone/>
            </a:pPr>
            <a:r>
              <a:rPr lang="ru-RU" b="1" dirty="0" smtClean="0"/>
              <a:t>       II        этап </a:t>
            </a:r>
            <a:r>
              <a:rPr lang="ru-RU" dirty="0" smtClean="0"/>
              <a:t>— </a:t>
            </a:r>
            <a:r>
              <a:rPr lang="ru-RU" b="1" dirty="0" smtClean="0"/>
              <a:t>обучающий.</a:t>
            </a:r>
          </a:p>
          <a:p>
            <a:pPr>
              <a:buNone/>
            </a:pPr>
            <a:r>
              <a:rPr lang="ru-RU" dirty="0" smtClean="0"/>
              <a:t>       Ребенка учат отличать мышечное напряжение    от    расслабления мышц,   чувствовать   разницу между этими двумя состояниями </a:t>
            </a:r>
          </a:p>
          <a:p>
            <a:pPr>
              <a:buNone/>
            </a:pPr>
            <a:r>
              <a:rPr lang="ru-RU" b="1" dirty="0" smtClean="0"/>
              <a:t>     без фиксации внимания на дыхании</a:t>
            </a:r>
            <a:r>
              <a:rPr lang="ru-RU" dirty="0" smtClean="0"/>
              <a:t> (игры с шишками, песком, «Кулачки», «Пружинки»,« Шарик» , «Лимон»и др.).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257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900" b="1" dirty="0" smtClean="0"/>
              <a:t>     III  этап -</a:t>
            </a:r>
            <a:r>
              <a:rPr lang="ru-RU" sz="2900" dirty="0" smtClean="0"/>
              <a:t> </a:t>
            </a:r>
            <a:r>
              <a:rPr lang="ru-RU" sz="2900" b="1" dirty="0" smtClean="0"/>
              <a:t>обучение мышечному  расслаблению с фиксацией  внимания   на дыхании.</a:t>
            </a:r>
          </a:p>
          <a:p>
            <a:pPr>
              <a:buNone/>
            </a:pPr>
            <a:r>
              <a:rPr lang="ru-RU" sz="2900" dirty="0" smtClean="0"/>
              <a:t>    </a:t>
            </a:r>
          </a:p>
          <a:p>
            <a:pPr>
              <a:buNone/>
            </a:pPr>
            <a:r>
              <a:rPr lang="ru-RU" sz="2900" dirty="0" smtClean="0"/>
              <a:t>     После того как ребенок научится выполнять отдельные упражнения, направленные на расслабление мышц рук, ног, туловища, шеи, лица, с фиксацией  на дыхании .</a:t>
            </a:r>
          </a:p>
          <a:p>
            <a:pPr>
              <a:buNone/>
            </a:pPr>
            <a:r>
              <a:rPr lang="ru-RU" sz="2900" dirty="0" smtClean="0"/>
              <a:t>   </a:t>
            </a:r>
          </a:p>
          <a:p>
            <a:pPr>
              <a:buNone/>
            </a:pPr>
            <a:r>
              <a:rPr lang="ru-RU" sz="2900" dirty="0" smtClean="0"/>
              <a:t>    </a:t>
            </a:r>
            <a:r>
              <a:rPr lang="ru-RU" sz="2900" b="1" dirty="0" smtClean="0"/>
              <a:t>IV  этап -  обучение эмоциональному и мышечному расслаблению  без  использования «формул самовнушений»</a:t>
            </a:r>
            <a:endParaRPr lang="ru-RU" sz="2900" dirty="0" smtClean="0"/>
          </a:p>
          <a:p>
            <a:pPr>
              <a:buNone/>
            </a:pPr>
            <a:r>
              <a:rPr lang="ru-RU" sz="2900" b="1" dirty="0" smtClean="0"/>
              <a:t>     </a:t>
            </a:r>
          </a:p>
          <a:p>
            <a:pPr>
              <a:buNone/>
            </a:pPr>
            <a:r>
              <a:rPr lang="ru-RU" sz="2900" dirty="0" smtClean="0"/>
              <a:t> </a:t>
            </a:r>
            <a:r>
              <a:rPr lang="ru-RU" sz="2900" b="1" dirty="0" smtClean="0"/>
              <a:t>   V этап - введение «формул самовнушения», </a:t>
            </a:r>
            <a:r>
              <a:rPr lang="ru-RU" sz="2900" dirty="0" smtClean="0"/>
              <a:t>обучение детей навыкам проговаривания их про себя (с шестилетнего возраста).</a:t>
            </a:r>
          </a:p>
          <a:p>
            <a:pPr>
              <a:buNone/>
            </a:pPr>
            <a:r>
              <a:rPr lang="ru-RU" sz="2900" dirty="0" smtClean="0"/>
              <a:t>   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При составлении комплексов для релаксации дошкольников необходимо учитывать специфику детского восприятия. В силу того что у них хорошо развито воображение и превалирует наглядно-образное мышление, желательно, чтобы названия упражнений и их содержание носили образный характер.</a:t>
            </a:r>
          </a:p>
          <a:p>
            <a:pPr>
              <a:buNone/>
            </a:pPr>
            <a:r>
              <a:rPr lang="ru-RU" dirty="0" smtClean="0"/>
              <a:t>    Важно учитывать и возрастные особенности. </a:t>
            </a:r>
          </a:p>
          <a:p>
            <a:pPr>
              <a:buNone/>
            </a:pPr>
            <a:r>
              <a:rPr lang="ru-RU" dirty="0" smtClean="0"/>
              <a:t>   Детям 5—7 лет гораздо легче расслабиться и получить удовольствие от выполняемых упражнений, если тренаж будет построен в игровой форме.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выход из состояния релаксации </a:t>
            </a:r>
            <a:r>
              <a:rPr lang="ru-RU" dirty="0" smtClean="0"/>
              <a:t>должен быть всегда одинаковым и постепенным. Поэтому, особенно в первое время, следует напоминать детям: </a:t>
            </a:r>
            <a:r>
              <a:rPr lang="ru-RU" b="1" dirty="0" smtClean="0"/>
              <a:t>«Команды выполнять точно, раньше времени глаза не открывать». Последние фразы </a:t>
            </a:r>
            <a:r>
              <a:rPr lang="ru-RU" dirty="0" smtClean="0"/>
              <a:t>(выведение из состояния релаксации</a:t>
            </a:r>
            <a:r>
              <a:rPr lang="ru-RU" b="1" dirty="0" smtClean="0"/>
              <a:t>) произносятся громко, бодро и чуть быстрее.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2009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Виды релаксационных игр: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4953000"/>
          </a:xfrm>
        </p:spPr>
        <p:txBody>
          <a:bodyPr/>
          <a:lstStyle/>
          <a:p>
            <a:pPr lvl="0"/>
            <a:r>
              <a:rPr lang="ru-RU" dirty="0" smtClean="0"/>
              <a:t>Игры, помогающие достичь релаксации путем чередования сильного напряжения и быстрого расслабления основных мышц тела.</a:t>
            </a:r>
          </a:p>
          <a:p>
            <a:pPr lvl="0"/>
            <a:r>
              <a:rPr lang="ru-RU" dirty="0" smtClean="0"/>
              <a:t>Игры- медитации снимают эмоциональное напряжение через расслабление основных мышц.</a:t>
            </a:r>
          </a:p>
          <a:p>
            <a:pPr lvl="0"/>
            <a:r>
              <a:rPr lang="ru-RU" dirty="0" smtClean="0"/>
              <a:t>Игры, помогающие добиться состояния релаксации путем чередования ритмичного дыхания с задержкой.</a:t>
            </a:r>
          </a:p>
          <a:p>
            <a:pPr lvl="0"/>
            <a:r>
              <a:rPr lang="ru-RU" dirty="0" smtClean="0"/>
              <a:t>Игры – «</a:t>
            </a:r>
            <a:r>
              <a:rPr lang="ru-RU" dirty="0" err="1" smtClean="0"/>
              <a:t>усыплялки</a:t>
            </a:r>
            <a:r>
              <a:rPr lang="ru-RU" dirty="0" smtClean="0"/>
              <a:t>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Стрессоустойчивость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Стрессоустойчивость</a:t>
            </a:r>
            <a:r>
              <a:rPr lang="ru-RU" dirty="0" smtClean="0"/>
              <a:t>- определенное сочетание  личностных качеств, позволяющих переносить стрессовые ситуации без неприятных последствий для своей деятельности, личности и окружающих.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8914" name="Picture 2" descr="Натуральные способы борьбы со стресс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48249"/>
            <a:ext cx="2381250" cy="1809751"/>
          </a:xfrm>
          <a:prstGeom prst="rect">
            <a:avLst/>
          </a:prstGeom>
          <a:noFill/>
        </p:spPr>
      </p:pic>
      <p:pic>
        <p:nvPicPr>
          <p:cNvPr id="38916" name="Picture 4" descr="Как работать под давлением sunny7 - женский порта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1" y="3810000"/>
            <a:ext cx="4063999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0772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Признаки расслабленности: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Большинство детей правильно воспринимают эти упражнения, хорошо расслабляются. Об этом позволяет </a:t>
            </a:r>
            <a:r>
              <a:rPr lang="ru-RU" b="1" dirty="0" smtClean="0"/>
              <a:t>судить внешний вид ребенка</a:t>
            </a:r>
            <a:r>
              <a:rPr lang="ru-RU" dirty="0" smtClean="0"/>
              <a:t>: </a:t>
            </a:r>
          </a:p>
          <a:p>
            <a:r>
              <a:rPr lang="ru-RU" dirty="0" smtClean="0"/>
              <a:t>спокойное выражение его лица,</a:t>
            </a:r>
          </a:p>
          <a:p>
            <a:r>
              <a:rPr lang="ru-RU" dirty="0" smtClean="0"/>
              <a:t> ровное ритмичное дыхание, </a:t>
            </a:r>
          </a:p>
          <a:p>
            <a:r>
              <a:rPr lang="ru-RU" dirty="0" smtClean="0"/>
              <a:t>вялые послушные руки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</a:t>
            </a:r>
            <a:r>
              <a:rPr lang="ru-RU" dirty="0" smtClean="0"/>
              <a:t> </a:t>
            </a:r>
            <a:r>
              <a:rPr lang="ru-RU" dirty="0" smtClean="0"/>
              <a:t>которые тяжело падают, </a:t>
            </a:r>
          </a:p>
          <a:p>
            <a:pPr>
              <a:buNone/>
            </a:pPr>
            <a:r>
              <a:rPr lang="ru-RU" dirty="0" smtClean="0"/>
              <a:t>     у </a:t>
            </a:r>
            <a:r>
              <a:rPr lang="ru-RU" dirty="0" smtClean="0"/>
              <a:t>некоторых появление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/>
              <a:t>зевоты</a:t>
            </a:r>
            <a:r>
              <a:rPr lang="ru-RU" dirty="0" smtClean="0"/>
              <a:t>, сонливое </a:t>
            </a:r>
            <a:r>
              <a:rPr lang="ru-RU" dirty="0" smtClean="0"/>
              <a:t>состояние</a:t>
            </a:r>
          </a:p>
          <a:p>
            <a:pPr>
              <a:buNone/>
            </a:pPr>
            <a:r>
              <a:rPr lang="ru-RU" dirty="0" smtClean="0"/>
              <a:t>     и </a:t>
            </a:r>
            <a:r>
              <a:rPr lang="ru-RU" dirty="0" smtClean="0"/>
              <a:t>т.д.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0482" name="Picture 2" descr="&quot;Разумка в гостях у &quot;Мамы Пиццы&quot; &quot; Праздники &quot; Афиша &quot; Ижмама.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101083"/>
            <a:ext cx="4114800" cy="27569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err="1" smtClean="0"/>
              <a:t>Психомышечная</a:t>
            </a:r>
            <a:r>
              <a:rPr lang="ru-RU" b="1" i="1" dirty="0" smtClean="0"/>
              <a:t> релаксация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/>
              <a:t>Жираф»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«Сделайте глубокий вдох- выдох, расслабьтесь.</a:t>
            </a:r>
          </a:p>
          <a:p>
            <a:pPr>
              <a:buNone/>
            </a:pPr>
            <a:r>
              <a:rPr lang="ru-RU" dirty="0" smtClean="0"/>
              <a:t>Положите подбородок на грудь. Поверните голову направо, затем налево. (Повторить три раза).</a:t>
            </a:r>
          </a:p>
          <a:p>
            <a:pPr>
              <a:buNone/>
            </a:pPr>
            <a:r>
              <a:rPr lang="ru-RU" dirty="0" smtClean="0"/>
              <a:t>Откиньте голову назад, опустите вперед. (Три раза).</a:t>
            </a:r>
          </a:p>
          <a:p>
            <a:pPr>
              <a:buNone/>
            </a:pPr>
            <a:r>
              <a:rPr lang="ru-RU" dirty="0" smtClean="0"/>
              <a:t>Приподнимите плечи, опустите их. (Три раза).</a:t>
            </a:r>
          </a:p>
          <a:p>
            <a:pPr>
              <a:buNone/>
            </a:pPr>
            <a:r>
              <a:rPr lang="ru-RU" dirty="0" smtClean="0"/>
              <a:t>Приподнимите правое плечо. (Три раза).</a:t>
            </a:r>
          </a:p>
          <a:p>
            <a:pPr>
              <a:buNone/>
            </a:pPr>
            <a:r>
              <a:rPr lang="ru-RU" dirty="0" smtClean="0"/>
              <a:t>Приподнимите левое плечо. (Три раза).</a:t>
            </a:r>
          </a:p>
          <a:p>
            <a:pPr>
              <a:buNone/>
            </a:pPr>
            <a:r>
              <a:rPr lang="ru-RU" dirty="0" smtClean="0"/>
              <a:t>Сядьте прямо и удобно. Почувствуйте, как расслабилась шея. Представьте себя с длинной как у жирафа шеей.»</a:t>
            </a:r>
          </a:p>
          <a:p>
            <a:pPr>
              <a:buNone/>
            </a:pPr>
            <a:r>
              <a:rPr lang="ru-RU" dirty="0" smtClean="0"/>
              <a:t>Упр. выполняется сидя на стульчиках.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009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«Насос и мяч»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447800"/>
            <a:ext cx="8458200" cy="4876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Детям предлагается разделиться на пары. Один из детей изображает мяч, другой- насос. Каждый ребенок выполняет движения в соответствии в полученной ролью.</a:t>
            </a:r>
          </a:p>
          <a:p>
            <a:pPr>
              <a:buNone/>
            </a:pPr>
            <a:r>
              <a:rPr lang="ru-RU" dirty="0" smtClean="0"/>
              <a:t>«Мяч сдутый»- ребенок сидит на корточках.</a:t>
            </a:r>
          </a:p>
          <a:p>
            <a:pPr>
              <a:buNone/>
            </a:pPr>
            <a:r>
              <a:rPr lang="ru-RU" dirty="0" smtClean="0"/>
              <a:t>«Насос надувает мяч»- ребенок делает соответствующие движения руками, сопровождая их звуком «</a:t>
            </a:r>
            <a:r>
              <a:rPr lang="ru-RU" dirty="0" err="1" smtClean="0"/>
              <a:t>С-с-с</a:t>
            </a:r>
            <a:r>
              <a:rPr lang="ru-RU" dirty="0" smtClean="0"/>
              <a:t>…»</a:t>
            </a:r>
          </a:p>
          <a:p>
            <a:pPr>
              <a:buNone/>
            </a:pPr>
            <a:r>
              <a:rPr lang="ru-RU" dirty="0" smtClean="0"/>
              <a:t>«Мяч становится все больше»- ребенок постепенно встает, надувает щеки, поднимает руки вверх.</a:t>
            </a:r>
          </a:p>
          <a:p>
            <a:pPr>
              <a:buNone/>
            </a:pPr>
            <a:r>
              <a:rPr lang="ru-RU" dirty="0" smtClean="0"/>
              <a:t>«Насос прекращает работу» - ребенок делает вид, что выдергивает шланг.</a:t>
            </a:r>
          </a:p>
          <a:p>
            <a:pPr>
              <a:buNone/>
            </a:pPr>
            <a:r>
              <a:rPr lang="ru-RU" dirty="0" smtClean="0"/>
              <a:t>«Мяч вновь сдувается»- ребенок медленно садится, выпускает воздух из щек, опускает руки.</a:t>
            </a:r>
          </a:p>
          <a:p>
            <a:pPr>
              <a:buNone/>
            </a:pPr>
            <a:r>
              <a:rPr lang="ru-RU" dirty="0" smtClean="0"/>
              <a:t>Упр. повторяется несколько раз, затем дети меняются ролями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2771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«Скала»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«Встаньте прямо, поставьте ступни на небольшом расстоянии друг от друга, как … Голова, шея, плечи- выпрямлены, но не напряжены. Покачайтесь с носка на пятку, плавно прижимая пятку к полу. </a:t>
            </a:r>
          </a:p>
          <a:p>
            <a:pPr>
              <a:buNone/>
            </a:pPr>
            <a:r>
              <a:rPr lang="ru-RU" dirty="0" smtClean="0"/>
              <a:t>Напрягите мышцы ног, живота и груди. Ощутите себя плотными и неподвижными, как скала. </a:t>
            </a:r>
          </a:p>
          <a:p>
            <a:pPr>
              <a:buNone/>
            </a:pPr>
            <a:r>
              <a:rPr lang="ru-RU" dirty="0" smtClean="0"/>
              <a:t> Я подойду к каждому из вас и попытаюсь слегка толкнуть в плечо. Напрягись , сопротивляясь толчку.</a:t>
            </a:r>
          </a:p>
          <a:p>
            <a:pPr>
              <a:buNone/>
            </a:pPr>
            <a:r>
              <a:rPr lang="ru-RU" dirty="0" smtClean="0"/>
              <a:t> Расслабьтесь и пройдитесь. Вы чувствуете уверенность в своих силах, большую устойчивость .»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9154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Упражнение «Силач»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Выполнить контрастное напряжение и расслабление плечевого пояса, рук и ног, представляя, что Вы: держите в руках (ногой, на плече) тяжелые гири; поднимаете над головой тяжелую корзину с яблоками; отжимаете штангу; удерживаете ногой закрывающуюся дверь, раздвигаете руками тесно переплетенные ветви деревьев в лесной чаще.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12009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Упражнение «Весы».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935480"/>
            <a:ext cx="8839200" cy="49225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Предложите ребенку  представить, что его ладони - чашечки весов. При необходимости - реально «нагрузить» весы, надавливая собственной рукой или кладя на них какой-либо «груз».</a:t>
            </a:r>
          </a:p>
          <a:p>
            <a:pPr>
              <a:buNone/>
            </a:pPr>
            <a:r>
              <a:rPr lang="ru-RU" dirty="0" smtClean="0"/>
              <a:t>    Встать, поставив руки перед грудью ладонями вверх, пальцы направлены навстречу друг другу, локти в стороны. Сделать длинный вдох через нос, задержать дыхание. «Уравновесить» чашечки весов.</a:t>
            </a:r>
          </a:p>
          <a:p>
            <a:pPr>
              <a:buNone/>
            </a:pPr>
            <a:r>
              <a:rPr lang="ru-RU" dirty="0" smtClean="0"/>
              <a:t>    Медленно вытянуть одну руку над головой, поворачивая кисть, по­смотреть на нее. Другую руку опустить вниз, держа кисть горизонталь­но, ладонью вниз, пальцами от себя. С силой вытянуть ее: на этой ча­шечке весов лежит груз. Медленно выдохнуть, расслабиться. Повторить упражнение, изменив положение рук. Аналогичное упражнение можно выполнять лежа, весами при этом становятся ноги.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33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Игры на дыхание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/>
              <a:t>«Согреем бабочку»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Цель: достичь релаксации через дыхательные техники.</a:t>
            </a:r>
          </a:p>
          <a:p>
            <a:pPr>
              <a:buNone/>
            </a:pPr>
            <a:r>
              <a:rPr lang="ru-RU" dirty="0" smtClean="0"/>
              <a:t>    Дети сидят в кругу на стульях. Ведущий показывает воображаемую бабочку, рассказывает, что она замерзла и не может взлететь. Предлагает согреть ее своим дыханием. Дети дышат на ладошки(обучая  этому дыхательному упражнению, психолог может попросить детей широко открыть рот и произнести долгий звук «А» ).</a:t>
            </a:r>
          </a:p>
          <a:p>
            <a:pPr>
              <a:buNone/>
            </a:pPr>
            <a:r>
              <a:rPr lang="ru-RU" dirty="0" smtClean="0"/>
              <a:t>    Психолог рассказывает, что бабочка согрелась и ее надо сдуть с ладошки. Дети делают несколько глубоких вдохов через нос  и выдохов через рот. На выдохе вытягивают губы трубочкой, подставляют под холодные струйки воздуха ладоши (на начальном этапе освоения этого упражнения психолог может попросить детей широко открыть рот и произнести долгий звук «У»).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2771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«Воздушный шарик»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Цель: развивать у детей способности расслабления мышц живота, лица при помощи дыхание.</a:t>
            </a:r>
          </a:p>
          <a:p>
            <a:pPr>
              <a:buNone/>
            </a:pPr>
            <a:r>
              <a:rPr lang="ru-RU" dirty="0" smtClean="0"/>
              <a:t>    Дети стоят в кругу.</a:t>
            </a:r>
          </a:p>
          <a:p>
            <a:pPr>
              <a:buNone/>
            </a:pPr>
            <a:r>
              <a:rPr lang="ru-RU" dirty="0" smtClean="0"/>
              <a:t>  «У меня воздушный шарик. Посмотрите, как я буду его надувать (надувает настоящий воздушный шарик, а затем сдувает его). А сейчас мы представим, что воздушный  шарик  находится у нас в животе и мы должны его надуть. Положите руку на живот. Шарик сейчас не надут. Теперь набираем в него воздух, надуваем животик, будто он большой воздушный шар. Почувствуйте ручкой, как он растет. А теперь сделаем выдох и сдуем животик. Отлично! Давайте повторим еще раз. Вдох- выдох, выдох, еще один вдох- выдох. Молодцы! 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3533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«Каша кипит»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Цель:  снять </a:t>
            </a:r>
            <a:r>
              <a:rPr lang="ru-RU" dirty="0" err="1" smtClean="0"/>
              <a:t>психоэмоциональное</a:t>
            </a:r>
            <a:r>
              <a:rPr lang="ru-RU" dirty="0" smtClean="0"/>
              <a:t> напряжение через дыхательные техники.</a:t>
            </a:r>
          </a:p>
          <a:p>
            <a:pPr>
              <a:buNone/>
            </a:pPr>
            <a:r>
              <a:rPr lang="ru-RU" dirty="0" smtClean="0"/>
              <a:t>  «Поставила мама кашу варить и ушла.  А каша  сварилась и закипела. Вы знаете, как каша кипит? Давайте покажем . Одну ручку положим  на животик , другую- на грудь. Втянули животик-  набрали вздох.  Говорим громко: «Ф-Ф-Ф» - выпятили животик. Вот как каша кипит! »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2771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Визуализация. Медитация.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/>
              <a:t>«Порхание бабочки»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Дети ложатся на коврики на спину, руки вытянуты вдоль туловища, ноги выпрямлены, слегка раздвинуты. Спокойная расслабляющая музыка:</a:t>
            </a:r>
          </a:p>
          <a:p>
            <a:pPr>
              <a:buNone/>
            </a:pPr>
            <a:r>
              <a:rPr lang="ru-RU" dirty="0" smtClean="0"/>
              <a:t>     «Закройте глаза и слушайте мой голос. Дышите легко и спокойно. Представьте себе, что вы находитесь на лугу в прекрасный летний день. Прямо перед собой вы видите великолепную бабочку, порхающую с цветка на цветок. Проследите за движениями ее крыльев. Движения ее крыльев легки и грациозны. Теперь пусть каждый вообразит, что он- бабочка, что у него большие и красивые крылья. почувствуйте, как ваши крылья медленно и плавно движутся вверх и вниз. Наслаждайтесь ощущением медленного и плавного парения в воздухе. А теперь взгляните на пестрый луг над которым вы летите. Посмотрите, сколько на нем ярких цветов. Найдите глазами самый красивый цветок и постепенно начинайте приближаться к нему. Теперь вы чувствуете аромат своего цветка. Медленно и плавно  вы садитесь на мягкую пахучую серединку цветка. Вдохните еще раз его аромат … и откройте глаза. Расскажите о своих ощущениях 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Группы людей по </a:t>
            </a:r>
            <a:r>
              <a:rPr lang="ru-RU" sz="3600" dirty="0" err="1" smtClean="0"/>
              <a:t>стрессоустойчивости</a:t>
            </a:r>
            <a:r>
              <a:rPr lang="ru-RU" sz="3600" dirty="0" smtClean="0"/>
              <a:t>: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 err="1" smtClean="0"/>
              <a:t>Стрессоустойчивые</a:t>
            </a:r>
            <a:r>
              <a:rPr lang="ru-RU" b="1" i="1" dirty="0" smtClean="0"/>
              <a:t>-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всегда готовы к любым переменам </a:t>
            </a:r>
          </a:p>
          <a:p>
            <a:pPr>
              <a:buNone/>
            </a:pPr>
            <a:r>
              <a:rPr lang="ru-RU" dirty="0" smtClean="0"/>
              <a:t>   и с легкостью их принимают.</a:t>
            </a:r>
          </a:p>
          <a:p>
            <a:pPr>
              <a:buNone/>
            </a:pPr>
            <a:r>
              <a:rPr lang="ru-RU" dirty="0" smtClean="0"/>
              <a:t>   Они запросто преодолевают трудности в кризисных ситуациях.</a:t>
            </a:r>
          </a:p>
          <a:p>
            <a:r>
              <a:rPr lang="ru-RU" b="1" i="1" dirty="0" err="1" smtClean="0"/>
              <a:t>Стрессонеустойчивые</a:t>
            </a:r>
            <a:r>
              <a:rPr lang="ru-RU" b="1" i="1" dirty="0" smtClean="0"/>
              <a:t>-</a:t>
            </a:r>
            <a:r>
              <a:rPr lang="ru-RU" dirty="0" smtClean="0"/>
              <a:t> - людям сложно адаптироваться к любым изменениям, им непросто менять свое поведение, установки, взгляды, если что то пошло не так, то они уже находятся в состоянии стресса.</a:t>
            </a:r>
          </a:p>
          <a:p>
            <a:endParaRPr lang="ru-RU" dirty="0"/>
          </a:p>
        </p:txBody>
      </p:sp>
      <p:pic>
        <p:nvPicPr>
          <p:cNvPr id="37890" name="Picture 2" descr="спорт Записи в рубрике спорт Дневник МеланияСв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 t="8341" b="11034"/>
          <a:stretch>
            <a:fillRect/>
          </a:stretch>
        </p:blipFill>
        <p:spPr bwMode="auto">
          <a:xfrm>
            <a:off x="6219278" y="1752600"/>
            <a:ext cx="2772322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2009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«Водопад»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Звучит спокойная музыка:</a:t>
            </a:r>
          </a:p>
          <a:p>
            <a:pPr>
              <a:buNone/>
            </a:pPr>
            <a:r>
              <a:rPr lang="ru-RU" dirty="0" smtClean="0"/>
              <a:t>   «Закройте глаза и представьте себе, что вы находитесь под небольшим водопадом. Небо светло-голубое. Воздух свеж. Вода чистая и прозрачная. Она мягко струится по спине, стекает с ног и продолжает свой бег дальше. Постойте немного под водопадом, позволяя воде омывать вас и уноситься прочь».</a:t>
            </a:r>
          </a:p>
          <a:p>
            <a:pPr>
              <a:buNone/>
            </a:pPr>
            <a:r>
              <a:rPr lang="ru-RU" dirty="0" smtClean="0"/>
              <a:t>     Упр. выполняется стоя.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11247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«Необычная радуга»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Спокойная музыка:</a:t>
            </a:r>
          </a:p>
          <a:p>
            <a:pPr>
              <a:buNone/>
            </a:pPr>
            <a:r>
              <a:rPr lang="ru-RU" dirty="0" smtClean="0"/>
              <a:t>    «Лягте удобно, расслабьтесь, дышите ровно и глубоко. Закройте глаза. Представьте, что перед вашими глазами необычная радуга.</a:t>
            </a:r>
          </a:p>
          <a:p>
            <a:pPr>
              <a:buNone/>
            </a:pPr>
            <a:r>
              <a:rPr lang="ru-RU" dirty="0" smtClean="0"/>
              <a:t>     Первый цвет-  </a:t>
            </a:r>
            <a:r>
              <a:rPr lang="ru-RU" dirty="0" err="1" smtClean="0"/>
              <a:t>голубой</a:t>
            </a:r>
            <a:r>
              <a:rPr lang="ru-RU" dirty="0" smtClean="0"/>
              <a:t>.  </a:t>
            </a:r>
            <a:r>
              <a:rPr lang="ru-RU" dirty="0" err="1" smtClean="0"/>
              <a:t>Голубой</a:t>
            </a:r>
            <a:r>
              <a:rPr lang="ru-RU" dirty="0" smtClean="0"/>
              <a:t> может быть мягким и успокаивающим, как струящаяся вода. </a:t>
            </a:r>
            <a:r>
              <a:rPr lang="ru-RU" dirty="0" err="1" smtClean="0"/>
              <a:t>Голубой</a:t>
            </a:r>
            <a:r>
              <a:rPr lang="ru-RU" dirty="0" smtClean="0"/>
              <a:t> приятно ласкает глаза в жару, он освежает тебя, как купание в озере. Ощутите эту свежесть.</a:t>
            </a:r>
          </a:p>
          <a:p>
            <a:pPr>
              <a:buNone/>
            </a:pPr>
            <a:r>
              <a:rPr lang="ru-RU" dirty="0" smtClean="0"/>
              <a:t>    Следующий – желтый цвет. Желтый приносит нам радость, он согревает нас как солнышко, он напоминает нам нежного пушистого цыпленка, и мы улыбаемся. Если нам грустно и одиноко, он поднимает настроение.</a:t>
            </a:r>
          </a:p>
          <a:p>
            <a:pPr>
              <a:buNone/>
            </a:pPr>
            <a:r>
              <a:rPr lang="ru-RU" dirty="0" smtClean="0"/>
              <a:t>    Зеленый- цвет мягкой лужайки, листьев и теплого лета. Если нам не по себе, и мы чувствуем себя неуверенно, зеленый цвет поможет чувствовать себя лучше.</a:t>
            </a:r>
          </a:p>
          <a:p>
            <a:pPr>
              <a:buNone/>
            </a:pPr>
            <a:r>
              <a:rPr lang="ru-RU" dirty="0" smtClean="0"/>
              <a:t>    Откройте глаза. Что вы чувствовали и ощущали, когда представляли себе, что смотрите на </a:t>
            </a:r>
            <a:r>
              <a:rPr lang="ru-RU" dirty="0" err="1" smtClean="0"/>
              <a:t>голубой</a:t>
            </a:r>
            <a:r>
              <a:rPr lang="ru-RU" dirty="0" smtClean="0"/>
              <a:t>, желтый и зеленый цвет? Возьмите с собой эти ощущения на весь день».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Телесноориентированные</a:t>
            </a:r>
            <a:r>
              <a:rPr lang="ru-RU" dirty="0" smtClean="0"/>
              <a:t> упражнения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382000" cy="492252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sz="2900" b="1" dirty="0" smtClean="0"/>
              <a:t>«Торт», «Пряничек», «Курица», «Блины», «Компот»…</a:t>
            </a:r>
            <a:endParaRPr lang="ru-RU" sz="2900" dirty="0" smtClean="0"/>
          </a:p>
          <a:p>
            <a:pPr>
              <a:buNone/>
            </a:pPr>
            <a:r>
              <a:rPr lang="ru-RU" sz="2900" dirty="0" smtClean="0"/>
              <a:t>     Цель: снятие </a:t>
            </a:r>
            <a:r>
              <a:rPr lang="ru-RU" sz="2900" dirty="0" err="1" smtClean="0"/>
              <a:t>психомышечного</a:t>
            </a:r>
            <a:r>
              <a:rPr lang="ru-RU" sz="2900" dirty="0" smtClean="0"/>
              <a:t> напряжения через прикосновения, легкий массаж.</a:t>
            </a:r>
          </a:p>
          <a:p>
            <a:pPr>
              <a:buNone/>
            </a:pPr>
            <a:r>
              <a:rPr lang="ru-RU" sz="2900" dirty="0" smtClean="0"/>
              <a:t>     Положите ребенка  на коврик. Вокруг него ребята. Упражнение проводится только в доброжелательной атмосфере, следите за выражением лица «</a:t>
            </a:r>
            <a:r>
              <a:rPr lang="ru-RU" sz="2900" dirty="0" err="1" smtClean="0"/>
              <a:t>тортика</a:t>
            </a:r>
            <a:r>
              <a:rPr lang="ru-RU" sz="2900" dirty="0" smtClean="0"/>
              <a:t>» оно должно быть довольным.</a:t>
            </a:r>
          </a:p>
          <a:p>
            <a:pPr>
              <a:buNone/>
            </a:pPr>
            <a:r>
              <a:rPr lang="ru-RU" sz="2900" dirty="0" smtClean="0"/>
              <a:t>    «Сейчас мы из тебя будем делать торт». Один ребенок- мука, другой- сахар, третий- молоко, четвертый- масло и т.д. Взрослый- повар, сейчас он приготовит великолепное блюдо. Сначала надо замесить тесто. Нужна мука- «мука» руками «посыпает» тело лежащего, слегка массируя и пощипывая его. Теперь нужно молоко- «молоко» «разливается » руками по телу, поглаживая его. Необходим сахар- он «посыпает тело» и немного слои чуть – </a:t>
            </a:r>
            <a:r>
              <a:rPr lang="ru-RU" sz="2900" dirty="0" err="1" smtClean="0"/>
              <a:t>чуть</a:t>
            </a:r>
            <a:r>
              <a:rPr lang="ru-RU" sz="2900" dirty="0" smtClean="0"/>
              <a:t>, нежно прикасается к голове, рукам, ногам. Повар «замешивает тесто» , хорошенько разминая его. А теперь тесто кладется в печь и там поднимается- ровно и спокойно лежит и дышит, все составляющие его: и мука, и соль, и молоко, и масло- тоже дышат как тесто. Наконец, тесто испеклось. Чтобы торт был красивый его надо украсить кремовыми цветами. Все участники, прикасаясь к «торту», дарят ему свой цветок, описывая его. Торт необыкновенно хорош! Сейчас повар угостит каждого участника упражнения вкусным кусочком, если самому «торту» не жалко. Большая часть торта остается родителям и друзьям.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11247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«Теплый ветерок»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Цель: снятие </a:t>
            </a:r>
            <a:r>
              <a:rPr lang="ru-RU" dirty="0" err="1" smtClean="0"/>
              <a:t>психоэмоционального</a:t>
            </a:r>
            <a:r>
              <a:rPr lang="ru-RU" dirty="0" smtClean="0"/>
              <a:t> напряжения.</a:t>
            </a:r>
          </a:p>
          <a:p>
            <a:pPr>
              <a:buNone/>
            </a:pPr>
            <a:r>
              <a:rPr lang="ru-RU" dirty="0" smtClean="0"/>
              <a:t>  Дети лежат на ковре.</a:t>
            </a:r>
          </a:p>
          <a:p>
            <a:pPr>
              <a:buNone/>
            </a:pPr>
            <a:r>
              <a:rPr lang="ru-RU" dirty="0" smtClean="0"/>
              <a:t> «Представьте себе, что вы лежите на теплой мягкой травке…Вдох -медленный выдох. Дует теплый ветерок. Ветер усиливается, порывистый…Снова ветер тихий…., спокойный…, ласковый…, приятный…» В это время  взрослый при помощи материала (покрывала) создает эффект «ветра</a:t>
            </a:r>
            <a:r>
              <a:rPr lang="ru-RU" dirty="0" smtClean="0"/>
              <a:t>».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11247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«Портрет»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029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Цель: снятие </a:t>
            </a:r>
            <a:r>
              <a:rPr lang="ru-RU" dirty="0" err="1" smtClean="0"/>
              <a:t>психомышечного</a:t>
            </a:r>
            <a:r>
              <a:rPr lang="ru-RU" dirty="0" smtClean="0"/>
              <a:t> напряжения через прикосновения, легкий массаж.</a:t>
            </a:r>
          </a:p>
          <a:p>
            <a:pPr>
              <a:buNone/>
            </a:pPr>
            <a:r>
              <a:rPr lang="ru-RU" dirty="0" smtClean="0"/>
              <a:t>    Ребенок садится напротив взрослого. Взрослый – художник. Все остальные – «краски»: синий, белый, красный, желтый, зеленый и другие… «сейчас я буду рисовать портрет»- говорит взрослый. Художник прикасается рукой к овалу лица и говорит: «Сейчас я нарисую лицо». «Какую форму рисовать»- спрашивает он у ребенка- такую же, больше, меньше?. Ребенок отвечает «Какие будут глазки: большие, маленькие, или оставим такие как есть?» При этом обводит контур глаз. «Какого они будут цвета?» Ребенок называет. Есть ли такая краска? Художник прикасается к ней своей кистью (к участнику, выбравшему этот цвет) и переносит цвет на лицо ребенка. Затем в таком же порядке рисуются  брови, нос, щеки, губы, уши, волосы. Постарайтесь «смешать» краски и перенести на ребенка частичку каждого участника упражнения. В конце все любуются портретом, говорят, как он хорош.</a:t>
            </a:r>
          </a:p>
          <a:p>
            <a:pPr>
              <a:buNone/>
            </a:pPr>
            <a:r>
              <a:rPr lang="ru-RU" dirty="0" smtClean="0"/>
              <a:t>    (Упорное нежелание ребенком «сохранить» свое собственное лицо и стремление многое в нем изменить говорит о том, что ребенок не доволен собой, хочет измениться).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86800" cy="16581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Игры-«</a:t>
            </a:r>
            <a:r>
              <a:rPr lang="ru-RU" b="1" dirty="0" err="1" smtClean="0"/>
              <a:t>усыплялки</a:t>
            </a:r>
            <a:r>
              <a:rPr lang="ru-RU" b="1" dirty="0" smtClean="0"/>
              <a:t>», колыбельные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«Ложимся спать» (игра с куклой)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Цель: помочь ребенку быстрее уснуть, упорядочить ритуал отхождения ко сну, сделать его привычным.</a:t>
            </a:r>
          </a:p>
          <a:p>
            <a:pPr>
              <a:buNone/>
            </a:pPr>
            <a:r>
              <a:rPr lang="ru-RU" dirty="0" smtClean="0"/>
              <a:t>    Педагог собирает всех детей вокруг игрушечной кроватки, берет куклу и говорит: «Всем ребяткам пора спать. И кукла Катя сейчас будет ложиться спать. Надо раздеться. Вот платьице, вот колготки. Ложимся в кроватку. Приятных снов Катюша. А теперь и наши ребята будут ложиться спать. Только сначала нужно раздеться 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8153400" cy="8961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«Зайки серые»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Цель: подготовить ко сну, снять </a:t>
            </a:r>
            <a:r>
              <a:rPr lang="ru-RU" dirty="0" err="1" smtClean="0"/>
              <a:t>психоэмоциональное</a:t>
            </a:r>
            <a:r>
              <a:rPr lang="ru-RU" dirty="0" smtClean="0"/>
              <a:t> напряжение	.</a:t>
            </a:r>
          </a:p>
          <a:p>
            <a:pPr>
              <a:buNone/>
            </a:pPr>
            <a:r>
              <a:rPr lang="ru-RU" dirty="0" smtClean="0"/>
              <a:t>    Педагог укладывает детей в кровати  и начинает напевать или произносить текст для засыпания.</a:t>
            </a:r>
          </a:p>
          <a:p>
            <a:pPr>
              <a:buNone/>
            </a:pPr>
            <a:r>
              <a:rPr lang="ru-RU" dirty="0" smtClean="0"/>
              <a:t>   «Зайки серые устали и в постельку улеглись. И зайчонок Миша прилег, и зайчик пушистый Алеша прилег…Постельки у заек теплые и мягкие. И у беленькой зайки Марины теплая, и у … Лапки зайки вытянули, теплые лапки у зайчишек. И у </a:t>
            </a:r>
            <a:r>
              <a:rPr lang="ru-RU" dirty="0" err="1" smtClean="0"/>
              <a:t>зачоночка</a:t>
            </a:r>
            <a:r>
              <a:rPr lang="ru-RU" dirty="0" smtClean="0"/>
              <a:t> Леночки  теплые, и у ….Закрываются глазки у зайчиков, спят зайки. И зайчик </a:t>
            </a:r>
            <a:r>
              <a:rPr lang="ru-RU" dirty="0" err="1" smtClean="0"/>
              <a:t>Мишенька</a:t>
            </a:r>
            <a:r>
              <a:rPr lang="ru-RU" dirty="0" smtClean="0"/>
              <a:t> спит, и зайчик Сашенька спит. Хорошо, тепло моим заинькам!» Педагог подходит к каждому ребенку, шепчет ему эти слова ласково, поглаживает ручки, ножки, спинку. Уложив всех детей, педагог садится в кресло и расслабляется.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«Игрушки»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Цель: подготовить ко сну, снять напряжение.  </a:t>
            </a:r>
          </a:p>
          <a:p>
            <a:pPr>
              <a:buNone/>
            </a:pPr>
            <a:r>
              <a:rPr lang="ru-RU" dirty="0" smtClean="0"/>
              <a:t>    Дети  в кроватях. Педагог начинает рассказывать стихотворение, постепенно настраивая детей на сон, призывая уснуть и увидеть во сне сказку:</a:t>
            </a:r>
          </a:p>
          <a:p>
            <a:pPr>
              <a:buNone/>
            </a:pPr>
            <a:r>
              <a:rPr lang="ru-RU" dirty="0" smtClean="0"/>
              <a:t>   Спать пора! Уснул бычок, лег в кроватку на бочок,</a:t>
            </a:r>
          </a:p>
          <a:p>
            <a:pPr>
              <a:buNone/>
            </a:pPr>
            <a:r>
              <a:rPr lang="ru-RU" dirty="0" smtClean="0"/>
              <a:t>   Сонный мишка лег в кровать. Слоник тоже хочет спать,</a:t>
            </a:r>
          </a:p>
          <a:p>
            <a:pPr>
              <a:buNone/>
            </a:pPr>
            <a:r>
              <a:rPr lang="ru-RU" dirty="0" smtClean="0"/>
              <a:t>    Хобот опускает слон, видит сладкий, дивный сон.</a:t>
            </a:r>
          </a:p>
          <a:p>
            <a:pPr>
              <a:buNone/>
            </a:pPr>
            <a:r>
              <a:rPr lang="ru-RU" dirty="0" smtClean="0"/>
              <a:t>   Наши детки тоже спят, тихо носики сопят.</a:t>
            </a:r>
          </a:p>
          <a:p>
            <a:pPr>
              <a:buNone/>
            </a:pPr>
            <a:r>
              <a:rPr lang="ru-RU" dirty="0" smtClean="0"/>
              <a:t>   Мягкие подушки согревают ушки.</a:t>
            </a:r>
          </a:p>
          <a:p>
            <a:pPr>
              <a:buNone/>
            </a:pPr>
            <a:r>
              <a:rPr lang="ru-RU" dirty="0" smtClean="0"/>
              <a:t>   Глазки закрываются, сказки начинаются!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009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Значение релаксации в жизни ребенка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повышение общего жизненного тонуса ребенка, сопротивляемости, закаленности и устойчивости его организма заболеваниям дыхательной </a:t>
            </a:r>
            <a:r>
              <a:rPr lang="ru-RU" dirty="0" smtClean="0"/>
              <a:t>системы;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развитие дыхательной мускулатуры, улучшение </a:t>
            </a:r>
            <a:r>
              <a:rPr lang="ru-RU" dirty="0" err="1" smtClean="0"/>
              <a:t>лимфо</a:t>
            </a:r>
            <a:r>
              <a:rPr lang="ru-RU" dirty="0" smtClean="0"/>
              <a:t>- и кровообращения , а также деятельности сердечно- сосудистой </a:t>
            </a:r>
            <a:r>
              <a:rPr lang="ru-RU" dirty="0" smtClean="0"/>
              <a:t>системы;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нормализация эмоционального состояния, развитие </a:t>
            </a:r>
            <a:r>
              <a:rPr lang="ru-RU" dirty="0" err="1" smtClean="0"/>
              <a:t>саморегуляции</a:t>
            </a:r>
            <a:r>
              <a:rPr lang="ru-RU" dirty="0" smtClean="0"/>
              <a:t>, улучшение сна;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Спасибо за внимание! </a:t>
            </a:r>
            <a:endParaRPr lang="ru-RU" dirty="0"/>
          </a:p>
        </p:txBody>
      </p:sp>
      <p:pic>
        <p:nvPicPr>
          <p:cNvPr id="1028" name="Picture 4" descr="Спасибо за внимание. - Картинка 32 - Число и цифра 8 - Числа до 10 - Картинки по математи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838200"/>
            <a:ext cx="8305800" cy="5486400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err="1" smtClean="0"/>
              <a:t>Стрессотренеруемые</a:t>
            </a:r>
            <a:r>
              <a:rPr lang="ru-RU" b="1" i="1" dirty="0" smtClean="0"/>
              <a:t>-</a:t>
            </a:r>
            <a:r>
              <a:rPr lang="ru-RU" dirty="0" smtClean="0"/>
              <a:t> люди в общем готовы к изменениям, но только не к мгновенным и глобальным. Этим людям свойственно адаптироваться к окружающей обстановке постепенно, без резких движений, а если это не возможно, то они легко впадают в </a:t>
            </a:r>
            <a:r>
              <a:rPr lang="ru-RU" dirty="0" smtClean="0"/>
              <a:t>депрессию. </a:t>
            </a:r>
            <a:r>
              <a:rPr lang="ru-RU" dirty="0" smtClean="0"/>
              <a:t>Если же одни и те же ситуации, вызывающие стресс, повторяются, то </a:t>
            </a:r>
            <a:r>
              <a:rPr lang="ru-RU" dirty="0" err="1" smtClean="0"/>
              <a:t>стрессотренеруемые</a:t>
            </a:r>
            <a:r>
              <a:rPr lang="ru-RU" dirty="0" smtClean="0"/>
              <a:t>  привыкают к ним и в дальнейшем реагируют на них более спокойно.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i="1" dirty="0" err="1" smtClean="0"/>
              <a:t>Стрессотормозные</a:t>
            </a:r>
            <a:r>
              <a:rPr lang="ru-RU" b="1" i="1" dirty="0" smtClean="0"/>
              <a:t>- </a:t>
            </a:r>
            <a:r>
              <a:rPr lang="ru-RU" dirty="0" smtClean="0"/>
              <a:t>люди не станут меняться под воздействием внешних событий, они имеют твердые позиции и свои мировоззренческие установки. Однако такой человек может пойти на однократное изменение психотравмирующей сферы жизни. Если же стрессы его постоянно сопровождают, то он теряется.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0091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Источники детского стресса: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Дополнительные занятия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-стресс бьет по всем системам организма. </a:t>
            </a:r>
          </a:p>
          <a:p>
            <a:r>
              <a:rPr lang="ru-RU" b="1" dirty="0" smtClean="0"/>
              <a:t>Страх неудачи: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Малыш заранее вводит себя в состояние предстартового ожидания, и к тому моменту, когда звучит «сигнальный выстрел», оказывается полностью обессиленным.</a:t>
            </a:r>
          </a:p>
          <a:p>
            <a:pPr>
              <a:buNone/>
            </a:pPr>
            <a:r>
              <a:rPr lang="ru-RU" dirty="0" smtClean="0"/>
              <a:t>    У детей часто стресс возникает перед</a:t>
            </a:r>
          </a:p>
          <a:p>
            <a:pPr>
              <a:buNone/>
            </a:pPr>
            <a:r>
              <a:rPr lang="ru-RU" dirty="0" smtClean="0"/>
              <a:t>    чем то новым. </a:t>
            </a:r>
            <a:endParaRPr lang="ru-RU" dirty="0"/>
          </a:p>
        </p:txBody>
      </p:sp>
      <p:pic>
        <p:nvPicPr>
          <p:cNvPr id="34818" name="Picture 2" descr="Калининский район г.Чебоксары &quot; Новости &quot; Конкурс логотипов и рисунков &quot;Эмблема Уполномоченного по правам ребенка в Чувашской 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143000"/>
            <a:ext cx="2133600" cy="1706881"/>
          </a:xfrm>
          <a:prstGeom prst="rect">
            <a:avLst/>
          </a:prstGeom>
          <a:noFill/>
        </p:spPr>
      </p:pic>
      <p:pic>
        <p:nvPicPr>
          <p:cNvPr id="34820" name="Picture 4" descr="Мнения экспертов Маме надо зна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4521966"/>
            <a:ext cx="1828800" cy="23360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838200"/>
            <a:ext cx="8305800" cy="548640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Физическое и моральное насилие: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i="1" u="sng" dirty="0" smtClean="0"/>
              <a:t>Замечания, угрозы</a:t>
            </a:r>
            <a:r>
              <a:rPr lang="ru-RU" dirty="0" smtClean="0"/>
              <a:t>, которые ребенок</a:t>
            </a:r>
          </a:p>
          <a:p>
            <a:pPr>
              <a:buNone/>
            </a:pPr>
            <a:r>
              <a:rPr lang="ru-RU" dirty="0" smtClean="0"/>
              <a:t>   ежедневно слышит от взрослого, </a:t>
            </a:r>
          </a:p>
          <a:p>
            <a:pPr>
              <a:buNone/>
            </a:pPr>
            <a:r>
              <a:rPr lang="ru-RU" dirty="0" smtClean="0"/>
              <a:t>   не дают ему возможности почувствовать </a:t>
            </a:r>
          </a:p>
          <a:p>
            <a:pPr>
              <a:buNone/>
            </a:pPr>
            <a:r>
              <a:rPr lang="ru-RU" dirty="0" smtClean="0"/>
              <a:t>   себя хорошим, ценным, уникальным.</a:t>
            </a:r>
          </a:p>
          <a:p>
            <a:pPr>
              <a:buNone/>
            </a:pPr>
            <a:r>
              <a:rPr lang="ru-RU" i="1" u="sng" dirty="0" smtClean="0"/>
              <a:t>  Противоречивые требования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малыш живет  с ощущением нестабильности, поскольку не может предсказать поведение  своих близких. Эта неопределенность заставляет все время быть настороже.</a:t>
            </a:r>
          </a:p>
          <a:p>
            <a:r>
              <a:rPr lang="ru-RU" b="1" dirty="0" smtClean="0"/>
              <a:t>Конфликты в семье, развод родителей</a:t>
            </a:r>
            <a:endParaRPr lang="ru-RU" dirty="0" smtClean="0"/>
          </a:p>
          <a:p>
            <a:pPr algn="r">
              <a:buNone/>
            </a:pPr>
            <a:r>
              <a:rPr lang="ru-RU" dirty="0" smtClean="0"/>
              <a:t>    ребенку некуда идти за поддержкой,</a:t>
            </a:r>
          </a:p>
          <a:p>
            <a:pPr algn="r">
              <a:buNone/>
            </a:pPr>
            <a:r>
              <a:rPr lang="ru-RU" dirty="0" smtClean="0"/>
              <a:t> семья как  надежный тыл,</a:t>
            </a:r>
          </a:p>
          <a:p>
            <a:pPr algn="r">
              <a:buNone/>
            </a:pPr>
            <a:r>
              <a:rPr lang="ru-RU" dirty="0" smtClean="0"/>
              <a:t> в которой можно спрятаться от дразнилок,</a:t>
            </a:r>
          </a:p>
          <a:p>
            <a:pPr algn="r">
              <a:buNone/>
            </a:pPr>
            <a:r>
              <a:rPr lang="ru-RU" dirty="0" smtClean="0"/>
              <a:t> строгих замечаний, </a:t>
            </a:r>
          </a:p>
          <a:p>
            <a:pPr algn="r">
              <a:buNone/>
            </a:pPr>
            <a:r>
              <a:rPr lang="ru-RU" dirty="0" smtClean="0"/>
              <a:t>сама превращается в поле </a:t>
            </a:r>
            <a:r>
              <a:rPr lang="ru-RU" dirty="0" smtClean="0"/>
              <a:t>боя.</a:t>
            </a:r>
            <a:endParaRPr lang="ru-RU" dirty="0"/>
          </a:p>
        </p:txBody>
      </p:sp>
      <p:pic>
        <p:nvPicPr>
          <p:cNvPr id="33794" name="Picture 2" descr="Фонд &quot;Я Одна&quot; Развод глазами ребе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800600"/>
            <a:ext cx="2745311" cy="1828800"/>
          </a:xfrm>
          <a:prstGeom prst="rect">
            <a:avLst/>
          </a:prstGeom>
          <a:noFill/>
        </p:spPr>
      </p:pic>
      <p:pic>
        <p:nvPicPr>
          <p:cNvPr id="33796" name="Picture 4" descr="Можно ли наказывать детей Мое Солнышк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0113" y="0"/>
            <a:ext cx="278389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533400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Ревность</a:t>
            </a:r>
          </a:p>
          <a:p>
            <a:pPr>
              <a:buNone/>
            </a:pPr>
            <a:r>
              <a:rPr lang="ru-RU" dirty="0" smtClean="0"/>
              <a:t>   рождение второго ребенка </a:t>
            </a:r>
          </a:p>
          <a:p>
            <a:pPr>
              <a:buNone/>
            </a:pPr>
            <a:r>
              <a:rPr lang="ru-RU" dirty="0" smtClean="0"/>
              <a:t>   заставляют сомневаться</a:t>
            </a:r>
          </a:p>
          <a:p>
            <a:pPr>
              <a:buNone/>
            </a:pPr>
            <a:r>
              <a:rPr lang="ru-RU" dirty="0" smtClean="0"/>
              <a:t>   в своей значимости.</a:t>
            </a:r>
          </a:p>
          <a:p>
            <a:r>
              <a:rPr lang="ru-RU" b="1" dirty="0" smtClean="0"/>
              <a:t>Конфликты со сверстниками:</a:t>
            </a:r>
          </a:p>
          <a:p>
            <a:pPr>
              <a:buNone/>
            </a:pPr>
            <a:r>
              <a:rPr lang="ru-RU" dirty="0" smtClean="0"/>
              <a:t>    чем лучше воспитан ребенок, тем меньше у него средств для отстаивания своих интересов. Обзываться нельзя, драться плохо. В итоге малыш ежедневно попадает в ситуации, где обзываются, плюются, а он оказывается один- одинешенек.</a:t>
            </a:r>
          </a:p>
          <a:p>
            <a:pPr>
              <a:buNone/>
            </a:pPr>
            <a:r>
              <a:rPr lang="ru-RU" dirty="0" smtClean="0"/>
              <a:t>    Ребенок чувствует себя абсолютно беззащитным и не сомневается в своем поражении. </a:t>
            </a:r>
          </a:p>
          <a:p>
            <a:r>
              <a:rPr lang="ru-RU" b="1" dirty="0" smtClean="0"/>
              <a:t>Смерть родственника</a:t>
            </a:r>
          </a:p>
          <a:p>
            <a:pPr>
              <a:buNone/>
            </a:pPr>
            <a:r>
              <a:rPr lang="ru-RU" dirty="0" smtClean="0"/>
              <a:t>     Чувство привязанности не находит выхода, он оказывается один на один с проблемой, которую не способен решить самостоятельно.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32770" name="Picture 2" descr="Детская ревность &quot; Газета ТВій РЕГІ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915400" cy="12954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Возрастные особенности реагирования на стресс: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0-3 года Вегетативная н.с., отвечающая за перестройку организма во время критических ситуаций, у таких малышей совсем незрелая. Младенец реагирует на негативные факторы всем телом: повышением температуры, нарушением пищеварения, появлением сыпи и регрессом- потерей уже приобретенных навыков (ползания, ходьбы). Описанные симптомы возникают в ответ на любой раздражитель: отъезд мамы, неожиданный визит бабушки..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836</TotalTime>
  <Words>3333</Words>
  <Application>Microsoft Office PowerPoint</Application>
  <PresentationFormat>Экран (4:3)</PresentationFormat>
  <Paragraphs>258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Поток</vt:lpstr>
      <vt:lpstr>Использование методов и приемов релаксации для  развития саморегуляции у детей дошкольного возраста</vt:lpstr>
      <vt:lpstr>Стресс</vt:lpstr>
      <vt:lpstr>Стрессоустойчивость</vt:lpstr>
      <vt:lpstr>Группы людей по стрессоустойчивости: </vt:lpstr>
      <vt:lpstr>Слайд 5</vt:lpstr>
      <vt:lpstr>Источники детского стресса: </vt:lpstr>
      <vt:lpstr>Слайд 7</vt:lpstr>
      <vt:lpstr>Слайд 8</vt:lpstr>
      <vt:lpstr>      Возрастные особенности реагирования на стресс: </vt:lpstr>
      <vt:lpstr>4-7 лет </vt:lpstr>
      <vt:lpstr>Что делать?</vt:lpstr>
      <vt:lpstr>Слайд 12</vt:lpstr>
      <vt:lpstr>Слайд 13</vt:lpstr>
      <vt:lpstr>Слайд 14</vt:lpstr>
      <vt:lpstr>"релаксация" (от лат. Relaxatio)</vt:lpstr>
      <vt:lpstr> Физиологические особенности релаксационного состояния </vt:lpstr>
      <vt:lpstr>Психологические особенности релаксационного состояния  </vt:lpstr>
      <vt:lpstr>Вывод: </vt:lpstr>
      <vt:lpstr>Релаксация : </vt:lpstr>
      <vt:lpstr>Релаксация необходима и полезна детям , когда они: </vt:lpstr>
      <vt:lpstr>   Время проведения: </vt:lpstr>
      <vt:lpstr>  Условия проведения специальных техник на релаксацию: </vt:lpstr>
      <vt:lpstr>Умение расслабиться помогает детям: </vt:lpstr>
      <vt:lpstr>Цель релаксационных игр:</vt:lpstr>
      <vt:lpstr>Этапы обучения:</vt:lpstr>
      <vt:lpstr>Слайд 26</vt:lpstr>
      <vt:lpstr>Слайд 27</vt:lpstr>
      <vt:lpstr>Слайд 28</vt:lpstr>
      <vt:lpstr>Виды релаксационных игр: </vt:lpstr>
      <vt:lpstr>Признаки расслабленности:</vt:lpstr>
      <vt:lpstr>Психомышечная релаксация </vt:lpstr>
      <vt:lpstr>«Насос и мяч» </vt:lpstr>
      <vt:lpstr>«Скала» </vt:lpstr>
      <vt:lpstr>Упражнение «Силач»  </vt:lpstr>
      <vt:lpstr>Упражнение «Весы». </vt:lpstr>
      <vt:lpstr>Игры на дыхание </vt:lpstr>
      <vt:lpstr>«Воздушный шарик» </vt:lpstr>
      <vt:lpstr>«Каша кипит» </vt:lpstr>
      <vt:lpstr>Визуализация. Медитация. </vt:lpstr>
      <vt:lpstr>«Водопад» </vt:lpstr>
      <vt:lpstr>«Необычная радуга» </vt:lpstr>
      <vt:lpstr>Телесноориентированные упражнения</vt:lpstr>
      <vt:lpstr>«Теплый ветерок» </vt:lpstr>
      <vt:lpstr>«Портрет» </vt:lpstr>
      <vt:lpstr>Игры-«усыплялки», колыбельные </vt:lpstr>
      <vt:lpstr>«Зайки серые» </vt:lpstr>
      <vt:lpstr>«Игрушки» </vt:lpstr>
      <vt:lpstr> Значение релаксации в жизни ребенка</vt:lpstr>
      <vt:lpstr>Слайд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Надежда</cp:lastModifiedBy>
  <cp:revision>64</cp:revision>
  <dcterms:created xsi:type="dcterms:W3CDTF">2015-04-13T09:43:42Z</dcterms:created>
  <dcterms:modified xsi:type="dcterms:W3CDTF">2015-04-18T21:20:53Z</dcterms:modified>
</cp:coreProperties>
</file>