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F73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0" autoAdjust="0"/>
    <p:restoredTop sz="90730" autoAdjust="0"/>
  </p:normalViewPr>
  <p:slideViewPr>
    <p:cSldViewPr>
      <p:cViewPr>
        <p:scale>
          <a:sx n="78" d="100"/>
          <a:sy n="78" d="100"/>
        </p:scale>
        <p:origin x="-13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BF4AB-165E-4607-B60B-12A699964B6A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135E3-3815-4312-95C0-64A05E98E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3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135E3-3815-4312-95C0-64A05E98E6B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3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6EF0B2B-F7DE-49BD-971B-544E460F0654}" type="datetimeFigureOut">
              <a:rPr lang="ru-RU" smtClean="0"/>
              <a:t>20.06.2014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54EAE9D-8507-40EE-80F3-34B0856073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404664"/>
            <a:ext cx="7772400" cy="367240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Организация музыкальной предметно-развивающей среды в ДОУ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детский сад №2 «Пчёлка» г. Ртищево Саратовской области</a:t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Музыкальный руководитель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Жукова Татьяна Владимировна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0337" y="4077072"/>
            <a:ext cx="3810000" cy="256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868333" y="332656"/>
            <a:ext cx="3818467" cy="4874345"/>
          </a:xfrm>
          <a:solidFill>
            <a:srgbClr val="FFC000"/>
          </a:solidFill>
          <a:ln w="76200"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При проектировании и создании предметных зон для развития творческих способностей детей, мы стараемся, чтобы музыкальная среда органично соседствовала с театральной и уголком по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изодеятельности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 Эти виды детской деятельности тесно связаны,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взаимопроникновенны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. Дети с удовольствием разыгрывают сценки кукольного театра, небольшие сказки, которые «озвучивают» при помощи музыкальных инструментов, и по желанию могут зарисовать сюжет полюбившейся сказки. Отрадно видеть, как кукла оживает в руках ребёнка.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 descr="IMG_0231"/>
          <p:cNvPicPr>
            <a:picLocks noGrp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427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</a:rPr>
              <a:t/>
            </a:r>
            <a:br>
              <a:rPr lang="ru-RU" sz="1800" b="1" i="1" dirty="0" smtClean="0">
                <a:solidFill>
                  <a:srgbClr val="C00000"/>
                </a:solidFill>
              </a:rPr>
            </a:br>
            <a:r>
              <a:rPr lang="ru-RU" sz="1800" b="1" i="1" dirty="0" smtClean="0">
                <a:solidFill>
                  <a:srgbClr val="C00000"/>
                </a:solidFill>
              </a:rPr>
              <a:t>Соблюдение  принципов организации музыкальной предметно-развивающей среды </a:t>
            </a:r>
            <a:r>
              <a:rPr lang="ru-RU" sz="1800" b="1" i="1" dirty="0">
                <a:solidFill>
                  <a:srgbClr val="C00000"/>
                </a:solidFill>
              </a:rPr>
              <a:t>помогает сформировать у наших воспитанников творческую активность, умение мыслить креативно, расти творчески развитыми </a:t>
            </a:r>
            <a:r>
              <a:rPr lang="ru-RU" sz="1800" b="1" i="1" dirty="0" smtClean="0">
                <a:solidFill>
                  <a:srgbClr val="C00000"/>
                </a:solidFill>
              </a:rPr>
              <a:t>людьми</a:t>
            </a:r>
            <a:r>
              <a:rPr lang="ru-RU" sz="1800" b="1" i="1" dirty="0"/>
              <a:t/>
            </a:r>
            <a:br>
              <a:rPr lang="ru-RU" sz="1800" b="1" i="1" dirty="0"/>
            </a:br>
            <a:endParaRPr lang="ru-RU" sz="1800" b="1" i="1" dirty="0"/>
          </a:p>
        </p:txBody>
      </p:sp>
      <p:pic>
        <p:nvPicPr>
          <p:cNvPr id="3" name="Рисунок 2" descr="C:\Users\Татьяна\Desktop\IMG_6514 (2)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6352" y="1916832"/>
            <a:ext cx="6797040" cy="32937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455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39933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Georgia" pitchFamily="18" charset="0"/>
              </a:rPr>
              <a:t>Для музыкального воспитания детей необходима богатая музыкальная предметно-развивающая среда (музыкальная среда), а для развития личности дошкольников рядом с ними должен быть педагог, увлечённый музыкой, умеющий реализовать творческий потенциал музыкальной среды и управлять развитием творчества детей. </a:t>
            </a:r>
            <a:endParaRPr lang="ru-RU" b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ru-RU" dirty="0">
                <a:latin typeface="Georgia" pitchFamily="18" charset="0"/>
              </a:rPr>
              <a:t>Основные знания и умения ребёнок получает на специально-организованных занятиях в музыкальном зале, а закреплять их эффективнее в самостоятельной деятельности, т.е. в группе. Вот почему педагоги нашего ДОУ очень вдумчиво и внимательно относятся к проектированию и организации музыкально-развивающей среды в группах, стремятся сделать её интересной и насыщенной. При создании условий для музыкального и творческого развития </a:t>
            </a:r>
            <a:r>
              <a:rPr lang="ru-RU" dirty="0" smtClean="0">
                <a:latin typeface="Georgia" pitchFamily="18" charset="0"/>
              </a:rPr>
              <a:t>детей мы стараемся учитывать  </a:t>
            </a:r>
            <a:r>
              <a:rPr lang="ru-RU" b="1" dirty="0" smtClean="0">
                <a:latin typeface="Georgia" pitchFamily="18" charset="0"/>
              </a:rPr>
              <a:t>следующие принципы:</a:t>
            </a:r>
            <a:endParaRPr lang="ru-RU" b="1" dirty="0">
              <a:latin typeface="Georgia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3300"/>
                </a:solidFill>
              </a:rPr>
              <a:t>Предметная</a:t>
            </a:r>
            <a:r>
              <a:rPr lang="ru-RU" sz="3200" dirty="0" smtClean="0">
                <a:solidFill>
                  <a:srgbClr val="FF3300"/>
                </a:solidFill>
              </a:rPr>
              <a:t> </a:t>
            </a:r>
            <a:r>
              <a:rPr lang="ru-RU" sz="3200" b="1" i="1" dirty="0" smtClean="0">
                <a:solidFill>
                  <a:srgbClr val="FF3300"/>
                </a:solidFill>
              </a:rPr>
              <a:t>музыкальная среда как средство развития творчества дошкольников</a:t>
            </a:r>
            <a:endParaRPr lang="ru-RU" sz="3200" b="1" i="1" dirty="0">
              <a:solidFill>
                <a:srgbClr val="FF33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5661248"/>
            <a:ext cx="1552575" cy="1047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268760"/>
            <a:ext cx="9525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принцип учёта возрастных и индивидуальных особенностей и склонностей детей;</a:t>
            </a:r>
          </a:p>
          <a:p>
            <a:pPr lvl="0"/>
            <a:r>
              <a:rPr lang="ru-RU" b="1" dirty="0"/>
              <a:t>принцип функционального и эмоционального комфорта детей в среде (музыкальная предметная среда </a:t>
            </a:r>
            <a:r>
              <a:rPr lang="ru-RU" b="1" dirty="0" err="1"/>
              <a:t>сомасштабна</a:t>
            </a:r>
            <a:r>
              <a:rPr lang="ru-RU" b="1" dirty="0"/>
              <a:t> глазу, действиям руки, росту ребёнка);</a:t>
            </a:r>
          </a:p>
          <a:p>
            <a:pPr lvl="0"/>
            <a:r>
              <a:rPr lang="ru-RU" b="1" dirty="0"/>
              <a:t>принцип системности (периодическое обогащение и обновление содержания предметной среды для поддержания устойчивого интереса детей к творческой деятельности).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12168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</a:rPr>
              <a:t>Основные принципы построения музыкальной предметно-развивающей среды:</a:t>
            </a:r>
            <a:endParaRPr lang="ru-RU" sz="3600" b="1" i="1" u="sng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607" y="4869160"/>
            <a:ext cx="1695450" cy="16954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91" y="1412776"/>
            <a:ext cx="9525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620688"/>
            <a:ext cx="3812645" cy="64807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latin typeface="Georgia" pitchFamily="18" charset="0"/>
              </a:rPr>
              <a:t>Силами наших воспитателей</a:t>
            </a:r>
            <a:endParaRPr lang="ru-RU" sz="1800" b="1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32040" y="1196752"/>
            <a:ext cx="3818467" cy="4752528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b="1" i="1" dirty="0">
                <a:latin typeface="Georgia" pitchFamily="18" charset="0"/>
              </a:rPr>
              <a:t>в каждой группе созданы предметные зоны для </a:t>
            </a:r>
            <a:r>
              <a:rPr lang="ru-RU" sz="1750" b="1" i="1" dirty="0">
                <a:latin typeface="Georgia" pitchFamily="18" charset="0"/>
              </a:rPr>
              <a:t>развития</a:t>
            </a:r>
            <a:r>
              <a:rPr lang="ru-RU" b="1" i="1" dirty="0">
                <a:latin typeface="Georgia" pitchFamily="18" charset="0"/>
              </a:rPr>
              <a:t> творческих способностей дошкольников. Здесь наши воспитанники имеют возможность в игровой форме закреплять знания, полученные на занятиях: исполнить знакомые песни, аккомпанируя себе на детских музыкальных инструментах; зарисовать сюжет полюбившейся песни или инсценировать её, используя элементы костюмов</a:t>
            </a:r>
            <a:r>
              <a:rPr lang="ru-RU" sz="2000" b="1" i="1" dirty="0">
                <a:latin typeface="Georgia" pitchFamily="18" charset="0"/>
              </a:rPr>
              <a:t>.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 descr="Изображение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4824536" cy="396044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00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5" y="620688"/>
            <a:ext cx="3456384" cy="338437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ru-RU" sz="1800" b="1" i="1" dirty="0" smtClean="0">
                <a:solidFill>
                  <a:srgbClr val="C00000"/>
                </a:solidFill>
                <a:latin typeface="Georgia" pitchFamily="18" charset="0"/>
              </a:rPr>
              <a:t>Использование  нестандартного музыкального оборудования позволяет обеспечить динамичность музыкальной среды, постоянное её обновление, тем самым вызывая у детей интерес к </a:t>
            </a:r>
            <a:endParaRPr lang="ru-RU" sz="1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580113" y="3933056"/>
            <a:ext cx="3384376" cy="172819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к музыкальной деятельности, мотивацию, потребность в ней.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IMG_0227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219441"/>
            <a:ext cx="5153025" cy="3438525"/>
          </a:xfrm>
          <a:prstGeom prst="round2DiagRect">
            <a:avLst>
              <a:gd name="adj1" fmla="val 16667"/>
              <a:gd name="adj2" fmla="val 0"/>
            </a:avLst>
          </a:prstGeom>
          <a:ln w="76200">
            <a:solidFill>
              <a:srgbClr val="C0000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0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012160" y="2924944"/>
            <a:ext cx="2818656" cy="3672408"/>
          </a:xfrm>
          <a:solidFill>
            <a:srgbClr val="FF3300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b="1" i="1" dirty="0">
                <a:latin typeface="Georgia" pitchFamily="18" charset="0"/>
              </a:rPr>
              <a:t>Часто эти звучащие атрибуты позволяют ребёнку «слышать» окружающий мир. Они легки в исполнении, требуют минимум материалов и функциональны по выполняемым задачам.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2160" y="332656"/>
            <a:ext cx="2818656" cy="266429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latin typeface="Georgia" pitchFamily="18" charset="0"/>
              </a:rPr>
              <a:t>При </a:t>
            </a:r>
            <a:r>
              <a:rPr lang="ru-RU" sz="1800" b="1" i="1" dirty="0">
                <a:latin typeface="Georgia" pitchFamily="18" charset="0"/>
              </a:rPr>
              <a:t>изготовлении пособий мы стараемся использовать чистые цвета, предметы разных размеров, из разнообразных материалов. </a:t>
            </a: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IMG_0218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5346948" cy="3636640"/>
          </a:xfrm>
          <a:prstGeom prst="roundRect">
            <a:avLst>
              <a:gd name="adj" fmla="val 8594"/>
            </a:avLst>
          </a:prstGeom>
          <a:solidFill>
            <a:srgbClr val="FFC000"/>
          </a:solidFill>
          <a:ln w="76200">
            <a:solidFill>
              <a:srgbClr val="FFC000"/>
            </a:solidFill>
            <a:prstDash val="solid"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4814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6176" y="332656"/>
            <a:ext cx="2530624" cy="2808311"/>
          </a:xfrm>
          <a:solidFill>
            <a:srgbClr val="FF3300"/>
          </a:solidFill>
        </p:spPr>
        <p:txBody>
          <a:bodyPr>
            <a:noAutofit/>
          </a:bodyPr>
          <a:lstStyle/>
          <a:p>
            <a:pPr algn="r"/>
            <a:r>
              <a:rPr lang="ru-RU" sz="1400" b="1" i="1" dirty="0">
                <a:latin typeface="Georgia" pitchFamily="18" charset="0"/>
              </a:rPr>
              <a:t>Появление в музыкальных уголках нового пособия «Музыкальные варежки», вызвало у наших детей неподдельный интерес и способствовало решению задач по развитию ритмического восприятия.</a:t>
            </a:r>
            <a:br>
              <a:rPr lang="ru-RU" sz="1400" b="1" i="1" dirty="0">
                <a:latin typeface="Georgia" pitchFamily="18" charset="0"/>
              </a:rPr>
            </a:br>
            <a:endParaRPr lang="ru-RU" sz="1400" b="1" i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156176" y="3140968"/>
            <a:ext cx="2530624" cy="28803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ru-RU" sz="1400" b="1" i="1" dirty="0">
                <a:solidFill>
                  <a:srgbClr val="C00000"/>
                </a:solidFill>
                <a:latin typeface="Georgia" pitchFamily="18" charset="0"/>
              </a:rPr>
              <a:t>Инструмент «Мишкины </a:t>
            </a:r>
            <a:r>
              <a:rPr lang="ru-RU" sz="1400" b="1" i="1" dirty="0" smtClean="0">
                <a:solidFill>
                  <a:srgbClr val="C00000"/>
                </a:solidFill>
                <a:latin typeface="Georgia" pitchFamily="18" charset="0"/>
              </a:rPr>
              <a:t>штанишки»  способствует  развитию навыков правильного дыхания, развитию воображения, желанию имитировать звуки природы (шуршание листьев, дуновение ветерка).   </a:t>
            </a:r>
            <a:endParaRPr lang="ru-RU" sz="1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3074" name="Picture 2" descr="IMG_022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5832648" cy="409078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77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1196752"/>
            <a:ext cx="3812645" cy="1565838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1800" b="1" i="1" dirty="0">
                <a:solidFill>
                  <a:srgbClr val="FFC000"/>
                </a:solidFill>
                <a:latin typeface="Georgia" pitchFamily="18" charset="0"/>
              </a:rPr>
              <a:t>Игра «Ритмический кубик» помогает развить у старших дошкольников слуховое внимание, ритмичность;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868333" y="2708921"/>
            <a:ext cx="3818467" cy="2016223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FFC000"/>
                </a:solidFill>
                <a:latin typeface="Georgia" pitchFamily="18" charset="0"/>
              </a:rPr>
              <a:t>использовать «звучащие жесты» - хлопки, шлепки, щелчки, притопы и т.д.; закреплять навыки прямого счёта; вызывать положительные эмоции от игры.</a:t>
            </a:r>
          </a:p>
        </p:txBody>
      </p:sp>
      <p:pic>
        <p:nvPicPr>
          <p:cNvPr id="4098" name="Picture 2" descr="IMG_0219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4093840" cy="2926080"/>
          </a:xfrm>
          <a:prstGeom prst="round2DiagRect">
            <a:avLst>
              <a:gd name="adj1" fmla="val 16667"/>
              <a:gd name="adj2" fmla="val 0"/>
            </a:avLst>
          </a:prstGeom>
          <a:ln w="76200">
            <a:solidFill>
              <a:srgbClr val="FFC000"/>
            </a:solidFill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32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Autofit/>
          </a:bodyPr>
          <a:lstStyle/>
          <a:p>
            <a:r>
              <a:rPr lang="ru-RU" sz="1800" b="1" i="1" dirty="0">
                <a:solidFill>
                  <a:srgbClr val="FF0000"/>
                </a:solidFill>
              </a:rPr>
              <a:t>В своей практике мы также используем пособия, разработанные педагогом-музыкантом </a:t>
            </a:r>
            <a:r>
              <a:rPr lang="ru-RU" sz="1800" b="1" i="1" dirty="0" err="1">
                <a:solidFill>
                  <a:srgbClr val="FF0000"/>
                </a:solidFill>
              </a:rPr>
              <a:t>Е.Ю.Матвиенко</a:t>
            </a:r>
            <a:r>
              <a:rPr lang="ru-RU" sz="1800" b="1" i="1" dirty="0">
                <a:solidFill>
                  <a:srgbClr val="FF0000"/>
                </a:solidFill>
              </a:rPr>
              <a:t> «Весёлые кубики». Кубики мы изготовили из квадратных картонных коробок, украшенных самоклеющейся цветной бумагой. Пособие выглядит ярко, эстетично и тем самым вызывает желание играть с ним.</a:t>
            </a:r>
            <a:br>
              <a:rPr lang="ru-RU" sz="1800" b="1" i="1" dirty="0">
                <a:solidFill>
                  <a:srgbClr val="FF0000"/>
                </a:solidFill>
              </a:rPr>
            </a:br>
            <a:endParaRPr lang="ru-RU" sz="1800" b="1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060848"/>
            <a:ext cx="4254240" cy="1215826"/>
          </a:xfrm>
          <a:solidFill>
            <a:srgbClr val="FFFF66"/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25000" lnSpcReduction="20000"/>
          </a:bodyPr>
          <a:lstStyle/>
          <a:p>
            <a:pPr algn="l"/>
            <a:r>
              <a:rPr lang="ru-RU" sz="5600" b="1" dirty="0">
                <a:solidFill>
                  <a:srgbClr val="0070C0"/>
                </a:solidFill>
                <a:latin typeface="+mn-lt"/>
              </a:rPr>
              <a:t>Игра в «Кубик-оркестр» позволяет чувствовать и воспроизводить метрический пульс речи и музыки, развивать коммуникативные навыки, слуховое внимание</a:t>
            </a:r>
            <a:r>
              <a:rPr lang="ru-RU" sz="5600" b="1" dirty="0">
                <a:solidFill>
                  <a:srgbClr val="0070C0"/>
                </a:solidFill>
              </a:rPr>
              <a:t>, навыки элементарного </a:t>
            </a:r>
            <a:r>
              <a:rPr lang="ru-RU" sz="5600" b="1" dirty="0" err="1">
                <a:solidFill>
                  <a:srgbClr val="0070C0"/>
                </a:solidFill>
              </a:rPr>
              <a:t>музицирования</a:t>
            </a:r>
            <a:r>
              <a:rPr lang="ru-RU" sz="5600" b="1" dirty="0">
                <a:solidFill>
                  <a:srgbClr val="0070C0"/>
                </a:solidFill>
              </a:rPr>
              <a:t> в оркестре, воспитывать интерес к игре на музыкальных инструментах. </a:t>
            </a:r>
          </a:p>
          <a:p>
            <a:endParaRPr lang="ru-RU" sz="4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3501008"/>
            <a:ext cx="4245868" cy="29817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2060848"/>
            <a:ext cx="4248472" cy="1215826"/>
          </a:xfrm>
          <a:solidFill>
            <a:srgbClr val="FFFF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25000" lnSpcReduction="20000"/>
          </a:bodyPr>
          <a:lstStyle/>
          <a:p>
            <a:pPr algn="r"/>
            <a:r>
              <a:rPr lang="ru-RU" sz="5600" b="1" dirty="0">
                <a:solidFill>
                  <a:srgbClr val="0070C0"/>
                </a:solidFill>
                <a:latin typeface="+mn-lt"/>
              </a:rPr>
              <a:t>Игра «Ритмический кубик» помогает развить у старших дошкольников слуховое внимание, ритмичность; использовать «звучащие жесты» - хлопки, шлепки, щелчки, притопы и т.д.; закреплять навыки прямого счёта; вызывать положительные эмоции от игры.</a:t>
            </a:r>
          </a:p>
          <a:p>
            <a:pPr algn="r"/>
            <a:endParaRPr lang="ru-RU" sz="5600" b="1" dirty="0">
              <a:solidFill>
                <a:srgbClr val="0070C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501008"/>
            <a:ext cx="4319463" cy="298285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148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719</TotalTime>
  <Words>593</Words>
  <Application>Microsoft Office PowerPoint</Application>
  <PresentationFormat>Экран (4:3)</PresentationFormat>
  <Paragraphs>24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Организация музыкальной предметно-развивающей среды в ДОУ  детский сад №2 «Пчёлка» г. Ртищево Саратовской области Музыкальный руководитель Жукова Татьяна Владимировна</vt:lpstr>
      <vt:lpstr>Предметная музыкальная среда как средство развития творчества дошкольников</vt:lpstr>
      <vt:lpstr>Основные принципы построения музыкальной предметно-развивающей среды:</vt:lpstr>
      <vt:lpstr>Силами наших воспитателей</vt:lpstr>
      <vt:lpstr>Использование  нестандартного музыкального оборудования позволяет обеспечить динамичность музыкальной среды, постоянное её обновление, тем самым вызывая у детей интерес к </vt:lpstr>
      <vt:lpstr>При изготовлении пособий мы стараемся использовать чистые цвета, предметы разных размеров, из разнообразных материалов. </vt:lpstr>
      <vt:lpstr>Появление в музыкальных уголках нового пособия «Музыкальные варежки», вызвало у наших детей неподдельный интерес и способствовало решению задач по развитию ритмического восприятия. </vt:lpstr>
      <vt:lpstr>Игра «Ритмический кубик» помогает развить у старших дошкольников слуховое внимание, ритмичность; </vt:lpstr>
      <vt:lpstr>В своей практике мы также используем пособия, разработанные педагогом-музыкантом Е.Ю.Матвиенко «Весёлые кубики». Кубики мы изготовили из квадратных картонных коробок, украшенных самоклеющейся цветной бумагой. Пособие выглядит ярко, эстетично и тем самым вызывает желание играть с ним. </vt:lpstr>
      <vt:lpstr>Презентация PowerPoint</vt:lpstr>
      <vt:lpstr> Соблюдение  принципов организации музыкальной предметно-развивающей среды помогает сформировать у наших воспитанников творческую активность, умение мыслить креативно, расти творчески развитыми людьми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музыкальной предметно-развивающей среды в ДОУ</dc:title>
  <dc:creator>Татьяна</dc:creator>
  <cp:lastModifiedBy>Татьяна</cp:lastModifiedBy>
  <cp:revision>59</cp:revision>
  <dcterms:created xsi:type="dcterms:W3CDTF">2014-03-31T10:25:49Z</dcterms:created>
  <dcterms:modified xsi:type="dcterms:W3CDTF">2014-06-20T11:11:04Z</dcterms:modified>
</cp:coreProperties>
</file>