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0" r:id="rId5"/>
    <p:sldId id="261" r:id="rId6"/>
    <p:sldId id="262" r:id="rId7"/>
    <p:sldId id="263" r:id="rId8"/>
    <p:sldId id="257" r:id="rId9"/>
    <p:sldId id="258"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476672"/>
            <a:ext cx="7744944" cy="3238080"/>
          </a:xfrm>
        </p:spPr>
        <p:txBody>
          <a:bodyPr/>
          <a:lstStyle/>
          <a:p>
            <a:r>
              <a:rPr lang="ru-RU" b="1" dirty="0" smtClean="0">
                <a:solidFill>
                  <a:srgbClr val="002060"/>
                </a:solidFill>
              </a:rPr>
              <a:t>Русский язык</a:t>
            </a:r>
            <a:br>
              <a:rPr lang="ru-RU" b="1" dirty="0" smtClean="0">
                <a:solidFill>
                  <a:srgbClr val="002060"/>
                </a:solidFill>
              </a:rPr>
            </a:br>
            <a:r>
              <a:rPr lang="ru-RU" sz="3600" b="1" dirty="0" smtClean="0"/>
              <a:t>(материал к урокам)</a:t>
            </a:r>
            <a:br>
              <a:rPr lang="ru-RU" sz="3600" b="1" dirty="0" smtClean="0"/>
            </a:br>
            <a:r>
              <a:rPr lang="ru-RU" sz="4800" b="1" dirty="0" smtClean="0">
                <a:solidFill>
                  <a:srgbClr val="00B0F0"/>
                </a:solidFill>
              </a:rPr>
              <a:t>Работа над текстом</a:t>
            </a:r>
            <a:br>
              <a:rPr lang="ru-RU" sz="4800" b="1" dirty="0" smtClean="0">
                <a:solidFill>
                  <a:srgbClr val="00B0F0"/>
                </a:solidFill>
              </a:rPr>
            </a:br>
            <a:r>
              <a:rPr lang="ru-RU" sz="3600" b="1" dirty="0" smtClean="0"/>
              <a:t>2 класс</a:t>
            </a:r>
            <a:endParaRPr lang="ru-RU" sz="3600" b="1" dirty="0"/>
          </a:p>
        </p:txBody>
      </p:sp>
      <p:sp>
        <p:nvSpPr>
          <p:cNvPr id="3" name="Подзаголовок 2"/>
          <p:cNvSpPr>
            <a:spLocks noGrp="1"/>
          </p:cNvSpPr>
          <p:nvPr>
            <p:ph type="subTitle" idx="1"/>
          </p:nvPr>
        </p:nvSpPr>
        <p:spPr>
          <a:xfrm>
            <a:off x="0" y="4357694"/>
            <a:ext cx="9144000" cy="2500306"/>
          </a:xfrm>
        </p:spPr>
        <p:txBody>
          <a:bodyPr>
            <a:normAutofit/>
          </a:bodyPr>
          <a:lstStyle/>
          <a:p>
            <a:pPr algn="r"/>
            <a:r>
              <a:rPr lang="ru-RU" b="1" dirty="0" smtClean="0">
                <a:solidFill>
                  <a:srgbClr val="7030A0"/>
                </a:solidFill>
              </a:rPr>
              <a:t>ПОДГОТОВИЛА:</a:t>
            </a:r>
          </a:p>
          <a:p>
            <a:pPr algn="r"/>
            <a:r>
              <a:rPr lang="ru-RU" b="1" dirty="0" smtClean="0">
                <a:solidFill>
                  <a:srgbClr val="7030A0"/>
                </a:solidFill>
              </a:rPr>
              <a:t>УЧИТЕЛЬ НАЧАЛЬНЫХ КЛАССОВ</a:t>
            </a:r>
          </a:p>
          <a:p>
            <a:pPr algn="r"/>
            <a:r>
              <a:rPr lang="ru-RU" b="1" dirty="0" smtClean="0">
                <a:solidFill>
                  <a:srgbClr val="7030A0"/>
                </a:solidFill>
              </a:rPr>
              <a:t>Козырева Ольга Васильевна</a:t>
            </a:r>
          </a:p>
          <a:p>
            <a:pPr algn="r"/>
            <a:r>
              <a:rPr lang="ru-RU" b="1" smtClean="0">
                <a:solidFill>
                  <a:srgbClr val="7030A0"/>
                </a:solidFill>
              </a:rPr>
              <a:t>МБОУ-СОШ </a:t>
            </a:r>
            <a:r>
              <a:rPr lang="ru-RU" b="1" dirty="0" smtClean="0">
                <a:solidFill>
                  <a:srgbClr val="7030A0"/>
                </a:solidFill>
              </a:rPr>
              <a:t>№ 63 г.Тула</a:t>
            </a:r>
          </a:p>
          <a:p>
            <a:endParaRPr lang="ru-RU" dirty="0"/>
          </a:p>
        </p:txBody>
      </p:sp>
    </p:spTree>
  </p:cSld>
  <p:clrMapOvr>
    <a:masterClrMapping/>
  </p:clrMapOvr>
  <p:transition spd="med">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solidFill>
                  <a:srgbClr val="002060"/>
                </a:solidFill>
              </a:rPr>
              <a:t>Спишите, расставив знаки препинания.</a:t>
            </a:r>
            <a:endParaRPr lang="ru-RU" dirty="0"/>
          </a:p>
        </p:txBody>
      </p:sp>
      <p:sp>
        <p:nvSpPr>
          <p:cNvPr id="3" name="Содержимое 2"/>
          <p:cNvSpPr>
            <a:spLocks noGrp="1"/>
          </p:cNvSpPr>
          <p:nvPr>
            <p:ph idx="1"/>
          </p:nvPr>
        </p:nvSpPr>
        <p:spPr>
          <a:xfrm>
            <a:off x="357158" y="1357298"/>
            <a:ext cx="8501122" cy="5286412"/>
          </a:xfrm>
        </p:spPr>
        <p:txBody>
          <a:bodyPr>
            <a:normAutofit/>
          </a:bodyPr>
          <a:lstStyle/>
          <a:p>
            <a:pPr algn="ctr">
              <a:buNone/>
            </a:pPr>
            <a:r>
              <a:rPr lang="ru-RU" sz="3400" b="1" dirty="0" smtClean="0"/>
              <a:t>Зима настала.</a:t>
            </a:r>
          </a:p>
          <a:p>
            <a:pPr algn="just">
              <a:buNone/>
            </a:pPr>
            <a:r>
              <a:rPr lang="ru-RU" sz="3400" b="1" dirty="0" smtClean="0"/>
              <a:t>          Подули студёные ветры ударил мороз он сковал пруд крепким льдом зябко молодым осинкам мёрзнут берёзки ждут они зимней одежды</a:t>
            </a:r>
          </a:p>
          <a:p>
            <a:pPr algn="just">
              <a:buNone/>
            </a:pPr>
            <a:r>
              <a:rPr lang="ru-RU" sz="3400" b="1" dirty="0" smtClean="0"/>
              <a:t>          вот и выпал снег шапками лёг он на ветки деревьев укрыты снежком озимые хлеба не страшны им холод и вьюга спят они под пушистой перинкой.</a:t>
            </a:r>
            <a:endParaRPr lang="ru-RU" sz="3400" b="1" dirty="0"/>
          </a:p>
        </p:txBody>
      </p:sp>
    </p:spTree>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solidFill>
                  <a:srgbClr val="002060"/>
                </a:solidFill>
              </a:rPr>
              <a:t>Спишите, расставив знаки препинания.</a:t>
            </a:r>
            <a:endParaRPr lang="ru-RU" dirty="0"/>
          </a:p>
        </p:txBody>
      </p:sp>
      <p:sp>
        <p:nvSpPr>
          <p:cNvPr id="3" name="Содержимое 2"/>
          <p:cNvSpPr>
            <a:spLocks noGrp="1"/>
          </p:cNvSpPr>
          <p:nvPr>
            <p:ph idx="1"/>
          </p:nvPr>
        </p:nvSpPr>
        <p:spPr>
          <a:xfrm>
            <a:off x="214282" y="1357298"/>
            <a:ext cx="8643998" cy="5286412"/>
          </a:xfrm>
        </p:spPr>
        <p:txBody>
          <a:bodyPr>
            <a:normAutofit/>
          </a:bodyPr>
          <a:lstStyle/>
          <a:p>
            <a:pPr algn="ctr">
              <a:buNone/>
            </a:pPr>
            <a:r>
              <a:rPr lang="ru-RU" sz="3400" b="1" dirty="0" smtClean="0"/>
              <a:t>Каток.</a:t>
            </a:r>
          </a:p>
          <a:p>
            <a:pPr algn="just">
              <a:buNone/>
            </a:pPr>
            <a:r>
              <a:rPr lang="ru-RU" sz="3400" b="1" dirty="0" smtClean="0"/>
              <a:t>          Мы живём в селе </a:t>
            </a:r>
            <a:r>
              <a:rPr lang="ru-RU" sz="3400" b="1" dirty="0" err="1" smtClean="0"/>
              <a:t>Морозки</a:t>
            </a:r>
            <a:r>
              <a:rPr lang="ru-RU" sz="3400" b="1" dirty="0" smtClean="0"/>
              <a:t> в субботу все ребята вышли делать каток падал мягкий снежок чудесная стояла погодка </a:t>
            </a:r>
          </a:p>
          <a:p>
            <a:pPr algn="just">
              <a:buNone/>
            </a:pPr>
            <a:r>
              <a:rPr lang="ru-RU" sz="3400" b="1" dirty="0" smtClean="0"/>
              <a:t>          ребята быстро расчистили площадку они залили её водой за ночь лёд окреп утром дети уже катались на гладком льду легко бежали коньки по скользкой дорожке хорош каток!</a:t>
            </a:r>
            <a:endParaRPr lang="ru-RU" sz="3400" b="1" dirty="0"/>
          </a:p>
        </p:txBody>
      </p:sp>
    </p:spTree>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54098"/>
          </a:xfrm>
        </p:spPr>
        <p:txBody>
          <a:bodyPr>
            <a:normAutofit fontScale="90000"/>
          </a:bodyPr>
          <a:lstStyle/>
          <a:p>
            <a:r>
              <a:rPr lang="ru-RU" b="1" dirty="0" smtClean="0">
                <a:solidFill>
                  <a:srgbClr val="002060"/>
                </a:solidFill>
              </a:rPr>
              <a:t>Спишите, изменяя слова в скобках по смыслу. Вставьте пропущенные буквы.</a:t>
            </a:r>
            <a:endParaRPr lang="ru-RU" b="1" dirty="0">
              <a:solidFill>
                <a:srgbClr val="002060"/>
              </a:solidFill>
            </a:endParaRPr>
          </a:p>
        </p:txBody>
      </p:sp>
      <p:sp>
        <p:nvSpPr>
          <p:cNvPr id="3" name="Содержимое 2"/>
          <p:cNvSpPr>
            <a:spLocks noGrp="1"/>
          </p:cNvSpPr>
          <p:nvPr>
            <p:ph idx="1"/>
          </p:nvPr>
        </p:nvSpPr>
        <p:spPr>
          <a:xfrm>
            <a:off x="285720" y="1857364"/>
            <a:ext cx="8572560" cy="4643470"/>
          </a:xfrm>
        </p:spPr>
        <p:txBody>
          <a:bodyPr>
            <a:normAutofit/>
          </a:bodyPr>
          <a:lstStyle/>
          <a:p>
            <a:pPr algn="just">
              <a:buNone/>
            </a:pPr>
            <a:r>
              <a:rPr lang="ru-RU" sz="4000" dirty="0" smtClean="0">
                <a:latin typeface="Arial Black" pitchFamily="34" charset="0"/>
              </a:rPr>
              <a:t>   Охотник зарядил </a:t>
            </a:r>
            <a:r>
              <a:rPr lang="ru-RU" sz="4000" dirty="0" err="1" smtClean="0">
                <a:latin typeface="Arial Black" pitchFamily="34" charset="0"/>
              </a:rPr>
              <a:t>руж.ё</a:t>
            </a:r>
            <a:r>
              <a:rPr lang="ru-RU" sz="4000" dirty="0" smtClean="0">
                <a:latin typeface="Arial Black" pitchFamily="34" charset="0"/>
              </a:rPr>
              <a:t> (дробь). Трава покрылась (пыль). Ветер сильно хлопнул (дверь). Жадный волк подавился (кость). </a:t>
            </a:r>
            <a:r>
              <a:rPr lang="ru-RU" sz="4000" dirty="0" err="1" smtClean="0">
                <a:latin typeface="Arial Black" pitchFamily="34" charset="0"/>
              </a:rPr>
              <a:t>Ил.я</a:t>
            </a:r>
            <a:r>
              <a:rPr lang="ru-RU" sz="4000" dirty="0" smtClean="0">
                <a:latin typeface="Arial Black" pitchFamily="34" charset="0"/>
              </a:rPr>
              <a:t> любуется своей (кость).</a:t>
            </a:r>
            <a:endParaRPr lang="ru-RU" sz="4000" dirty="0">
              <a:latin typeface="Arial Black" pitchFamily="34" charset="0"/>
            </a:endParaRPr>
          </a:p>
        </p:txBody>
      </p:sp>
    </p:spTree>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654164"/>
          </a:xfrm>
        </p:spPr>
        <p:txBody>
          <a:bodyPr>
            <a:noAutofit/>
          </a:bodyPr>
          <a:lstStyle/>
          <a:p>
            <a:r>
              <a:rPr lang="ru-RU" sz="3600" b="1" dirty="0" smtClean="0">
                <a:solidFill>
                  <a:srgbClr val="002060"/>
                </a:solidFill>
                <a:latin typeface="Arial" pitchFamily="34" charset="0"/>
                <a:cs typeface="Arial" pitchFamily="34" charset="0"/>
              </a:rPr>
              <a:t>Выпиши слова в два столбика: Ь – показатель мягкости согласных и с разделительным Ь </a:t>
            </a:r>
            <a:endParaRPr lang="ru-RU" sz="3600" b="1" dirty="0">
              <a:solidFill>
                <a:srgbClr val="002060"/>
              </a:solidFill>
              <a:latin typeface="Arial" pitchFamily="34" charset="0"/>
              <a:cs typeface="Arial" pitchFamily="34" charset="0"/>
            </a:endParaRPr>
          </a:p>
        </p:txBody>
      </p:sp>
      <p:sp>
        <p:nvSpPr>
          <p:cNvPr id="3" name="Содержимое 2"/>
          <p:cNvSpPr>
            <a:spLocks noGrp="1"/>
          </p:cNvSpPr>
          <p:nvPr>
            <p:ph idx="1"/>
          </p:nvPr>
        </p:nvSpPr>
        <p:spPr>
          <a:xfrm>
            <a:off x="142844" y="2357430"/>
            <a:ext cx="8858312" cy="4143404"/>
          </a:xfrm>
        </p:spPr>
        <p:txBody>
          <a:bodyPr>
            <a:normAutofit lnSpcReduction="10000"/>
          </a:bodyPr>
          <a:lstStyle/>
          <a:p>
            <a:pPr algn="just">
              <a:buNone/>
            </a:pPr>
            <a:r>
              <a:rPr lang="ru-RU" sz="4000" dirty="0" smtClean="0">
                <a:latin typeface="Arial Black" pitchFamily="34" charset="0"/>
              </a:rPr>
              <a:t>  Письмо, коньки, бельё, раздолье, братья, мальчик,  </a:t>
            </a:r>
            <a:r>
              <a:rPr lang="ru-RU" sz="4000" dirty="0" err="1" smtClean="0">
                <a:latin typeface="Arial Black" pitchFamily="34" charset="0"/>
              </a:rPr>
              <a:t>льдинка,обезьянка,львёнок</a:t>
            </a:r>
            <a:r>
              <a:rPr lang="ru-RU" sz="4000" dirty="0" smtClean="0">
                <a:latin typeface="Arial Black" pitchFamily="34" charset="0"/>
              </a:rPr>
              <a:t>, веселье, пальто, сильный, колосья, скамья, тьма, семья, пальчик, друзья, колокольчик</a:t>
            </a:r>
            <a:r>
              <a:rPr lang="ru-RU" dirty="0" smtClean="0"/>
              <a:t>.</a:t>
            </a:r>
            <a:endParaRPr lang="ru-RU" dirty="0"/>
          </a:p>
        </p:txBody>
      </p:sp>
    </p:spTree>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a:bodyPr>
          <a:lstStyle/>
          <a:p>
            <a:r>
              <a:rPr lang="ru-RU" sz="3600" b="1" dirty="0" smtClean="0">
                <a:solidFill>
                  <a:srgbClr val="002060"/>
                </a:solidFill>
                <a:latin typeface="Arial" pitchFamily="34" charset="0"/>
                <a:cs typeface="Arial" pitchFamily="34" charset="0"/>
              </a:rPr>
              <a:t>Спиши, вставляя пропущенные буквы.</a:t>
            </a:r>
            <a:endParaRPr lang="ru-RU" sz="3600" b="1" dirty="0">
              <a:solidFill>
                <a:srgbClr val="002060"/>
              </a:solidFill>
              <a:latin typeface="Arial" pitchFamily="34" charset="0"/>
              <a:cs typeface="Arial" pitchFamily="34" charset="0"/>
            </a:endParaRPr>
          </a:p>
        </p:txBody>
      </p:sp>
      <p:sp>
        <p:nvSpPr>
          <p:cNvPr id="3" name="Содержимое 2"/>
          <p:cNvSpPr>
            <a:spLocks noGrp="1"/>
          </p:cNvSpPr>
          <p:nvPr>
            <p:ph idx="1"/>
          </p:nvPr>
        </p:nvSpPr>
        <p:spPr>
          <a:xfrm>
            <a:off x="214282" y="1214422"/>
            <a:ext cx="8929718" cy="5429288"/>
          </a:xfrm>
        </p:spPr>
        <p:txBody>
          <a:bodyPr>
            <a:noAutofit/>
          </a:bodyPr>
          <a:lstStyle/>
          <a:p>
            <a:pPr algn="ctr">
              <a:buNone/>
            </a:pPr>
            <a:r>
              <a:rPr lang="ru-RU" sz="3600" dirty="0" err="1" smtClean="0">
                <a:latin typeface="Arial Black" pitchFamily="34" charset="0"/>
              </a:rPr>
              <a:t>Осен.ю</a:t>
            </a:r>
            <a:r>
              <a:rPr lang="ru-RU" sz="3600" dirty="0" smtClean="0">
                <a:latin typeface="Arial Black" pitchFamily="34" charset="0"/>
              </a:rPr>
              <a:t>.</a:t>
            </a:r>
          </a:p>
          <a:p>
            <a:pPr algn="just">
              <a:buNone/>
            </a:pPr>
            <a:r>
              <a:rPr lang="ru-RU" sz="3600" dirty="0" smtClean="0">
                <a:latin typeface="Arial Black" pitchFamily="34" charset="0"/>
              </a:rPr>
              <a:t>     </a:t>
            </a:r>
            <a:r>
              <a:rPr lang="ru-RU" sz="3600" dirty="0" err="1" smtClean="0">
                <a:latin typeface="Arial Black" pitchFamily="34" charset="0"/>
              </a:rPr>
              <a:t>Лист.я</a:t>
            </a:r>
            <a:r>
              <a:rPr lang="ru-RU" sz="3600" dirty="0" smtClean="0">
                <a:latin typeface="Arial Black" pitchFamily="34" charset="0"/>
              </a:rPr>
              <a:t> с </a:t>
            </a:r>
            <a:r>
              <a:rPr lang="ru-RU" sz="3600" dirty="0" err="1" smtClean="0">
                <a:latin typeface="Arial Black" pitchFamily="34" charset="0"/>
              </a:rPr>
              <a:t>дерев.ев</a:t>
            </a:r>
            <a:r>
              <a:rPr lang="ru-RU" sz="3600" dirty="0" smtClean="0">
                <a:latin typeface="Arial Black" pitchFamily="34" charset="0"/>
              </a:rPr>
              <a:t> осыпаются. Весь день </a:t>
            </a:r>
            <a:r>
              <a:rPr lang="ru-RU" sz="3600" dirty="0" err="1" smtClean="0">
                <a:latin typeface="Arial Black" pitchFamily="34" charset="0"/>
              </a:rPr>
              <a:t>л.ёт</a:t>
            </a:r>
            <a:r>
              <a:rPr lang="ru-RU" sz="3600" dirty="0" smtClean="0">
                <a:latin typeface="Arial Black" pitchFamily="34" charset="0"/>
              </a:rPr>
              <a:t> дождь. Осенний ветер качает голые </a:t>
            </a:r>
            <a:r>
              <a:rPr lang="ru-RU" sz="3600" dirty="0" err="1" smtClean="0">
                <a:latin typeface="Arial Black" pitchFamily="34" charset="0"/>
              </a:rPr>
              <a:t>суч.я</a:t>
            </a:r>
            <a:r>
              <a:rPr lang="ru-RU" sz="3600" dirty="0" smtClean="0">
                <a:latin typeface="Arial Black" pitchFamily="34" charset="0"/>
              </a:rPr>
              <a:t> </a:t>
            </a:r>
            <a:r>
              <a:rPr lang="ru-RU" sz="3600" dirty="0" err="1" smtClean="0">
                <a:latin typeface="Arial Black" pitchFamily="34" charset="0"/>
              </a:rPr>
              <a:t>дерев.ев</a:t>
            </a:r>
            <a:r>
              <a:rPr lang="ru-RU" sz="3600" dirty="0" smtClean="0">
                <a:latin typeface="Arial Black" pitchFamily="34" charset="0"/>
              </a:rPr>
              <a:t>. </a:t>
            </a:r>
            <a:r>
              <a:rPr lang="ru-RU" sz="3600" dirty="0" err="1" smtClean="0">
                <a:latin typeface="Arial Black" pitchFamily="34" charset="0"/>
              </a:rPr>
              <a:t>Певун.и</a:t>
            </a:r>
            <a:r>
              <a:rPr lang="ru-RU" sz="3600" dirty="0" smtClean="0">
                <a:latin typeface="Arial Black" pitchFamily="34" charset="0"/>
              </a:rPr>
              <a:t> – птички давно улетели на юг. Под корой </a:t>
            </a:r>
            <a:r>
              <a:rPr lang="ru-RU" sz="3600" dirty="0" err="1" smtClean="0">
                <a:latin typeface="Arial Black" pitchFamily="34" charset="0"/>
              </a:rPr>
              <a:t>дерев.ев</a:t>
            </a:r>
            <a:r>
              <a:rPr lang="ru-RU" sz="3600" dirty="0" smtClean="0">
                <a:latin typeface="Arial Black" pitchFamily="34" charset="0"/>
              </a:rPr>
              <a:t> прячутся насекомые. Осеннее </a:t>
            </a:r>
            <a:r>
              <a:rPr lang="ru-RU" sz="3600" dirty="0" err="1" smtClean="0">
                <a:latin typeface="Arial Black" pitchFamily="34" charset="0"/>
              </a:rPr>
              <a:t>ненаст.е</a:t>
            </a:r>
            <a:r>
              <a:rPr lang="ru-RU" sz="3600" dirty="0" smtClean="0">
                <a:latin typeface="Arial Black" pitchFamily="34" charset="0"/>
              </a:rPr>
              <a:t> гонит в норки мелких </a:t>
            </a:r>
            <a:r>
              <a:rPr lang="ru-RU" sz="3600" dirty="0" err="1" smtClean="0">
                <a:latin typeface="Arial Black" pitchFamily="34" charset="0"/>
              </a:rPr>
              <a:t>звер.ков</a:t>
            </a:r>
            <a:r>
              <a:rPr lang="ru-RU" sz="3600" dirty="0" smtClean="0">
                <a:latin typeface="Arial Black" pitchFamily="34" charset="0"/>
              </a:rPr>
              <a:t>.</a:t>
            </a:r>
            <a:endParaRPr lang="ru-RU" sz="3600" dirty="0">
              <a:latin typeface="Arial Black" pitchFamily="34" charset="0"/>
            </a:endParaRPr>
          </a:p>
        </p:txBody>
      </p:sp>
    </p:spTree>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1143000"/>
          </a:xfrm>
        </p:spPr>
        <p:txBody>
          <a:bodyPr/>
          <a:lstStyle/>
          <a:p>
            <a:r>
              <a:rPr lang="ru-RU" b="1" dirty="0" smtClean="0">
                <a:solidFill>
                  <a:srgbClr val="002060"/>
                </a:solidFill>
                <a:latin typeface="Arial" pitchFamily="34" charset="0"/>
                <a:cs typeface="Arial" pitchFamily="34" charset="0"/>
              </a:rPr>
              <a:t>Спиши, вставляя предлоги</a:t>
            </a:r>
            <a:r>
              <a:rPr lang="ru-RU" dirty="0" smtClean="0">
                <a:solidFill>
                  <a:srgbClr val="002060"/>
                </a:solidFill>
                <a:latin typeface="Arial" pitchFamily="34" charset="0"/>
                <a:cs typeface="Arial" pitchFamily="34" charset="0"/>
              </a:rPr>
              <a:t>.</a:t>
            </a:r>
            <a:endParaRPr lang="ru-RU" dirty="0">
              <a:solidFill>
                <a:srgbClr val="002060"/>
              </a:solidFill>
              <a:latin typeface="Arial" pitchFamily="34" charset="0"/>
              <a:cs typeface="Arial" pitchFamily="34" charset="0"/>
            </a:endParaRPr>
          </a:p>
        </p:txBody>
      </p:sp>
      <p:sp>
        <p:nvSpPr>
          <p:cNvPr id="3" name="Содержимое 2"/>
          <p:cNvSpPr>
            <a:spLocks noGrp="1"/>
          </p:cNvSpPr>
          <p:nvPr>
            <p:ph idx="1"/>
          </p:nvPr>
        </p:nvSpPr>
        <p:spPr>
          <a:xfrm>
            <a:off x="0" y="1600200"/>
            <a:ext cx="9001156" cy="4972072"/>
          </a:xfrm>
        </p:spPr>
        <p:txBody>
          <a:bodyPr>
            <a:noAutofit/>
          </a:bodyPr>
          <a:lstStyle/>
          <a:p>
            <a:pPr algn="ctr">
              <a:buNone/>
            </a:pPr>
            <a:r>
              <a:rPr lang="ru-RU" sz="3600" dirty="0" smtClean="0">
                <a:latin typeface="Arial Black" pitchFamily="34" charset="0"/>
              </a:rPr>
              <a:t>Синичка.</a:t>
            </a:r>
          </a:p>
          <a:p>
            <a:pPr algn="just">
              <a:buNone/>
            </a:pPr>
            <a:r>
              <a:rPr lang="ru-RU" sz="3600" dirty="0" smtClean="0">
                <a:latin typeface="Arial Black" pitchFamily="34" charset="0"/>
              </a:rPr>
              <a:t>     Шура открыла клетку.  Синичка вылетела … клетки. Она стала летать … комнате. Сначала села … стол. Потом полетела … этажерку. Полетала … клеткой и влетела … клетку. Шура захлопнула дверку. </a:t>
            </a:r>
            <a:endParaRPr lang="ru-RU" sz="3600" dirty="0">
              <a:latin typeface="Arial Black" pitchFamily="34" charset="0"/>
            </a:endParaRPr>
          </a:p>
        </p:txBody>
      </p:sp>
    </p:spTree>
  </p:cSld>
  <p:clrMapOvr>
    <a:masterClrMapping/>
  </p:clrMapOvr>
  <p:transition>
    <p:wipe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9001156" cy="1143000"/>
          </a:xfrm>
        </p:spPr>
        <p:txBody>
          <a:bodyPr/>
          <a:lstStyle/>
          <a:p>
            <a:r>
              <a:rPr lang="ru-RU" b="1" dirty="0" smtClean="0">
                <a:solidFill>
                  <a:srgbClr val="002060"/>
                </a:solidFill>
              </a:rPr>
              <a:t>Составь предложения и напиши.</a:t>
            </a:r>
            <a:endParaRPr lang="ru-RU" b="1" dirty="0">
              <a:solidFill>
                <a:srgbClr val="002060"/>
              </a:solidFill>
            </a:endParaRPr>
          </a:p>
        </p:txBody>
      </p:sp>
      <p:sp>
        <p:nvSpPr>
          <p:cNvPr id="3" name="Содержимое 2"/>
          <p:cNvSpPr>
            <a:spLocks noGrp="1"/>
          </p:cNvSpPr>
          <p:nvPr>
            <p:ph idx="1"/>
          </p:nvPr>
        </p:nvSpPr>
        <p:spPr>
          <a:xfrm>
            <a:off x="214282" y="1600200"/>
            <a:ext cx="8715436" cy="4972072"/>
          </a:xfrm>
        </p:spPr>
        <p:txBody>
          <a:bodyPr>
            <a:normAutofit lnSpcReduction="10000"/>
          </a:bodyPr>
          <a:lstStyle/>
          <a:p>
            <a:pPr algn="just">
              <a:buNone/>
            </a:pPr>
            <a:r>
              <a:rPr lang="ru-RU" dirty="0" smtClean="0">
                <a:latin typeface="Arial Black" pitchFamily="34" charset="0"/>
              </a:rPr>
              <a:t>Ворона, на сидит, клетке.</a:t>
            </a:r>
          </a:p>
          <a:p>
            <a:pPr algn="just">
              <a:buNone/>
            </a:pPr>
            <a:r>
              <a:rPr lang="ru-RU" dirty="0" smtClean="0">
                <a:latin typeface="Arial Black" pitchFamily="34" charset="0"/>
              </a:rPr>
              <a:t>Заяц, на, морковкой, огороде, лакомится.</a:t>
            </a:r>
          </a:p>
          <a:p>
            <a:pPr algn="just">
              <a:buNone/>
            </a:pPr>
            <a:r>
              <a:rPr lang="ru-RU" dirty="0" smtClean="0">
                <a:latin typeface="Arial Black" pitchFamily="34" charset="0"/>
              </a:rPr>
              <a:t>Пальто, на, висело, вешалке.</a:t>
            </a:r>
          </a:p>
          <a:p>
            <a:pPr algn="just">
              <a:buNone/>
            </a:pPr>
            <a:r>
              <a:rPr lang="ru-RU" dirty="0" smtClean="0">
                <a:latin typeface="Arial Black" pitchFamily="34" charset="0"/>
              </a:rPr>
              <a:t>Яблоки, на, созрели, яблоне.</a:t>
            </a:r>
          </a:p>
          <a:p>
            <a:pPr algn="just">
              <a:buNone/>
            </a:pPr>
            <a:r>
              <a:rPr lang="ru-RU" dirty="0" smtClean="0">
                <a:latin typeface="Arial Black" pitchFamily="34" charset="0"/>
              </a:rPr>
              <a:t>Пенал, на, лежал, парте.</a:t>
            </a:r>
          </a:p>
          <a:p>
            <a:pPr algn="just">
              <a:buNone/>
            </a:pPr>
            <a:r>
              <a:rPr lang="ru-RU" dirty="0" smtClean="0">
                <a:latin typeface="Arial Black" pitchFamily="34" charset="0"/>
              </a:rPr>
              <a:t>Коля, машине, катался, на.</a:t>
            </a:r>
          </a:p>
          <a:p>
            <a:pPr algn="just">
              <a:buNone/>
            </a:pPr>
            <a:r>
              <a:rPr lang="ru-RU" dirty="0" smtClean="0">
                <a:solidFill>
                  <a:srgbClr val="7030A0"/>
                </a:solidFill>
                <a:latin typeface="Arial Black" pitchFamily="34" charset="0"/>
              </a:rPr>
              <a:t>- </a:t>
            </a:r>
            <a:r>
              <a:rPr lang="ru-RU" b="1" dirty="0" smtClean="0">
                <a:solidFill>
                  <a:srgbClr val="7030A0"/>
                </a:solidFill>
                <a:latin typeface="Arial" pitchFamily="34" charset="0"/>
                <a:cs typeface="Arial" pitchFamily="34" charset="0"/>
              </a:rPr>
              <a:t>Поставь знак ударения в словах 1 и 2 предложений.</a:t>
            </a:r>
            <a:endParaRPr lang="ru-RU" b="1" dirty="0">
              <a:solidFill>
                <a:srgbClr val="7030A0"/>
              </a:solidFill>
              <a:latin typeface="Arial" pitchFamily="34" charset="0"/>
              <a:cs typeface="Arial" pitchFamily="34" charset="0"/>
            </a:endParaRPr>
          </a:p>
        </p:txBody>
      </p:sp>
    </p:spTree>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929718" cy="1143000"/>
          </a:xfrm>
        </p:spPr>
        <p:txBody>
          <a:bodyPr/>
          <a:lstStyle/>
          <a:p>
            <a:r>
              <a:rPr lang="ru-RU" b="1" dirty="0" smtClean="0">
                <a:solidFill>
                  <a:srgbClr val="002060"/>
                </a:solidFill>
              </a:rPr>
              <a:t>Выпиши родственные слова.</a:t>
            </a:r>
            <a:endParaRPr lang="ru-RU" b="1" dirty="0">
              <a:solidFill>
                <a:srgbClr val="002060"/>
              </a:solidFill>
            </a:endParaRPr>
          </a:p>
        </p:txBody>
      </p:sp>
      <p:sp>
        <p:nvSpPr>
          <p:cNvPr id="3" name="Содержимое 2"/>
          <p:cNvSpPr>
            <a:spLocks noGrp="1"/>
          </p:cNvSpPr>
          <p:nvPr>
            <p:ph idx="1"/>
          </p:nvPr>
        </p:nvSpPr>
        <p:spPr>
          <a:xfrm>
            <a:off x="214282" y="1600200"/>
            <a:ext cx="8929718" cy="4525963"/>
          </a:xfrm>
        </p:spPr>
        <p:txBody>
          <a:bodyPr>
            <a:normAutofit/>
          </a:bodyPr>
          <a:lstStyle/>
          <a:p>
            <a:pPr>
              <a:buNone/>
            </a:pPr>
            <a:r>
              <a:rPr lang="ru-RU" sz="4000" dirty="0" smtClean="0">
                <a:latin typeface="Arial Black" pitchFamily="34" charset="0"/>
              </a:rPr>
              <a:t>Воз, возок, возит, возят.</a:t>
            </a:r>
          </a:p>
          <a:p>
            <a:pPr>
              <a:buNone/>
            </a:pPr>
            <a:r>
              <a:rPr lang="ru-RU" sz="4000" dirty="0" smtClean="0">
                <a:latin typeface="Arial Black" pitchFamily="34" charset="0"/>
              </a:rPr>
              <a:t>Сад, садик, садить, сады.</a:t>
            </a:r>
          </a:p>
          <a:p>
            <a:pPr>
              <a:buNone/>
            </a:pPr>
            <a:r>
              <a:rPr lang="ru-RU" sz="4000" dirty="0" smtClean="0">
                <a:latin typeface="Arial Black" pitchFamily="34" charset="0"/>
              </a:rPr>
              <a:t>Ночь, ночка, ночевать, ночки.</a:t>
            </a:r>
          </a:p>
          <a:p>
            <a:pPr>
              <a:buNone/>
            </a:pPr>
            <a:r>
              <a:rPr lang="ru-RU" sz="4000" dirty="0" smtClean="0">
                <a:latin typeface="Arial Black" pitchFamily="34" charset="0"/>
              </a:rPr>
              <a:t>Соль, солонка, солить, солянка.</a:t>
            </a:r>
          </a:p>
          <a:p>
            <a:pPr>
              <a:buNone/>
            </a:pPr>
            <a:r>
              <a:rPr lang="ru-RU" sz="3600" b="1" dirty="0" smtClean="0">
                <a:solidFill>
                  <a:srgbClr val="7030A0"/>
                </a:solidFill>
                <a:latin typeface="Arial" pitchFamily="34" charset="0"/>
                <a:cs typeface="Arial" pitchFamily="34" charset="0"/>
              </a:rPr>
              <a:t>- Выдели корень.</a:t>
            </a:r>
            <a:endParaRPr lang="ru-RU" sz="3600" b="1" dirty="0">
              <a:solidFill>
                <a:srgbClr val="7030A0"/>
              </a:solidFill>
              <a:latin typeface="Arial" pitchFamily="34" charset="0"/>
              <a:cs typeface="Arial" pitchFamily="34" charset="0"/>
            </a:endParaRPr>
          </a:p>
        </p:txBody>
      </p:sp>
    </p:spTree>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68346"/>
          </a:xfrm>
        </p:spPr>
        <p:txBody>
          <a:bodyPr>
            <a:normAutofit fontScale="90000"/>
          </a:bodyPr>
          <a:lstStyle/>
          <a:p>
            <a:r>
              <a:rPr lang="ru-RU" b="1" dirty="0" smtClean="0">
                <a:solidFill>
                  <a:srgbClr val="002060"/>
                </a:solidFill>
              </a:rPr>
              <a:t>Спишите, расставив знаки препинания.</a:t>
            </a:r>
            <a:endParaRPr lang="ru-RU" dirty="0"/>
          </a:p>
        </p:txBody>
      </p:sp>
      <p:sp>
        <p:nvSpPr>
          <p:cNvPr id="3" name="Содержимое 2"/>
          <p:cNvSpPr>
            <a:spLocks noGrp="1"/>
          </p:cNvSpPr>
          <p:nvPr>
            <p:ph idx="1"/>
          </p:nvPr>
        </p:nvSpPr>
        <p:spPr>
          <a:xfrm>
            <a:off x="285720" y="857232"/>
            <a:ext cx="8643998" cy="5786478"/>
          </a:xfrm>
        </p:spPr>
        <p:txBody>
          <a:bodyPr>
            <a:normAutofit fontScale="92500"/>
          </a:bodyPr>
          <a:lstStyle/>
          <a:p>
            <a:pPr algn="ctr">
              <a:buNone/>
            </a:pPr>
            <a:r>
              <a:rPr lang="ru-RU" b="1" dirty="0" smtClean="0">
                <a:latin typeface="Arial" pitchFamily="34" charset="0"/>
                <a:cs typeface="Arial" pitchFamily="34" charset="0"/>
              </a:rPr>
              <a:t>Весна – красна.</a:t>
            </a:r>
          </a:p>
          <a:p>
            <a:pPr algn="just">
              <a:buNone/>
            </a:pPr>
            <a:r>
              <a:rPr lang="ru-RU" b="1" dirty="0" smtClean="0">
                <a:latin typeface="Arial" pitchFamily="34" charset="0"/>
                <a:cs typeface="Arial" pitchFamily="34" charset="0"/>
              </a:rPr>
              <a:t>          Распустила верба белые пуховики жарче и жарче светит весеннее солнце днём падает с крыши звонкая капель  тают на солнышке длинные сосульки  потемнели дороги около деревьев и стен домов оголилась земля весело скачут на дворе воробьи прилетели грачи они важно ходят по дорогам проснулись подснежники русская берёзка наливается сладким соком буреют ветки её из каждой ранки льются прозрачные слёзы.</a:t>
            </a:r>
            <a:endParaRPr lang="ru-RU" b="1" dirty="0">
              <a:latin typeface="Arial" pitchFamily="34" charset="0"/>
              <a:cs typeface="Arial" pitchFamily="34" charset="0"/>
            </a:endParaRPr>
          </a:p>
        </p:txBody>
      </p:sp>
    </p:spTree>
  </p:cSld>
  <p:clrMapOvr>
    <a:masterClrMapping/>
  </p:clrMapOvr>
  <p:transition>
    <p:wipe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rmAutofit fontScale="90000"/>
          </a:bodyPr>
          <a:lstStyle/>
          <a:p>
            <a:r>
              <a:rPr lang="ru-RU" b="1" dirty="0" smtClean="0">
                <a:solidFill>
                  <a:srgbClr val="002060"/>
                </a:solidFill>
              </a:rPr>
              <a:t>Спишите, расставив знаки препинания.</a:t>
            </a:r>
            <a:endParaRPr lang="ru-RU" dirty="0"/>
          </a:p>
        </p:txBody>
      </p:sp>
      <p:sp>
        <p:nvSpPr>
          <p:cNvPr id="3" name="Содержимое 2"/>
          <p:cNvSpPr>
            <a:spLocks noGrp="1"/>
          </p:cNvSpPr>
          <p:nvPr>
            <p:ph idx="1"/>
          </p:nvPr>
        </p:nvSpPr>
        <p:spPr>
          <a:xfrm>
            <a:off x="214282" y="928670"/>
            <a:ext cx="8715436" cy="5929330"/>
          </a:xfrm>
        </p:spPr>
        <p:txBody>
          <a:bodyPr>
            <a:normAutofit fontScale="92500"/>
          </a:bodyPr>
          <a:lstStyle/>
          <a:p>
            <a:pPr algn="ctr">
              <a:buNone/>
            </a:pPr>
            <a:r>
              <a:rPr lang="ru-RU" b="1" dirty="0" smtClean="0">
                <a:latin typeface="Arial" pitchFamily="34" charset="0"/>
                <a:cs typeface="Arial" pitchFamily="34" charset="0"/>
              </a:rPr>
              <a:t>Первые цветы.</a:t>
            </a:r>
          </a:p>
          <a:p>
            <a:pPr algn="just">
              <a:buNone/>
            </a:pPr>
            <a:r>
              <a:rPr lang="ru-RU" b="1" dirty="0" smtClean="0">
                <a:latin typeface="Arial" pitchFamily="34" charset="0"/>
                <a:cs typeface="Arial" pitchFamily="34" charset="0"/>
              </a:rPr>
              <a:t>          Я люблю родной край наступает ранняя весна солнце льёт на землю тёплые лучи появились первые весенние цветы есть любители собирать их в большие букеты из года в год всё меньше цветов распускает свои пышные головки.</a:t>
            </a:r>
          </a:p>
          <a:p>
            <a:pPr algn="just">
              <a:buNone/>
            </a:pPr>
            <a:r>
              <a:rPr lang="ru-RU" b="1" dirty="0" smtClean="0">
                <a:latin typeface="Arial" pitchFamily="34" charset="0"/>
                <a:cs typeface="Arial" pitchFamily="34" charset="0"/>
              </a:rPr>
              <a:t>          Наш класс провёл беседу со всеми учениками школы ребята стали оберегать и сохранять первые цветы многие школьники разбили цветники и клумбы у своих домов.</a:t>
            </a:r>
            <a:endParaRPr lang="ru-RU" b="1" dirty="0">
              <a:latin typeface="Arial" pitchFamily="34" charset="0"/>
              <a:cs typeface="Arial" pitchFamily="34" charset="0"/>
            </a:endParaRPr>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714380"/>
          </a:xfrm>
        </p:spPr>
        <p:txBody>
          <a:bodyPr>
            <a:normAutofit fontScale="90000"/>
          </a:bodyPr>
          <a:lstStyle/>
          <a:p>
            <a:r>
              <a:rPr lang="ru-RU" b="1" dirty="0" smtClean="0">
                <a:solidFill>
                  <a:schemeClr val="accent1">
                    <a:lumMod val="50000"/>
                  </a:schemeClr>
                </a:solidFill>
              </a:rPr>
              <a:t>Спишите, расставив знаки препинания.</a:t>
            </a:r>
            <a:endParaRPr lang="ru-RU" dirty="0">
              <a:solidFill>
                <a:schemeClr val="accent1">
                  <a:lumMod val="50000"/>
                </a:schemeClr>
              </a:solidFill>
            </a:endParaRPr>
          </a:p>
        </p:txBody>
      </p:sp>
      <p:sp>
        <p:nvSpPr>
          <p:cNvPr id="3" name="Содержимое 2"/>
          <p:cNvSpPr>
            <a:spLocks noGrp="1"/>
          </p:cNvSpPr>
          <p:nvPr>
            <p:ph idx="1"/>
          </p:nvPr>
        </p:nvSpPr>
        <p:spPr>
          <a:xfrm>
            <a:off x="214282" y="1142984"/>
            <a:ext cx="8715436" cy="5429288"/>
          </a:xfrm>
        </p:spPr>
        <p:txBody>
          <a:bodyPr>
            <a:normAutofit/>
          </a:bodyPr>
          <a:lstStyle/>
          <a:p>
            <a:pPr algn="ctr">
              <a:buNone/>
            </a:pPr>
            <a:r>
              <a:rPr lang="ru-RU" sz="4800" b="1" dirty="0" smtClean="0"/>
              <a:t>Сын.</a:t>
            </a:r>
          </a:p>
          <a:p>
            <a:pPr>
              <a:buNone/>
            </a:pPr>
            <a:r>
              <a:rPr lang="ru-RU" sz="4800" b="1" dirty="0" smtClean="0"/>
              <a:t>     Лёня выучил уроки он взял веник и подмёл пол мальчик вымыл чашки пришли с работы папа и мама а дома порядок хорош сын!            </a:t>
            </a:r>
            <a:r>
              <a:rPr lang="ru-RU" sz="1400" b="1" dirty="0" smtClean="0"/>
              <a:t>(24 слова)</a:t>
            </a:r>
            <a:endParaRPr lang="ru-RU" sz="1400" b="1" dirty="0"/>
          </a:p>
        </p:txBody>
      </p:sp>
    </p:spTree>
  </p:cSld>
  <p:clrMapOvr>
    <a:masterClrMapping/>
  </p:clrMapOvr>
  <p:transition>
    <p:wipe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rmAutofit fontScale="90000"/>
          </a:bodyPr>
          <a:lstStyle/>
          <a:p>
            <a:r>
              <a:rPr lang="ru-RU" b="1" dirty="0" smtClean="0">
                <a:solidFill>
                  <a:srgbClr val="002060"/>
                </a:solidFill>
              </a:rPr>
              <a:t>Спишите, расставив знаки препинания.</a:t>
            </a:r>
            <a:endParaRPr lang="ru-RU" dirty="0"/>
          </a:p>
        </p:txBody>
      </p:sp>
      <p:sp>
        <p:nvSpPr>
          <p:cNvPr id="3" name="Содержимое 2"/>
          <p:cNvSpPr>
            <a:spLocks noGrp="1"/>
          </p:cNvSpPr>
          <p:nvPr>
            <p:ph idx="1"/>
          </p:nvPr>
        </p:nvSpPr>
        <p:spPr>
          <a:xfrm>
            <a:off x="214282" y="928670"/>
            <a:ext cx="8715436" cy="5715040"/>
          </a:xfrm>
        </p:spPr>
        <p:txBody>
          <a:bodyPr/>
          <a:lstStyle/>
          <a:p>
            <a:pPr algn="ctr">
              <a:buNone/>
            </a:pPr>
            <a:r>
              <a:rPr lang="ru-RU" b="1" dirty="0" smtClean="0">
                <a:latin typeface="Arial" pitchFamily="34" charset="0"/>
                <a:cs typeface="Arial" pitchFamily="34" charset="0"/>
              </a:rPr>
              <a:t>Здравствуй, весна.</a:t>
            </a:r>
          </a:p>
          <a:p>
            <a:pPr algn="just">
              <a:buNone/>
            </a:pPr>
            <a:r>
              <a:rPr lang="ru-RU" b="1" dirty="0" smtClean="0">
                <a:latin typeface="Arial" pitchFamily="34" charset="0"/>
                <a:cs typeface="Arial" pitchFamily="34" charset="0"/>
              </a:rPr>
              <a:t>          Наступила ранняя весна в полях тает снег а в лесу деревья стоят в снежном плену гибкие веточки берёз ждут тепла вот показалось солнце весь лес ожил в лесной тишине дрогнула еловая ветка с неё упал ком снега зажурчал первый ручей по лесу пробежал лёгкий ветерок  скоро зацветут первые подснежники здравствуй, весна!</a:t>
            </a:r>
            <a:endParaRPr lang="ru-RU" b="1" dirty="0">
              <a:latin typeface="Arial" pitchFamily="34" charset="0"/>
              <a:cs typeface="Arial" pitchFamily="34" charset="0"/>
            </a:endParaRPr>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00108"/>
          </a:xfrm>
        </p:spPr>
        <p:txBody>
          <a:bodyPr>
            <a:normAutofit fontScale="90000"/>
          </a:bodyPr>
          <a:lstStyle/>
          <a:p>
            <a:r>
              <a:rPr lang="ru-RU" b="1" dirty="0" smtClean="0">
                <a:solidFill>
                  <a:schemeClr val="accent1">
                    <a:lumMod val="50000"/>
                  </a:schemeClr>
                </a:solidFill>
              </a:rPr>
              <a:t>Спишите, расставив знаки препинания.</a:t>
            </a:r>
            <a:endParaRPr lang="ru-RU" dirty="0">
              <a:solidFill>
                <a:schemeClr val="accent1">
                  <a:lumMod val="50000"/>
                </a:schemeClr>
              </a:solidFill>
            </a:endParaRPr>
          </a:p>
        </p:txBody>
      </p:sp>
      <p:sp>
        <p:nvSpPr>
          <p:cNvPr id="3" name="Содержимое 2"/>
          <p:cNvSpPr>
            <a:spLocks noGrp="1"/>
          </p:cNvSpPr>
          <p:nvPr>
            <p:ph idx="1"/>
          </p:nvPr>
        </p:nvSpPr>
        <p:spPr>
          <a:xfrm>
            <a:off x="214282" y="1285860"/>
            <a:ext cx="8715436" cy="5143536"/>
          </a:xfrm>
        </p:spPr>
        <p:txBody>
          <a:bodyPr>
            <a:noAutofit/>
          </a:bodyPr>
          <a:lstStyle/>
          <a:p>
            <a:pPr algn="ctr">
              <a:buNone/>
            </a:pPr>
            <a:r>
              <a:rPr lang="ru-RU" sz="4800" b="1" dirty="0" smtClean="0"/>
              <a:t>Дятлы.</a:t>
            </a:r>
          </a:p>
          <a:p>
            <a:pPr algn="just">
              <a:buNone/>
            </a:pPr>
            <a:r>
              <a:rPr lang="ru-RU" sz="4800" b="1" dirty="0" smtClean="0"/>
              <a:t>      Трещат морозы в лесу тишина только дятлы стучат по стволам они ищут себе пищу под корой дятлы любят долбить шишки там вкусные семена.</a:t>
            </a:r>
            <a:endParaRPr lang="ru-RU" sz="4800" b="1" dirty="0"/>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solidFill>
                  <a:schemeClr val="accent1">
                    <a:lumMod val="50000"/>
                  </a:schemeClr>
                </a:solidFill>
              </a:rPr>
              <a:t>Спишите, расставив знаки препинания.</a:t>
            </a:r>
            <a:endParaRPr lang="ru-RU" dirty="0">
              <a:solidFill>
                <a:schemeClr val="accent1">
                  <a:lumMod val="50000"/>
                </a:schemeClr>
              </a:solidFill>
            </a:endParaRPr>
          </a:p>
        </p:txBody>
      </p:sp>
      <p:sp>
        <p:nvSpPr>
          <p:cNvPr id="3" name="Содержимое 2"/>
          <p:cNvSpPr>
            <a:spLocks noGrp="1"/>
          </p:cNvSpPr>
          <p:nvPr>
            <p:ph idx="1"/>
          </p:nvPr>
        </p:nvSpPr>
        <p:spPr>
          <a:xfrm>
            <a:off x="357158" y="1600200"/>
            <a:ext cx="8501122" cy="4972072"/>
          </a:xfrm>
        </p:spPr>
        <p:txBody>
          <a:bodyPr>
            <a:normAutofit/>
          </a:bodyPr>
          <a:lstStyle/>
          <a:p>
            <a:pPr algn="ctr">
              <a:buNone/>
            </a:pPr>
            <a:r>
              <a:rPr lang="ru-RU" sz="4800" b="1" dirty="0" smtClean="0"/>
              <a:t>Роща.</a:t>
            </a:r>
          </a:p>
          <a:p>
            <a:pPr algn="just">
              <a:buNone/>
            </a:pPr>
            <a:r>
              <a:rPr lang="ru-RU" sz="4800" b="1" dirty="0" smtClean="0"/>
              <a:t>       За рекой дубовая роща мы часто гуляем в роще звонко поют чижи цветут ландыши как они душисты берегите эти цветы не рвите их.</a:t>
            </a:r>
            <a:endParaRPr lang="ru-RU" sz="4800" b="1" dirty="0"/>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01156" cy="1143000"/>
          </a:xfrm>
        </p:spPr>
        <p:txBody>
          <a:bodyPr>
            <a:normAutofit fontScale="90000"/>
          </a:bodyPr>
          <a:lstStyle/>
          <a:p>
            <a:r>
              <a:rPr lang="ru-RU" b="1" dirty="0" smtClean="0">
                <a:solidFill>
                  <a:schemeClr val="accent1">
                    <a:lumMod val="50000"/>
                  </a:schemeClr>
                </a:solidFill>
              </a:rPr>
              <a:t>Спишите, расставив знаки препинания.</a:t>
            </a:r>
            <a:endParaRPr lang="ru-RU" dirty="0">
              <a:solidFill>
                <a:schemeClr val="accent1">
                  <a:lumMod val="50000"/>
                </a:schemeClr>
              </a:solidFill>
            </a:endParaRPr>
          </a:p>
        </p:txBody>
      </p:sp>
      <p:sp>
        <p:nvSpPr>
          <p:cNvPr id="3" name="Содержимое 2"/>
          <p:cNvSpPr>
            <a:spLocks noGrp="1"/>
          </p:cNvSpPr>
          <p:nvPr>
            <p:ph idx="1"/>
          </p:nvPr>
        </p:nvSpPr>
        <p:spPr>
          <a:xfrm>
            <a:off x="457200" y="1600200"/>
            <a:ext cx="8401080" cy="4972072"/>
          </a:xfrm>
        </p:spPr>
        <p:txBody>
          <a:bodyPr>
            <a:normAutofit fontScale="92500"/>
          </a:bodyPr>
          <a:lstStyle/>
          <a:p>
            <a:pPr algn="ctr">
              <a:buNone/>
            </a:pPr>
            <a:r>
              <a:rPr lang="ru-RU" sz="4800" b="1" dirty="0" smtClean="0"/>
              <a:t>Гости.</a:t>
            </a:r>
          </a:p>
          <a:p>
            <a:pPr algn="just">
              <a:buNone/>
            </a:pPr>
            <a:r>
              <a:rPr lang="ru-RU" sz="4800" b="1" dirty="0" smtClean="0"/>
              <a:t>      У Наташи были гости она угощала их чаем и пирогом старший брат Саша принёс из кухни чайник Наташа сама налила чай в чашки хорошая хозяйка наша Наташа.</a:t>
            </a:r>
            <a:endParaRPr lang="ru-RU" sz="4800" b="1"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5728"/>
            <a:ext cx="9144000" cy="1071570"/>
          </a:xfrm>
        </p:spPr>
        <p:txBody>
          <a:bodyPr>
            <a:normAutofit fontScale="90000"/>
          </a:bodyPr>
          <a:lstStyle/>
          <a:p>
            <a:r>
              <a:rPr lang="ru-RU" b="1" dirty="0" smtClean="0">
                <a:solidFill>
                  <a:schemeClr val="accent1">
                    <a:lumMod val="50000"/>
                  </a:schemeClr>
                </a:solidFill>
              </a:rPr>
              <a:t>Спишите, расставив знаки препинания.</a:t>
            </a:r>
            <a:endParaRPr lang="ru-RU" dirty="0">
              <a:solidFill>
                <a:schemeClr val="accent1">
                  <a:lumMod val="50000"/>
                </a:schemeClr>
              </a:solidFill>
            </a:endParaRPr>
          </a:p>
        </p:txBody>
      </p:sp>
      <p:sp>
        <p:nvSpPr>
          <p:cNvPr id="3" name="Содержимое 2"/>
          <p:cNvSpPr>
            <a:spLocks noGrp="1"/>
          </p:cNvSpPr>
          <p:nvPr>
            <p:ph idx="1"/>
          </p:nvPr>
        </p:nvSpPr>
        <p:spPr>
          <a:xfrm>
            <a:off x="457200" y="1600200"/>
            <a:ext cx="8329642" cy="4972072"/>
          </a:xfrm>
        </p:spPr>
        <p:txBody>
          <a:bodyPr>
            <a:normAutofit lnSpcReduction="10000"/>
          </a:bodyPr>
          <a:lstStyle/>
          <a:p>
            <a:pPr algn="ctr">
              <a:buNone/>
            </a:pPr>
            <a:r>
              <a:rPr lang="ru-RU" sz="4800" b="1" dirty="0" smtClean="0"/>
              <a:t>Щука.</a:t>
            </a:r>
          </a:p>
          <a:p>
            <a:pPr algn="just">
              <a:buNone/>
            </a:pPr>
            <a:r>
              <a:rPr lang="ru-RU" sz="4800" b="1" dirty="0" smtClean="0"/>
              <a:t>      Живёт в пруду щука там плавают ерши и лещи прячутся рыбы от щуки но щука хитра она караулит свою добычу щука – рыба хищная.</a:t>
            </a:r>
            <a:endParaRPr lang="ru-RU" sz="4800" b="1" dirty="0"/>
          </a:p>
        </p:txBody>
      </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011222"/>
          </a:xfrm>
        </p:spPr>
        <p:txBody>
          <a:bodyPr>
            <a:normAutofit fontScale="90000"/>
          </a:bodyPr>
          <a:lstStyle/>
          <a:p>
            <a:r>
              <a:rPr lang="ru-RU" b="1" dirty="0" smtClean="0">
                <a:solidFill>
                  <a:schemeClr val="accent1">
                    <a:lumMod val="50000"/>
                  </a:schemeClr>
                </a:solidFill>
              </a:rPr>
              <a:t>Спишите, расставив знаки препинания.</a:t>
            </a:r>
            <a:endParaRPr lang="ru-RU" dirty="0">
              <a:solidFill>
                <a:schemeClr val="accent1">
                  <a:lumMod val="50000"/>
                </a:schemeClr>
              </a:solidFill>
            </a:endParaRPr>
          </a:p>
        </p:txBody>
      </p:sp>
      <p:sp>
        <p:nvSpPr>
          <p:cNvPr id="3" name="Содержимое 2"/>
          <p:cNvSpPr>
            <a:spLocks noGrp="1"/>
          </p:cNvSpPr>
          <p:nvPr>
            <p:ph idx="1"/>
          </p:nvPr>
        </p:nvSpPr>
        <p:spPr>
          <a:xfrm>
            <a:off x="214282" y="1357298"/>
            <a:ext cx="8715436" cy="5214974"/>
          </a:xfrm>
        </p:spPr>
        <p:txBody>
          <a:bodyPr>
            <a:noAutofit/>
          </a:bodyPr>
          <a:lstStyle/>
          <a:p>
            <a:pPr algn="ctr">
              <a:buNone/>
            </a:pPr>
            <a:r>
              <a:rPr lang="ru-RU" sz="4800" b="1" dirty="0" smtClean="0"/>
              <a:t>Наши забавы.</a:t>
            </a:r>
          </a:p>
          <a:p>
            <a:pPr>
              <a:buNone/>
            </a:pPr>
            <a:r>
              <a:rPr lang="ru-RU" sz="4800" b="1" dirty="0" smtClean="0"/>
              <a:t>      Рады ребята зиме кругом снег трещит мороз а детям весело Боря и Алик идут на каток Люба и Рая лепят снежную бабу коля встал на лыжи</a:t>
            </a:r>
            <a:r>
              <a:rPr lang="ru-RU" sz="4800" b="1" smtClean="0"/>
              <a:t>.                                         </a:t>
            </a:r>
            <a:r>
              <a:rPr lang="ru-RU" sz="1400" b="1" smtClean="0"/>
              <a:t>(</a:t>
            </a:r>
            <a:r>
              <a:rPr lang="ru-RU" sz="1400" b="1" dirty="0" smtClean="0"/>
              <a:t>28 слов)</a:t>
            </a:r>
            <a:endParaRPr lang="ru-RU" sz="1400" b="1" dirty="0"/>
          </a:p>
        </p:txBody>
      </p:sp>
    </p:spTree>
  </p:cSld>
  <p:clrMapOvr>
    <a:masterClrMapping/>
  </p:clrMapOvr>
  <p:transition>
    <p:wipe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solidFill>
                  <a:schemeClr val="accent1">
                    <a:lumMod val="50000"/>
                  </a:schemeClr>
                </a:solidFill>
              </a:rPr>
              <a:t>Спишите, расставив знаки препинания</a:t>
            </a:r>
            <a:r>
              <a:rPr lang="ru-RU" dirty="0" smtClean="0">
                <a:solidFill>
                  <a:schemeClr val="accent1">
                    <a:lumMod val="50000"/>
                  </a:schemeClr>
                </a:solidFill>
              </a:rPr>
              <a:t>.</a:t>
            </a:r>
            <a:endParaRPr lang="ru-RU" dirty="0">
              <a:solidFill>
                <a:schemeClr val="accent1">
                  <a:lumMod val="50000"/>
                </a:schemeClr>
              </a:solidFill>
            </a:endParaRPr>
          </a:p>
        </p:txBody>
      </p:sp>
      <p:sp>
        <p:nvSpPr>
          <p:cNvPr id="3" name="Содержимое 2"/>
          <p:cNvSpPr>
            <a:spLocks noGrp="1"/>
          </p:cNvSpPr>
          <p:nvPr>
            <p:ph idx="1"/>
          </p:nvPr>
        </p:nvSpPr>
        <p:spPr>
          <a:xfrm>
            <a:off x="357158" y="1285860"/>
            <a:ext cx="8501122" cy="5357850"/>
          </a:xfrm>
        </p:spPr>
        <p:txBody>
          <a:bodyPr>
            <a:normAutofit/>
          </a:bodyPr>
          <a:lstStyle/>
          <a:p>
            <a:pPr algn="ctr">
              <a:buNone/>
            </a:pPr>
            <a:r>
              <a:rPr lang="ru-RU" sz="4000" b="1" dirty="0" smtClean="0"/>
              <a:t>Пруд.</a:t>
            </a:r>
          </a:p>
          <a:p>
            <a:pPr algn="just">
              <a:buNone/>
            </a:pPr>
            <a:r>
              <a:rPr lang="ru-RU" sz="4000" b="1" dirty="0" smtClean="0"/>
              <a:t>         Хорош пруд около нашего села к пруду ведёт узкая дорожка на берегу беседка вокруг пруда растут берёзки и дубки вода в пруду прозрачная, гладкая мы часто катаемся на лодке в тихой воде мелькают рыбки. </a:t>
            </a:r>
            <a:endParaRPr lang="ru-RU" sz="4000" b="1" dirty="0"/>
          </a:p>
        </p:txBody>
      </p:sp>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1000132"/>
          </a:xfrm>
        </p:spPr>
        <p:txBody>
          <a:bodyPr>
            <a:normAutofit fontScale="90000"/>
          </a:bodyPr>
          <a:lstStyle/>
          <a:p>
            <a:r>
              <a:rPr lang="ru-RU" b="1" dirty="0" smtClean="0">
                <a:solidFill>
                  <a:srgbClr val="002060"/>
                </a:solidFill>
              </a:rPr>
              <a:t>Спишите, расставив знаки препинания.</a:t>
            </a:r>
            <a:endParaRPr lang="ru-RU" dirty="0">
              <a:solidFill>
                <a:srgbClr val="002060"/>
              </a:solidFill>
            </a:endParaRPr>
          </a:p>
        </p:txBody>
      </p:sp>
      <p:sp>
        <p:nvSpPr>
          <p:cNvPr id="3" name="Содержимое 2"/>
          <p:cNvSpPr>
            <a:spLocks noGrp="1"/>
          </p:cNvSpPr>
          <p:nvPr>
            <p:ph idx="1"/>
          </p:nvPr>
        </p:nvSpPr>
        <p:spPr>
          <a:xfrm>
            <a:off x="214282" y="1142984"/>
            <a:ext cx="8715436" cy="5715016"/>
          </a:xfrm>
        </p:spPr>
        <p:txBody>
          <a:bodyPr>
            <a:normAutofit/>
          </a:bodyPr>
          <a:lstStyle/>
          <a:p>
            <a:pPr algn="ctr">
              <a:buNone/>
            </a:pPr>
            <a:r>
              <a:rPr lang="ru-RU" sz="4000" b="1" dirty="0" smtClean="0"/>
              <a:t>Помоги друзьям!</a:t>
            </a:r>
          </a:p>
          <a:p>
            <a:pPr algn="just">
              <a:buNone/>
            </a:pPr>
            <a:r>
              <a:rPr lang="ru-RU" sz="4000" b="1" dirty="0" smtClean="0"/>
              <a:t>     Наступили морозные дни  снег замёл все дорожки </a:t>
            </a:r>
            <a:r>
              <a:rPr lang="ru-RU" sz="4000" b="1" dirty="0" err="1" smtClean="0"/>
              <a:t>вася</a:t>
            </a:r>
            <a:r>
              <a:rPr lang="ru-RU" sz="4000" b="1" dirty="0" smtClean="0"/>
              <a:t> взял лыжи и побежал в сад он повесил кормушку на большой дуб прилетели птички жадно клюют они зёрна и крошки помоги и ты пернатым птицам!</a:t>
            </a:r>
            <a:endParaRPr lang="ru-RU" sz="4000" b="1" dirty="0"/>
          </a:p>
        </p:txBody>
      </p:sp>
    </p:spTree>
  </p:cSld>
  <p:clrMapOvr>
    <a:masterClrMapping/>
  </p:clrMapOvr>
  <p:transition>
    <p:wipe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927</Words>
  <Application>Microsoft Office PowerPoint</Application>
  <PresentationFormat>Экран (4:3)</PresentationFormat>
  <Paragraphs>71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Русский язык (материал к урокам) Работа над текстом 2 класс</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расставив знаки препинания.</vt:lpstr>
      <vt:lpstr>Спишите, изменяя слова в скобках по смыслу. Вставьте пропущенные буквы.</vt:lpstr>
      <vt:lpstr>Выпиши слова в два столбика: Ь – показатель мягкости согласных и с разделительным Ь </vt:lpstr>
      <vt:lpstr>Спиши, вставляя пропущенные буквы.</vt:lpstr>
      <vt:lpstr>Спиши, вставляя предлоги.</vt:lpstr>
      <vt:lpstr>Составь предложения и напиши.</vt:lpstr>
      <vt:lpstr>Выпиши родственные слова.</vt:lpstr>
      <vt:lpstr>Спишите, расставив знаки препинания.</vt:lpstr>
      <vt:lpstr>Спишите, расставив знаки препинания.</vt:lpstr>
      <vt:lpstr>Спишите, расставив знаки препинания.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Русский язык 2 класс</dc:title>
  <dc:creator>Козырева Ольга</dc:creator>
  <cp:lastModifiedBy>Козырева Ольга</cp:lastModifiedBy>
  <cp:revision>25</cp:revision>
  <dcterms:created xsi:type="dcterms:W3CDTF">2010-10-10T05:26:33Z</dcterms:created>
  <dcterms:modified xsi:type="dcterms:W3CDTF">2015-04-20T15:38:18Z</dcterms:modified>
</cp:coreProperties>
</file>