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5" r:id="rId2"/>
    <p:sldId id="283" r:id="rId3"/>
    <p:sldId id="279" r:id="rId4"/>
    <p:sldId id="284" r:id="rId5"/>
    <p:sldId id="280" r:id="rId6"/>
    <p:sldId id="256" r:id="rId7"/>
    <p:sldId id="260" r:id="rId8"/>
    <p:sldId id="263" r:id="rId9"/>
    <p:sldId id="264" r:id="rId10"/>
    <p:sldId id="261" r:id="rId11"/>
    <p:sldId id="281" r:id="rId12"/>
    <p:sldId id="257" r:id="rId13"/>
    <p:sldId id="258" r:id="rId14"/>
    <p:sldId id="282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330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5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23D73-B97E-4726-A908-C224EEA78133}" type="datetimeFigureOut">
              <a:rPr lang="ru-RU" smtClean="0"/>
              <a:t>29.01.2015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645E7-1556-400D-93DE-E6D46169366D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23D73-B97E-4726-A908-C224EEA78133}" type="datetimeFigureOut">
              <a:rPr lang="ru-RU" smtClean="0"/>
              <a:t>29.01.2015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645E7-1556-400D-93DE-E6D46169366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23D73-B97E-4726-A908-C224EEA78133}" type="datetimeFigureOut">
              <a:rPr lang="ru-RU" smtClean="0"/>
              <a:t>29.01.2015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645E7-1556-400D-93DE-E6D46169366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23D73-B97E-4726-A908-C224EEA78133}" type="datetimeFigureOut">
              <a:rPr lang="ru-RU" smtClean="0"/>
              <a:t>29.01.2015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645E7-1556-400D-93DE-E6D46169366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23D73-B97E-4726-A908-C224EEA78133}" type="datetimeFigureOut">
              <a:rPr lang="ru-RU" smtClean="0"/>
              <a:t>29.01.2015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645E7-1556-400D-93DE-E6D46169366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23D73-B97E-4726-A908-C224EEA78133}" type="datetimeFigureOut">
              <a:rPr lang="ru-RU" smtClean="0"/>
              <a:t>29.01.2015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645E7-1556-400D-93DE-E6D46169366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23D73-B97E-4726-A908-C224EEA78133}" type="datetimeFigureOut">
              <a:rPr lang="ru-RU" smtClean="0"/>
              <a:t>29.01.2015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645E7-1556-400D-93DE-E6D46169366D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23D73-B97E-4726-A908-C224EEA78133}" type="datetimeFigureOut">
              <a:rPr lang="ru-RU" smtClean="0"/>
              <a:t>29.01.2015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645E7-1556-400D-93DE-E6D46169366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23D73-B97E-4726-A908-C224EEA78133}" type="datetimeFigureOut">
              <a:rPr lang="ru-RU" smtClean="0"/>
              <a:t>29.01.2015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645E7-1556-400D-93DE-E6D46169366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23D73-B97E-4726-A908-C224EEA78133}" type="datetimeFigureOut">
              <a:rPr lang="ru-RU" smtClean="0"/>
              <a:t>29.01.2015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645E7-1556-400D-93DE-E6D46169366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23D73-B97E-4726-A908-C224EEA78133}" type="datetimeFigureOut">
              <a:rPr lang="ru-RU" smtClean="0"/>
              <a:t>29.01.2015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645E7-1556-400D-93DE-E6D46169366D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6C23D73-B97E-4726-A908-C224EEA78133}" type="datetimeFigureOut">
              <a:rPr lang="ru-RU" smtClean="0"/>
              <a:t>29.01.2015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1C645E7-1556-400D-93DE-E6D46169366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Наталья\Desktop\5ea29eb64b56c4eadcf3d9cbcb86b14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0867" y="0"/>
            <a:ext cx="921486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835696" y="692696"/>
            <a:ext cx="590465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Любите Родину…</a:t>
            </a:r>
            <a:endParaRPr lang="ru-RU" sz="8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824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671965" y="1700808"/>
            <a:ext cx="484165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5600"/>
            <a:r>
              <a:rPr lang="ru-RU" sz="2400" b="1" i="1" dirty="0">
                <a:solidFill>
                  <a:schemeClr val="bg1"/>
                </a:solidFill>
              </a:rPr>
              <a:t>Государственный герб России — это золотой двуглавый орёл, помещённый на красном геральдическом щите; над орлом — три исторические короны Петра I. Две малые — над каждой из голов и одна большая над двумя малыми коронами; в лапах орла — скипетр и держава; на груди орла на красном щите — всадник, поражающий копьём дракона.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30376" y="332656"/>
            <a:ext cx="788324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ГОСУДАРСТВЕННЫЙ ГЕРБ</a:t>
            </a:r>
            <a:endParaRPr lang="ru-RU" sz="4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7" name="Picture 3" descr="C:\Users\andreyanova\Pictures\de08eaf7c5f9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794" y="1916832"/>
            <a:ext cx="3262473" cy="3868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623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1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100"/>
                            </p:stCondLst>
                            <p:childTnLst>
                              <p:par>
                                <p:cTn id="11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3" dur="13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400"/>
                            </p:stCondLst>
                            <p:childTnLst>
                              <p:par>
                                <p:cTn id="1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Наталья\Desktop\0006-006-Gerb-Rossi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60648"/>
            <a:ext cx="8424936" cy="5976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7706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188640"/>
            <a:ext cx="7272808" cy="1368152"/>
          </a:xfrm>
        </p:spPr>
        <p:txBody>
          <a:bodyPr/>
          <a:lstStyle/>
          <a:p>
            <a:pPr algn="ctr"/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Государственный гимн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1628800"/>
            <a:ext cx="828092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7188"/>
            <a:r>
              <a:rPr lang="ru-RU" sz="2200" b="1" i="1" dirty="0" smtClean="0">
                <a:solidFill>
                  <a:schemeClr val="bg1"/>
                </a:solidFill>
                <a:cs typeface="Times New Roman" pitchFamily="18" charset="0"/>
              </a:rPr>
              <a:t>Государственный гимн — это торжественная хвалебная песня, посвящённая Родине. Гимн — точно такой же символ государства, как герб или флаг, но в отличие от герба и флага гимн можно не только увидеть, его можно ещё и услышать или спеть самому. Текст гимна отражает чувства патриотизма, уважения к истории страны, ее государственному строю. При официальном исполнении Государственного гимна Российской Федерации присутствующие выслушивают его стоя, мужчины – без головных уборов. </a:t>
            </a:r>
          </a:p>
          <a:p>
            <a:pPr indent="357188"/>
            <a:r>
              <a:rPr lang="ru-RU" sz="2200" b="1" i="1" dirty="0" smtClean="0">
                <a:solidFill>
                  <a:schemeClr val="bg1"/>
                </a:solidFill>
                <a:cs typeface="Times New Roman" pitchFamily="18" charset="0"/>
              </a:rPr>
              <a:t>Государственный гимн России исполняется во время важных государственных событий.</a:t>
            </a:r>
            <a:endParaRPr lang="ru-RU" sz="2200" b="1" i="1" dirty="0">
              <a:solidFill>
                <a:schemeClr val="bg1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222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1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100"/>
                            </p:stCondLst>
                            <p:childTnLst>
                              <p:par>
                                <p:cTn id="1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818" y="9941"/>
            <a:ext cx="8705850" cy="1317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772816"/>
            <a:ext cx="2862640" cy="34136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5372681" y="1004400"/>
            <a:ext cx="3758596" cy="58939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300" b="1" i="1" dirty="0" smtClean="0">
                <a:solidFill>
                  <a:schemeClr val="bg1"/>
                </a:solidFill>
              </a:rPr>
              <a:t>Россия — священная наша держава,</a:t>
            </a:r>
          </a:p>
          <a:p>
            <a:r>
              <a:rPr lang="ru-RU" sz="1300" b="1" i="1" dirty="0" smtClean="0">
                <a:solidFill>
                  <a:schemeClr val="bg1"/>
                </a:solidFill>
              </a:rPr>
              <a:t>Россия — любимая наша страна.</a:t>
            </a:r>
          </a:p>
          <a:p>
            <a:r>
              <a:rPr lang="ru-RU" sz="1300" b="1" i="1" dirty="0" smtClean="0">
                <a:solidFill>
                  <a:schemeClr val="bg1"/>
                </a:solidFill>
              </a:rPr>
              <a:t>Могучая воля, великая слава —</a:t>
            </a:r>
          </a:p>
          <a:p>
            <a:r>
              <a:rPr lang="ru-RU" sz="1300" b="1" i="1" dirty="0" smtClean="0">
                <a:solidFill>
                  <a:schemeClr val="bg1"/>
                </a:solidFill>
              </a:rPr>
              <a:t>Твоё достоянье на все времена!</a:t>
            </a:r>
          </a:p>
          <a:p>
            <a:endParaRPr lang="ru-RU" sz="1300" b="1" i="1" dirty="0" smtClean="0">
              <a:solidFill>
                <a:schemeClr val="bg1"/>
              </a:solidFill>
            </a:endParaRPr>
          </a:p>
          <a:p>
            <a:r>
              <a:rPr lang="ru-RU" sz="1300" b="1" i="1" dirty="0" smtClean="0">
                <a:solidFill>
                  <a:schemeClr val="bg1"/>
                </a:solidFill>
              </a:rPr>
              <a:t>Славься, Отечество наше свободное,</a:t>
            </a:r>
          </a:p>
          <a:p>
            <a:r>
              <a:rPr lang="ru-RU" sz="1300" b="1" i="1" dirty="0" smtClean="0">
                <a:solidFill>
                  <a:schemeClr val="bg1"/>
                </a:solidFill>
              </a:rPr>
              <a:t>Братских народов союз вековой,</a:t>
            </a:r>
          </a:p>
          <a:p>
            <a:r>
              <a:rPr lang="ru-RU" sz="1300" b="1" i="1" dirty="0" smtClean="0">
                <a:solidFill>
                  <a:schemeClr val="bg1"/>
                </a:solidFill>
              </a:rPr>
              <a:t>Предками данная мудрость народная!</a:t>
            </a:r>
          </a:p>
          <a:p>
            <a:r>
              <a:rPr lang="ru-RU" sz="1300" b="1" i="1" dirty="0" smtClean="0">
                <a:solidFill>
                  <a:schemeClr val="bg1"/>
                </a:solidFill>
              </a:rPr>
              <a:t>Славься, страна! Мы гордимся тобой!</a:t>
            </a:r>
          </a:p>
          <a:p>
            <a:endParaRPr lang="ru-RU" sz="1300" b="1" i="1" dirty="0" smtClean="0">
              <a:solidFill>
                <a:schemeClr val="bg1"/>
              </a:solidFill>
            </a:endParaRPr>
          </a:p>
          <a:p>
            <a:r>
              <a:rPr lang="ru-RU" sz="1300" b="1" i="1" dirty="0" smtClean="0">
                <a:solidFill>
                  <a:schemeClr val="bg1"/>
                </a:solidFill>
              </a:rPr>
              <a:t>От южных морей до полярного края</a:t>
            </a:r>
          </a:p>
          <a:p>
            <a:r>
              <a:rPr lang="ru-RU" sz="1300" b="1" i="1" dirty="0" smtClean="0">
                <a:solidFill>
                  <a:schemeClr val="bg1"/>
                </a:solidFill>
              </a:rPr>
              <a:t>Раскинулись наши леса и поля.</a:t>
            </a:r>
          </a:p>
          <a:p>
            <a:r>
              <a:rPr lang="ru-RU" sz="1300" b="1" i="1" dirty="0" smtClean="0">
                <a:solidFill>
                  <a:schemeClr val="bg1"/>
                </a:solidFill>
              </a:rPr>
              <a:t>Одна ты на свете! Одна ты такая —</a:t>
            </a:r>
          </a:p>
          <a:p>
            <a:r>
              <a:rPr lang="ru-RU" sz="1300" b="1" i="1" dirty="0" smtClean="0">
                <a:solidFill>
                  <a:schemeClr val="bg1"/>
                </a:solidFill>
              </a:rPr>
              <a:t>Хранимая Богом родная земля!</a:t>
            </a:r>
          </a:p>
          <a:p>
            <a:endParaRPr lang="ru-RU" sz="1300" b="1" i="1" dirty="0" smtClean="0">
              <a:solidFill>
                <a:schemeClr val="bg1"/>
              </a:solidFill>
            </a:endParaRPr>
          </a:p>
          <a:p>
            <a:r>
              <a:rPr lang="ru-RU" sz="1300" b="1" i="1" dirty="0" smtClean="0">
                <a:solidFill>
                  <a:schemeClr val="bg1"/>
                </a:solidFill>
              </a:rPr>
              <a:t>Славься, Отечество наше свободное,</a:t>
            </a:r>
          </a:p>
          <a:p>
            <a:r>
              <a:rPr lang="ru-RU" sz="1300" b="1" i="1" dirty="0" smtClean="0">
                <a:solidFill>
                  <a:schemeClr val="bg1"/>
                </a:solidFill>
              </a:rPr>
              <a:t>Братских народов союз вековой,</a:t>
            </a:r>
          </a:p>
          <a:p>
            <a:r>
              <a:rPr lang="ru-RU" sz="1300" b="1" i="1" dirty="0" smtClean="0">
                <a:solidFill>
                  <a:schemeClr val="bg1"/>
                </a:solidFill>
              </a:rPr>
              <a:t>Предками данная мудрость народная!</a:t>
            </a:r>
          </a:p>
          <a:p>
            <a:r>
              <a:rPr lang="ru-RU" sz="1300" b="1" i="1" dirty="0" smtClean="0">
                <a:solidFill>
                  <a:schemeClr val="bg1"/>
                </a:solidFill>
              </a:rPr>
              <a:t>Славься, страна! Мы гордимся тобой!</a:t>
            </a:r>
          </a:p>
          <a:p>
            <a:endParaRPr lang="ru-RU" sz="1300" b="1" i="1" dirty="0" smtClean="0">
              <a:solidFill>
                <a:schemeClr val="bg1"/>
              </a:solidFill>
            </a:endParaRPr>
          </a:p>
          <a:p>
            <a:r>
              <a:rPr lang="ru-RU" sz="1300" b="1" i="1" dirty="0" smtClean="0">
                <a:solidFill>
                  <a:schemeClr val="bg1"/>
                </a:solidFill>
              </a:rPr>
              <a:t>Широкий простор для мечты и для жизни</a:t>
            </a:r>
          </a:p>
          <a:p>
            <a:r>
              <a:rPr lang="ru-RU" sz="1300" b="1" i="1" dirty="0" smtClean="0">
                <a:solidFill>
                  <a:schemeClr val="bg1"/>
                </a:solidFill>
              </a:rPr>
              <a:t>Грядущие нам открывают года.</a:t>
            </a:r>
          </a:p>
          <a:p>
            <a:r>
              <a:rPr lang="ru-RU" sz="1300" b="1" i="1" dirty="0" smtClean="0">
                <a:solidFill>
                  <a:schemeClr val="bg1"/>
                </a:solidFill>
              </a:rPr>
              <a:t>Нам силу даёт наша верность Отчизне.</a:t>
            </a:r>
          </a:p>
          <a:p>
            <a:r>
              <a:rPr lang="ru-RU" sz="1300" b="1" i="1" dirty="0" smtClean="0">
                <a:solidFill>
                  <a:schemeClr val="bg1"/>
                </a:solidFill>
              </a:rPr>
              <a:t>Так было, так есть и так будет всегда!</a:t>
            </a:r>
          </a:p>
          <a:p>
            <a:endParaRPr lang="ru-RU" sz="1300" b="1" i="1" dirty="0" smtClean="0">
              <a:solidFill>
                <a:schemeClr val="bg1"/>
              </a:solidFill>
            </a:endParaRPr>
          </a:p>
          <a:p>
            <a:r>
              <a:rPr lang="ru-RU" sz="1300" b="1" i="1" dirty="0" smtClean="0">
                <a:solidFill>
                  <a:schemeClr val="bg1"/>
                </a:solidFill>
              </a:rPr>
              <a:t>Славься, Отечество наше свободное,</a:t>
            </a:r>
          </a:p>
          <a:p>
            <a:r>
              <a:rPr lang="ru-RU" sz="1300" b="1" i="1" dirty="0" smtClean="0">
                <a:solidFill>
                  <a:schemeClr val="bg1"/>
                </a:solidFill>
              </a:rPr>
              <a:t>Братских народов союз вековой,</a:t>
            </a:r>
          </a:p>
          <a:p>
            <a:r>
              <a:rPr lang="ru-RU" sz="1300" b="1" i="1" dirty="0" smtClean="0">
                <a:solidFill>
                  <a:schemeClr val="bg1"/>
                </a:solidFill>
              </a:rPr>
              <a:t>Предками данная мудрость народная!</a:t>
            </a:r>
          </a:p>
          <a:p>
            <a:r>
              <a:rPr lang="ru-RU" sz="1300" b="1" i="1" dirty="0" smtClean="0">
                <a:solidFill>
                  <a:schemeClr val="bg1"/>
                </a:solidFill>
              </a:rPr>
              <a:t>Славься, страна! Мы гордимся тобой</a:t>
            </a:r>
            <a:endParaRPr lang="ru-RU" sz="1300" b="1" i="1" dirty="0">
              <a:solidFill>
                <a:schemeClr val="bg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85800" y="1004400"/>
            <a:ext cx="55263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chemeClr val="bg1"/>
                </a:solidFill>
              </a:rPr>
              <a:t>Сл. </a:t>
            </a:r>
            <a:r>
              <a:rPr lang="ru-RU" b="1" dirty="0" err="1">
                <a:solidFill>
                  <a:schemeClr val="bg1"/>
                </a:solidFill>
              </a:rPr>
              <a:t>С.Михалкова</a:t>
            </a:r>
            <a:r>
              <a:rPr lang="ru-RU" b="1" dirty="0">
                <a:solidFill>
                  <a:schemeClr val="bg1"/>
                </a:solidFill>
              </a:rPr>
              <a:t> Муз. А. Александрова</a:t>
            </a:r>
          </a:p>
          <a:p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>
                <a:solidFill>
                  <a:schemeClr val="bg1"/>
                </a:solidFill>
              </a:rPr>
              <a:t>Утверждён после выборов Президента в 2000 г.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843938" y="5445224"/>
            <a:ext cx="36848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Сергей Владимирович Михалков </a:t>
            </a:r>
            <a:endParaRPr lang="ru-RU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2615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1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1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1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100"/>
                            </p:stCondLst>
                            <p:childTnLst>
                              <p:par>
                                <p:cTn id="11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4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4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900"/>
                            </p:stCondLst>
                            <p:childTnLst>
                              <p:par>
                                <p:cTn id="1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Наталья\Desktop\5ea29eb64b56c4eadcf3d9cbcb86b14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0867" y="0"/>
            <a:ext cx="921486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835696" y="692696"/>
            <a:ext cx="590465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Любите Родину…</a:t>
            </a:r>
            <a:endParaRPr lang="ru-RU" sz="8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1718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Наталья\Desktop\image1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2739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75656" y="426863"/>
            <a:ext cx="62646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СТОЛИЦА РОССИИ</a:t>
            </a:r>
            <a:endParaRPr lang="ru-RU" sz="4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196304"/>
            <a:ext cx="871296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5600" algn="ctr"/>
            <a:r>
              <a:rPr lang="ru-RU" sz="4000" b="1" i="1" dirty="0">
                <a:solidFill>
                  <a:schemeClr val="bg1"/>
                </a:solidFill>
              </a:rPr>
              <a:t>Москва</a:t>
            </a:r>
            <a:r>
              <a:rPr lang="ru-RU" sz="2400" b="1" i="1" dirty="0">
                <a:solidFill>
                  <a:schemeClr val="bg1"/>
                </a:solidFill>
              </a:rPr>
              <a:t> — столица Российской Федерации, город федерального значения, административный центр Центрального федерального округа </a:t>
            </a:r>
            <a:r>
              <a:rPr lang="ru-RU" sz="2400" b="1" i="1" dirty="0" smtClean="0">
                <a:solidFill>
                  <a:schemeClr val="bg1"/>
                </a:solidFill>
              </a:rPr>
              <a:t>.</a:t>
            </a:r>
            <a:endParaRPr lang="ru-RU" sz="2400" b="1" i="1" dirty="0">
              <a:solidFill>
                <a:schemeClr val="bg1"/>
              </a:solidFill>
            </a:endParaRPr>
          </a:p>
        </p:txBody>
      </p:sp>
      <p:pic>
        <p:nvPicPr>
          <p:cNvPr id="6148" name="Picture 4" descr="C:\Users\andreyanova\Pictures\0ed617a_b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80"/>
          <a:stretch/>
        </p:blipFill>
        <p:spPr bwMode="auto">
          <a:xfrm>
            <a:off x="1691976" y="2780927"/>
            <a:ext cx="6048375" cy="3919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6936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1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100"/>
                            </p:stCondLst>
                            <p:childTnLst>
                              <p:par>
                                <p:cTn id="1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100"/>
                            </p:stCondLst>
                            <p:childTnLst>
                              <p:par>
                                <p:cTn id="15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7" dur="2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Наталья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6302" y="2212711"/>
            <a:ext cx="2466975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Наталья\Desktop\скачанные файлы (3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7" y="4169296"/>
            <a:ext cx="2466975" cy="1857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Наталья\Desktop\скачанные файлы (2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062" y="371475"/>
            <a:ext cx="2705100" cy="1685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Наталья\Desktop\скачанные файлы (1)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404" y="4340746"/>
            <a:ext cx="2705100" cy="1685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:\Users\Наталья\Desktop\скачанные файлы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118" y="311505"/>
            <a:ext cx="2657475" cy="1724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683568" y="2132856"/>
            <a:ext cx="206877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озёра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084168" y="2143235"/>
            <a:ext cx="173041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леса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49232" y="5855434"/>
            <a:ext cx="168924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Поля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551994" y="5934670"/>
            <a:ext cx="17331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Реки</a:t>
            </a:r>
            <a:endParaRPr lang="ru-RU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178456" y="4144049"/>
            <a:ext cx="245291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Растения</a:t>
            </a:r>
            <a:endParaRPr lang="ru-RU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53640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Наталья\Desktop\35085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060848"/>
            <a:ext cx="7848872" cy="4536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606028" y="260648"/>
            <a:ext cx="6003951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Президент России </a:t>
            </a:r>
          </a:p>
          <a:p>
            <a:pPr algn="ctr"/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Путин В.В.</a:t>
            </a:r>
            <a:endParaRPr lang="ru-RU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3528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Алекс\Рабочий стол\karta\4475163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909796" y="2564904"/>
            <a:ext cx="5324406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7200" b="1" cap="all" spc="0" dirty="0" smtClean="0">
                <a:ln w="9000" cmpd="sng">
                  <a:solidFill>
                    <a:srgbClr val="0000CC"/>
                  </a:solidFill>
                  <a:prstDash val="solid"/>
                </a:ln>
                <a:solidFill>
                  <a:srgbClr val="0000CC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Символы</a:t>
            </a:r>
          </a:p>
          <a:p>
            <a:pPr algn="ctr"/>
            <a:r>
              <a:rPr lang="ru-RU" sz="7200" b="1" cap="all" spc="0" dirty="0" smtClean="0">
                <a:ln w="9000" cmpd="sng">
                  <a:solidFill>
                    <a:srgbClr val="0000CC"/>
                  </a:solidFill>
                  <a:prstDash val="solid"/>
                </a:ln>
                <a:solidFill>
                  <a:srgbClr val="0000CC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России</a:t>
            </a:r>
            <a:endParaRPr lang="ru-RU" sz="7200" b="1" cap="all" spc="0" dirty="0">
              <a:ln w="9000" cmpd="sng">
                <a:solidFill>
                  <a:srgbClr val="0000CC"/>
                </a:solidFill>
                <a:prstDash val="solid"/>
              </a:ln>
              <a:solidFill>
                <a:srgbClr val="0000CC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3866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Ё	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Алекс\Рабочий стол\karta\4475163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539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771800" y="980728"/>
            <a:ext cx="5645666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7188"/>
            <a:r>
              <a:rPr lang="ru-RU" sz="2200" b="1" i="1" dirty="0" smtClean="0">
                <a:solidFill>
                  <a:srgbClr val="000099"/>
                </a:solidFill>
              </a:rPr>
              <a:t>Каждый человек, живущий на нашей планете, испытывает чувство гордости за свою Родину, свой народ и страну, свою землю и её историю. А олицетворяют родную землю её символы.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950624" y="2765832"/>
            <a:ext cx="7149768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7188"/>
            <a:r>
              <a:rPr lang="ru-RU" sz="2200" b="1" i="1" dirty="0">
                <a:solidFill>
                  <a:srgbClr val="000099"/>
                </a:solidFill>
              </a:rPr>
              <a:t>Символами называют предметы, изображения или слова, которые имеют для человека или целого народа очень важное значение. </a:t>
            </a:r>
          </a:p>
          <a:p>
            <a:pPr indent="357188"/>
            <a:r>
              <a:rPr lang="ru-RU" sz="2200" b="1" i="1" dirty="0">
                <a:solidFill>
                  <a:srgbClr val="000099"/>
                </a:solidFill>
              </a:rPr>
              <a:t>У нашей страны, как и у всякого уважающего себя государства, есть свои собственные государственные символы. </a:t>
            </a:r>
          </a:p>
          <a:p>
            <a:pPr indent="357188"/>
            <a:r>
              <a:rPr lang="ru-RU" sz="2200" b="1" i="1" dirty="0">
                <a:solidFill>
                  <a:srgbClr val="000099"/>
                </a:solidFill>
              </a:rPr>
              <a:t>Это Государственный флаг, Государственный герб и Государственный гимн.</a:t>
            </a:r>
          </a:p>
        </p:txBody>
      </p:sp>
    </p:spTree>
    <p:extLst>
      <p:ext uri="{BB962C8B-B14F-4D97-AF65-F5344CB8AC3E}">
        <p14:creationId xmlns:p14="http://schemas.microsoft.com/office/powerpoint/2010/main" val="1272677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560" y="332656"/>
            <a:ext cx="805720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ГОСУДАРСТВЕННЫЙ </a:t>
            </a:r>
            <a:r>
              <a:rPr lang="ru-RU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ФЛАГ</a:t>
            </a:r>
            <a:endParaRPr lang="ru-RU" sz="4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707904" y="1201768"/>
            <a:ext cx="522007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5600"/>
            <a:r>
              <a:rPr lang="ru-RU" sz="2400" b="1" i="1" dirty="0">
                <a:solidFill>
                  <a:schemeClr val="bg1"/>
                </a:solidFill>
              </a:rPr>
              <a:t>Государственный флаг России — это один из отличительных знаков (эмблем, символов) государства. Всё важное о государственном флаге — как он должен выглядеть и как его правильно использовать — записано в специальном законе</a:t>
            </a:r>
            <a:r>
              <a:rPr lang="ru-RU" sz="2400" b="1" i="1" dirty="0" smtClean="0">
                <a:solidFill>
                  <a:schemeClr val="bg1"/>
                </a:solidFill>
              </a:rPr>
              <a:t>.</a:t>
            </a:r>
            <a:endParaRPr lang="ru-RU" sz="2400" b="1" i="1" dirty="0">
              <a:solidFill>
                <a:schemeClr val="bg1"/>
              </a:solidFill>
            </a:endParaRPr>
          </a:p>
        </p:txBody>
      </p:sp>
      <p:pic>
        <p:nvPicPr>
          <p:cNvPr id="3078" name="Picture 6" descr="C:\Users\andreyanova\Pictures\rus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758" y="1212942"/>
            <a:ext cx="3502140" cy="2288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611560" y="4005064"/>
            <a:ext cx="784887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>
                <a:solidFill>
                  <a:schemeClr val="bg1"/>
                </a:solidFill>
              </a:rPr>
              <a:t>Российский флаг — это прямоугольный кусок материи, состоящий из трёх горизонтальных, или, по-другому сказать, продольных, цветных полос. Флаги, состоящие из трёх разноцветных полос, называют ещё </a:t>
            </a:r>
            <a:r>
              <a:rPr lang="ru-RU" sz="2400" b="1" i="1" dirty="0" err="1">
                <a:solidFill>
                  <a:schemeClr val="bg1"/>
                </a:solidFill>
              </a:rPr>
              <a:t>триколорами</a:t>
            </a:r>
            <a:r>
              <a:rPr lang="ru-RU" sz="2400" b="1" i="1" dirty="0">
                <a:solidFill>
                  <a:schemeClr val="bg1"/>
                </a:solidFill>
              </a:rPr>
              <a:t>. Российский флаг — это российский </a:t>
            </a:r>
            <a:r>
              <a:rPr lang="ru-RU" sz="2400" b="1" i="1" dirty="0" err="1">
                <a:solidFill>
                  <a:schemeClr val="bg1"/>
                </a:solidFill>
              </a:rPr>
              <a:t>триколор</a:t>
            </a:r>
            <a:r>
              <a:rPr lang="ru-RU" sz="2400" b="1" i="1" dirty="0">
                <a:solidFill>
                  <a:schemeClr val="bg1"/>
                </a:solidFill>
              </a:rPr>
              <a:t>. Отношение ширины флага к его длине — 2:3.</a:t>
            </a:r>
          </a:p>
        </p:txBody>
      </p:sp>
    </p:spTree>
    <p:extLst>
      <p:ext uri="{BB962C8B-B14F-4D97-AF65-F5344CB8AC3E}">
        <p14:creationId xmlns:p14="http://schemas.microsoft.com/office/powerpoint/2010/main" val="4216804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1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1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600"/>
                            </p:stCondLst>
                            <p:childTnLst>
                              <p:par>
                                <p:cTn id="1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12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800"/>
                            </p:stCondLst>
                            <p:childTnLst>
                              <p:par>
                                <p:cTn id="1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12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804" y="72166"/>
            <a:ext cx="8534400" cy="1249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 descr="C:\Users\andreyanova\Pictures\643280856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 bwMode="auto">
          <a:xfrm>
            <a:off x="1475656" y="1321529"/>
            <a:ext cx="5688632" cy="2899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95536" y="4221088"/>
            <a:ext cx="842493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5600"/>
            <a:r>
              <a:rPr lang="ru-RU" sz="2400" b="1" i="1" dirty="0">
                <a:solidFill>
                  <a:schemeClr val="bg1"/>
                </a:solidFill>
              </a:rPr>
              <a:t>Полосы на флаге принято перечислять сверху вниз, поэтому российский флаг правильно называть «бело-сине-красным</a:t>
            </a:r>
            <a:r>
              <a:rPr lang="ru-RU" sz="2400" b="1" i="1" dirty="0" smtClean="0">
                <a:solidFill>
                  <a:schemeClr val="bg1"/>
                </a:solidFill>
              </a:rPr>
              <a:t>».</a:t>
            </a:r>
          </a:p>
          <a:p>
            <a:pPr indent="355600"/>
            <a:endParaRPr lang="ru-RU" sz="1200" b="1" i="1" dirty="0" smtClean="0">
              <a:solidFill>
                <a:schemeClr val="bg1"/>
              </a:solidFill>
            </a:endParaRPr>
          </a:p>
          <a:p>
            <a:pPr marL="342900" indent="-342900">
              <a:buSzPct val="150000"/>
              <a:buFont typeface="Arial" panose="020B0604020202020204" pitchFamily="34" charset="0"/>
              <a:buChar char="•"/>
            </a:pPr>
            <a:r>
              <a:rPr lang="ru-RU" sz="2400" b="1" i="1" dirty="0" smtClean="0">
                <a:solidFill>
                  <a:schemeClr val="bg1"/>
                </a:solidFill>
              </a:rPr>
              <a:t>Белый </a:t>
            </a:r>
            <a:r>
              <a:rPr lang="ru-RU" sz="2400" b="1" i="1" dirty="0">
                <a:solidFill>
                  <a:schemeClr val="bg1"/>
                </a:solidFill>
              </a:rPr>
              <a:t>цвет символизирует совершенство и чистоту.</a:t>
            </a:r>
          </a:p>
          <a:p>
            <a:pPr marL="342900" indent="-342900">
              <a:buClr>
                <a:srgbClr val="0000CC"/>
              </a:buClr>
              <a:buSzPct val="150000"/>
              <a:buFont typeface="Calibri" panose="020F0502020204030204" pitchFamily="34" charset="0"/>
              <a:buChar char="•"/>
            </a:pPr>
            <a:r>
              <a:rPr lang="ru-RU" sz="2400" b="1" i="1" dirty="0">
                <a:solidFill>
                  <a:srgbClr val="0000CC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Синий </a:t>
            </a:r>
            <a:r>
              <a:rPr lang="ru-RU" sz="2400" b="1" i="1" dirty="0" smtClean="0">
                <a:solidFill>
                  <a:srgbClr val="0000CC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цвет - это </a:t>
            </a:r>
            <a:r>
              <a:rPr lang="ru-RU" sz="2400" b="1" i="1" dirty="0">
                <a:solidFill>
                  <a:srgbClr val="0000CC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небо, благородство.</a:t>
            </a:r>
          </a:p>
          <a:p>
            <a:pPr marL="342900" indent="-342900">
              <a:buClr>
                <a:srgbClr val="FF0000"/>
              </a:buClr>
              <a:buSzPct val="150000"/>
              <a:buFont typeface="Arial" panose="020B0604020202020204" pitchFamily="34" charset="0"/>
              <a:buChar char="•"/>
            </a:pPr>
            <a:r>
              <a:rPr lang="ru-RU" sz="2400" b="1" i="1" dirty="0">
                <a:solidFill>
                  <a:srgbClr val="FF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Красный </a:t>
            </a:r>
            <a:r>
              <a:rPr lang="ru-RU" sz="2400" b="1" i="1" dirty="0" smtClean="0">
                <a:solidFill>
                  <a:srgbClr val="FF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цвет - отвага</a:t>
            </a:r>
            <a:r>
              <a:rPr lang="ru-RU" sz="2400" b="1" i="1" dirty="0">
                <a:solidFill>
                  <a:srgbClr val="FF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, мужество, героизм.</a:t>
            </a:r>
          </a:p>
        </p:txBody>
      </p:sp>
    </p:spTree>
    <p:extLst>
      <p:ext uri="{BB962C8B-B14F-4D97-AF65-F5344CB8AC3E}">
        <p14:creationId xmlns:p14="http://schemas.microsoft.com/office/powerpoint/2010/main" val="1523943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1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1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1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1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2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300"/>
                            </p:stCondLst>
                            <p:childTnLst>
                              <p:par>
                                <p:cTn id="1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11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400"/>
                            </p:stCondLst>
                            <p:childTnLst>
                              <p:par>
                                <p:cTn id="1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11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500"/>
                            </p:stCondLst>
                            <p:childTnLst>
                              <p:par>
                                <p:cTn id="2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11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600"/>
                            </p:stCondLst>
                            <p:childTnLst>
                              <p:par>
                                <p:cTn id="2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11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1701</TotalTime>
  <Words>571</Words>
  <Application>Microsoft Office PowerPoint</Application>
  <PresentationFormat>Экран (4:3)</PresentationFormat>
  <Paragraphs>63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Государственный гимн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Аlexey</dc:creator>
  <cp:lastModifiedBy>Наталья</cp:lastModifiedBy>
  <cp:revision>68</cp:revision>
  <dcterms:created xsi:type="dcterms:W3CDTF">2013-09-17T14:27:42Z</dcterms:created>
  <dcterms:modified xsi:type="dcterms:W3CDTF">2015-01-29T16:30:05Z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1603597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D5.0.3</vt:lpwstr>
  </property>
</Properties>
</file>