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9" r:id="rId3"/>
    <p:sldId id="268" r:id="rId4"/>
    <p:sldId id="270" r:id="rId5"/>
    <p:sldId id="271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000"/>
    <a:srgbClr val="FFFFCC"/>
    <a:srgbClr val="990033"/>
    <a:srgbClr val="006600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cs typeface="Times New Roman" pitchFamily="18" charset="0"/>
              </a:rPr>
              <a:t>МОУ «Всеволожская открытая (сменная) общеобразовательная школа № 2» </a:t>
            </a:r>
            <a:endParaRPr lang="ru-RU" sz="2400" b="1" dirty="0"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8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err="1" smtClean="0">
                <a:cs typeface="Times New Roman" pitchFamily="18" charset="0"/>
              </a:rPr>
              <a:t>Трищенко</a:t>
            </a:r>
            <a:r>
              <a:rPr lang="ru-RU" sz="2400" b="1" dirty="0" smtClean="0">
                <a:cs typeface="Times New Roman" pitchFamily="18" charset="0"/>
              </a:rPr>
              <a:t> Наталия Григорьевна, </a:t>
            </a:r>
            <a:r>
              <a:rPr lang="ru-RU" sz="2400" i="1" dirty="0" smtClean="0">
                <a:cs typeface="Times New Roman" pitchFamily="18" charset="0"/>
              </a:rPr>
              <a:t>учитель математики</a:t>
            </a:r>
            <a:endParaRPr lang="ru-RU" sz="2400" i="1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24944"/>
            <a:ext cx="9144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/>
              <a:t>«</a:t>
            </a:r>
            <a:r>
              <a:rPr lang="ru-RU" sz="4400" b="1" dirty="0" smtClean="0">
                <a:cs typeface="Andalus" pitchFamily="18" charset="-78"/>
              </a:rPr>
              <a:t>Решение задач по теме растворы, смеси, сплавы»</a:t>
            </a:r>
            <a:endParaRPr lang="ru-RU" sz="3200" b="1" dirty="0" smtClean="0">
              <a:cs typeface="Andalus" pitchFamily="18" charset="-78"/>
            </a:endParaRPr>
          </a:p>
          <a:p>
            <a:pPr algn="ctr"/>
            <a:endParaRPr lang="ru-RU" b="1" dirty="0" smtClean="0">
              <a:cs typeface="Andalus" pitchFamily="18" charset="-78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94116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( в рамках подготовки выпускников 9-х и 12-х классов к   ГИА по математике в открытой школе)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892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Задача 4.</a:t>
            </a:r>
          </a:p>
          <a:p>
            <a:r>
              <a:rPr lang="ru-RU" sz="2000" dirty="0" smtClean="0"/>
              <a:t>Смешав 54-процентный и 61-процентный растворы кислоты и добавив 10 кг чистой воды, получили 46-процентный раствор кислоты. Если бы вместо 10 кг воды добавили 10 кг 50-процентного раствора той же кислоты, то получили бы 56-процентный раствор кислоты. Сколько килограммов 54-процентного раствора использовали для получения смеси?</a:t>
            </a:r>
          </a:p>
          <a:p>
            <a:pPr algn="ctr"/>
            <a:r>
              <a:rPr lang="ru-RU" sz="2000" i="1" dirty="0" smtClean="0"/>
              <a:t>Решение:</a:t>
            </a:r>
            <a:endParaRPr lang="ru-RU" sz="20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1" y="2050976"/>
            <a:ext cx="8892479" cy="110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 вес первого раствора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Х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литров. В нем согласно условию  </a:t>
            </a:r>
            <a:r>
              <a:rPr lang="ru-RU" sz="2000" b="1" dirty="0" smtClean="0">
                <a:cs typeface="Arial" pitchFamily="34" charset="0"/>
              </a:rPr>
              <a:t>0,54Х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л кислоты.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 вес второго раствора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У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литров. В нем согласно условию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0,61У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л кислоты.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10" name="AutoShape 2" descr="x"/>
          <p:cNvSpPr>
            <a:spLocks noChangeAspect="1" noChangeArrowheads="1"/>
          </p:cNvSpPr>
          <p:nvPr/>
        </p:nvSpPr>
        <p:spPr bwMode="auto">
          <a:xfrm>
            <a:off x="12973050" y="-2009775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1" name="AutoShape 3" descr="0,54x"/>
          <p:cNvSpPr>
            <a:spLocks noChangeAspect="1" noChangeArrowheads="1"/>
          </p:cNvSpPr>
          <p:nvPr/>
        </p:nvSpPr>
        <p:spPr bwMode="auto">
          <a:xfrm>
            <a:off x="10969625" y="-912813"/>
            <a:ext cx="523875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y"/>
          <p:cNvSpPr>
            <a:spLocks noChangeAspect="1" noChangeArrowheads="1"/>
          </p:cNvSpPr>
          <p:nvPr/>
        </p:nvSpPr>
        <p:spPr bwMode="auto">
          <a:xfrm>
            <a:off x="13366750" y="184150"/>
            <a:ext cx="104775" cy="133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AutoShape 5" descr="0,61y"/>
          <p:cNvSpPr>
            <a:spLocks noChangeAspect="1" noChangeArrowheads="1"/>
          </p:cNvSpPr>
          <p:nvPr/>
        </p:nvSpPr>
        <p:spPr bwMode="auto">
          <a:xfrm>
            <a:off x="11223625" y="1281113"/>
            <a:ext cx="514350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67335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1.</a:t>
            </a:r>
            <a:r>
              <a:rPr lang="ru-RU" sz="2000" dirty="0" smtClean="0"/>
              <a:t>При смешивании двух растворов и добавлении 10 л воды, мы получим раствор весом (</a:t>
            </a:r>
            <a:r>
              <a:rPr lang="ru-RU" sz="2000" b="1" dirty="0" smtClean="0"/>
              <a:t>Х+У+10</a:t>
            </a:r>
            <a:r>
              <a:rPr lang="ru-RU" sz="2000" dirty="0" smtClean="0"/>
              <a:t>) л и кислоты в нем будет </a:t>
            </a:r>
            <a:r>
              <a:rPr lang="ru-RU" sz="2000" b="1" dirty="0" smtClean="0"/>
              <a:t> 0,54Х + 0,61У</a:t>
            </a:r>
            <a:endParaRPr lang="ru-RU" sz="2000" dirty="0"/>
          </a:p>
        </p:txBody>
      </p:sp>
      <p:pic>
        <p:nvPicPr>
          <p:cNvPr id="17415" name="Picture 7" descr="h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17032"/>
            <a:ext cx="5976999" cy="187220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300192" y="3717032"/>
            <a:ext cx="26148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Составим пропорцию:</a:t>
            </a:r>
            <a:endParaRPr lang="ru-RU" sz="2000" dirty="0"/>
          </a:p>
        </p:txBody>
      </p:sp>
      <p:pic>
        <p:nvPicPr>
          <p:cNvPr id="17417" name="Picture 9" descr="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2040227" cy="100811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824572" y="5589240"/>
            <a:ext cx="35173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46(Х+У+10) = 100(0,54Х+0,61У)</a:t>
            </a:r>
          </a:p>
          <a:p>
            <a:pPr algn="ctr"/>
            <a:r>
              <a:rPr lang="ru-RU" sz="2000" b="1" dirty="0" smtClean="0"/>
              <a:t>46Х+46У+460 = 54Х+61У</a:t>
            </a:r>
          </a:p>
          <a:p>
            <a:pPr algn="ctr"/>
            <a:r>
              <a:rPr lang="ru-RU" sz="2000" b="1" dirty="0" smtClean="0"/>
              <a:t>8Х+15У = 460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409" grpId="0"/>
      <p:bldP spid="9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052736"/>
            <a:ext cx="6623340" cy="20162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2.</a:t>
            </a:r>
            <a:r>
              <a:rPr lang="ru-RU" sz="2000" dirty="0" smtClean="0"/>
              <a:t>При смешивании двух растворов и добавлении 10 л 50%-го раствора кислоты, мы получим раствор весом  (</a:t>
            </a:r>
            <a:r>
              <a:rPr lang="ru-RU" sz="2000" b="1" dirty="0" smtClean="0"/>
              <a:t>Х+У+10</a:t>
            </a:r>
            <a:r>
              <a:rPr lang="ru-RU" sz="2000" dirty="0" smtClean="0"/>
              <a:t>) л и кислоты в нем будет  </a:t>
            </a:r>
            <a:r>
              <a:rPr lang="ru-RU" sz="2000" b="1" dirty="0" smtClean="0"/>
              <a:t>0,54Х+0,61У+5</a:t>
            </a:r>
            <a:r>
              <a:rPr lang="ru-RU" sz="2000" dirty="0" smtClean="0"/>
              <a:t> </a:t>
            </a:r>
            <a:endParaRPr lang="ru-RU" sz="2000" b="1" dirty="0"/>
          </a:p>
        </p:txBody>
      </p:sp>
      <p:pic>
        <p:nvPicPr>
          <p:cNvPr id="18436" name="Picture 4" descr="Снимок экрана 2013-11-02 в 20.20.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060847"/>
            <a:ext cx="2016224" cy="10081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35594" y="1412776"/>
            <a:ext cx="26084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Составим пропорцию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3140968"/>
            <a:ext cx="37753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56(Х+У+10) = 100(0,54Х+0,61У+5)</a:t>
            </a:r>
          </a:p>
          <a:p>
            <a:pPr algn="ctr"/>
            <a:r>
              <a:rPr lang="ru-RU" sz="2000" b="1" dirty="0" smtClean="0"/>
              <a:t>56Х+56У+560 = 54Х+61У+500</a:t>
            </a:r>
          </a:p>
          <a:p>
            <a:pPr algn="ctr"/>
            <a:r>
              <a:rPr lang="ru-RU" sz="2000" b="1" dirty="0" smtClean="0"/>
              <a:t>2Х-5У = -60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149080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Итак, нам предстоит решить систему уравнений:</a:t>
            </a:r>
            <a:endParaRPr lang="ru-RU" sz="2000" dirty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653136"/>
            <a:ext cx="185005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653136"/>
            <a:ext cx="20383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95536" y="5517232"/>
            <a:ext cx="3127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Вычитая строки, получаем</a:t>
            </a:r>
            <a:r>
              <a:rPr lang="ru-RU" dirty="0" smtClean="0"/>
              <a:t>:</a:t>
            </a:r>
          </a:p>
          <a:p>
            <a:endParaRPr lang="ru-RU" sz="2000" b="1" dirty="0"/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5661248"/>
            <a:ext cx="1656184" cy="29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6093296"/>
            <a:ext cx="1440160" cy="29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7380312" y="6165304"/>
            <a:ext cx="1254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20.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3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  <p:bldP spid="1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рп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5688632" cy="23276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Задача 5.</a:t>
            </a:r>
          </a:p>
          <a:p>
            <a:r>
              <a:rPr lang="ru-RU" sz="2000" dirty="0" smtClean="0"/>
              <a:t>Имеются два сосуда. Первый содержит 100 кг, а второй — 60 кг раствора кислоты различной концентрации. Если эти растворы смешать, то получится раствор, содержащий 19% кислоты. Если же смешать равные массы этих растворов, то получится раствор, содержащий 22% кислоты. Сколько килограммов кислоты содержится в первом сосуде?</a:t>
            </a:r>
          </a:p>
          <a:p>
            <a:pPr algn="ctr"/>
            <a:r>
              <a:rPr lang="ru-RU" sz="2000" i="1" dirty="0" smtClean="0"/>
              <a:t>Решение:</a:t>
            </a:r>
            <a:endParaRPr lang="ru-RU" sz="2000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23528" y="2348880"/>
            <a:ext cx="8676456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u="sng" dirty="0" smtClean="0">
                <a:cs typeface="Arial" pitchFamily="34" charset="0"/>
              </a:rPr>
              <a:t>Ситуация 1:</a:t>
            </a:r>
            <a:r>
              <a:rPr kumimoji="0" lang="ru-RU" sz="20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Пусть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%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– концентрация кислоты в первом растворе,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%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– концентрация кислоты во втором растворе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19461" name="AutoShape 5" descr="x"/>
          <p:cNvSpPr>
            <a:spLocks noChangeAspect="1" noChangeArrowheads="1"/>
          </p:cNvSpPr>
          <p:nvPr/>
        </p:nvSpPr>
        <p:spPr bwMode="auto">
          <a:xfrm>
            <a:off x="773113" y="-180975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y"/>
          <p:cNvSpPr>
            <a:spLocks noChangeAspect="1" noChangeArrowheads="1"/>
          </p:cNvSpPr>
          <p:nvPr/>
        </p:nvSpPr>
        <p:spPr bwMode="auto">
          <a:xfrm>
            <a:off x="3201988" y="-180975"/>
            <a:ext cx="104775" cy="133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6" name="Picture 10" descr="u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501008"/>
            <a:ext cx="2185958" cy="10801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03848" y="5373216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100(Х+0,6У) = 160·19</a:t>
            </a:r>
          </a:p>
          <a:p>
            <a:pPr algn="ctr"/>
            <a:r>
              <a:rPr lang="ru-RU" sz="2000" b="1" dirty="0" smtClean="0"/>
              <a:t>100Х+60У = 3040</a:t>
            </a:r>
          </a:p>
          <a:p>
            <a:pPr algn="ctr"/>
            <a:r>
              <a:rPr lang="ru-RU" sz="2000" b="1" dirty="0" smtClean="0"/>
              <a:t>5Х+3У = 152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46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476672"/>
            <a:ext cx="7416824" cy="54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u="sng" dirty="0" smtClean="0">
                <a:cs typeface="Arial" pitchFamily="34" charset="0"/>
              </a:rPr>
              <a:t>Ситуация 2:</a:t>
            </a:r>
            <a:r>
              <a:rPr lang="ru-RU" sz="2000" dirty="0" smtClean="0"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 вес каждого смешиваемого раствора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кг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20482" name="AutoShape 2" descr="m"/>
          <p:cNvSpPr>
            <a:spLocks noChangeAspect="1" noChangeArrowheads="1"/>
          </p:cNvSpPr>
          <p:nvPr/>
        </p:nvSpPr>
        <p:spPr bwMode="auto">
          <a:xfrm>
            <a:off x="4926013" y="-180975"/>
            <a:ext cx="180975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-961441"/>
            <a:ext cx="5706669" cy="238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 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nherit"/>
                <a:cs typeface="Arial" pitchFamily="34" charset="0"/>
              </a:rPr>
              <a:t>                    </a:t>
            </a:r>
          </a:p>
        </p:txBody>
      </p:sp>
      <p:sp>
        <p:nvSpPr>
          <p:cNvPr id="20484" name="AutoShape 4" descr="m"/>
          <p:cNvSpPr>
            <a:spLocks noChangeAspect="1" noChangeArrowheads="1"/>
          </p:cNvSpPr>
          <p:nvPr/>
        </p:nvSpPr>
        <p:spPr bwMode="auto">
          <a:xfrm>
            <a:off x="18281650" y="-2185988"/>
            <a:ext cx="180975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5" name="Picture 5" descr="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5040561" cy="2276475"/>
          </a:xfrm>
          <a:prstGeom prst="rect">
            <a:avLst/>
          </a:prstGeom>
          <a:noFill/>
        </p:spPr>
      </p:pic>
      <p:pic>
        <p:nvPicPr>
          <p:cNvPr id="20487" name="Picture 7" descr="g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196752"/>
            <a:ext cx="2304254" cy="1152128"/>
          </a:xfrm>
          <a:prstGeom prst="rect">
            <a:avLst/>
          </a:prstGeom>
          <a:noFill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4268" y="2564904"/>
            <a:ext cx="391973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212976"/>
            <a:ext cx="1944216" cy="3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83568" y="3501008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Итак, нам предстоит работать с  системой уравнений:</a:t>
            </a:r>
            <a:endParaRPr lang="ru-RU" sz="2000" dirty="0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077072"/>
            <a:ext cx="2419469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4077072"/>
            <a:ext cx="2730766" cy="93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83568" y="5085184"/>
            <a:ext cx="4821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Складывая уравнения системы, получаем:</a:t>
            </a:r>
            <a:endParaRPr lang="ru-RU" sz="2000" dirty="0"/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5589240"/>
            <a:ext cx="1584176" cy="3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5976" y="5517232"/>
            <a:ext cx="1440160" cy="29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251520" y="5949280"/>
            <a:ext cx="5760640" cy="48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огда в первом растворе содержится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10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кг кислоты.</a:t>
            </a:r>
          </a:p>
        </p:txBody>
      </p:sp>
      <p:sp>
        <p:nvSpPr>
          <p:cNvPr id="20496" name="AutoShape 16" descr="10"/>
          <p:cNvSpPr>
            <a:spLocks noChangeAspect="1" noChangeArrowheads="1"/>
          </p:cNvSpPr>
          <p:nvPr/>
        </p:nvSpPr>
        <p:spPr bwMode="auto">
          <a:xfrm>
            <a:off x="4090988" y="-180975"/>
            <a:ext cx="200025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596336" y="6237312"/>
            <a:ext cx="1254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10.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9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4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9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11" grpId="0"/>
      <p:bldP spid="14" grpId="0"/>
      <p:bldP spid="20495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5112568" cy="20919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Задача 6.</a:t>
            </a:r>
          </a:p>
          <a:p>
            <a:r>
              <a:rPr lang="ru-RU" dirty="0" smtClean="0"/>
              <a:t>Виноград содержит 90% влаги, а изюм  — 5%. Сколько килограммов винограда требуется для получения 40 килограммов изюма?</a:t>
            </a:r>
          </a:p>
          <a:p>
            <a:pPr algn="ctr"/>
            <a:r>
              <a:rPr lang="ru-RU" i="1" dirty="0" smtClean="0"/>
              <a:t>Решение: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Рисунок наглядно иллюстрирует условие задачи: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628800"/>
            <a:ext cx="55091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Для решения данной задачи важно понимать :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132856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«Твердая часть винограда» = «твердая часть изюма»!</a:t>
            </a: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95536" y="3861048"/>
            <a:ext cx="6264696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Обозначим за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Х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г твердую часть винограда (изюма). Она составляет 95% веса изюма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pic>
        <p:nvPicPr>
          <p:cNvPr id="8" name="Picture 6" descr="гн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5" y="3284984"/>
            <a:ext cx="2169515" cy="1019126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365104"/>
            <a:ext cx="1224136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51520" y="4653136"/>
            <a:ext cx="9144000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    Итак, в изюме массой 40 кг, также как и в винограде, из которого он получен, твердая часть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– 38 кг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251520" y="5270431"/>
            <a:ext cx="5148064" cy="85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    Твердая часть в винограде занимает 10% веса. Обозначим за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lang="en-US" sz="2400" b="1" dirty="0" smtClean="0">
                <a:cs typeface="Arial" pitchFamily="34" charset="0"/>
              </a:rPr>
              <a:t>m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кг массу винограда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pic>
        <p:nvPicPr>
          <p:cNvPr id="12" name="Picture 15" descr="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5157192"/>
            <a:ext cx="1728192" cy="874263"/>
          </a:xfrm>
          <a:prstGeom prst="rect">
            <a:avLst/>
          </a:prstGeom>
          <a:noFill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373216"/>
            <a:ext cx="1429876" cy="23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51520" y="6021288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Итак, необходимо взять 380 кг винограда, чтобы получить 40 кг изюма.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20272" y="6457890"/>
            <a:ext cx="1384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380.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10" grpId="0"/>
      <p:bldP spid="11" grpId="0"/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Как можно заметить, во всех задачах на сплавы, растворы, смеси используется всего одна формула: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78904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где K — процентное содержание чистого вещества в сплаве или растворе,</a:t>
            </a:r>
            <a:endParaRPr lang="ru-RU" dirty="0" smtClean="0"/>
          </a:p>
          <a:p>
            <a:r>
              <a:rPr lang="ru-RU" b="1" i="1" dirty="0" err="1" smtClean="0"/>
              <a:t>m</a:t>
            </a:r>
            <a:r>
              <a:rPr lang="ru-RU" b="1" i="1" dirty="0" smtClean="0"/>
              <a:t> –  масса чистого вещества</a:t>
            </a:r>
            <a:endParaRPr lang="ru-RU" dirty="0" smtClean="0"/>
          </a:p>
          <a:p>
            <a:r>
              <a:rPr lang="ru-RU" b="1" i="1" dirty="0" smtClean="0"/>
              <a:t>M  — масса сплава или раствора.</a:t>
            </a:r>
            <a:endParaRPr lang="ru-RU" dirty="0"/>
          </a:p>
        </p:txBody>
      </p:sp>
      <p:pic>
        <p:nvPicPr>
          <p:cNvPr id="23554" name="Picture 2" descr="formula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76872"/>
            <a:ext cx="3618002" cy="12241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70892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C80000"/>
                </a:solidFill>
              </a:rPr>
              <a:t>Спасибо за внимание !</a:t>
            </a:r>
            <a:endParaRPr lang="ru-RU" sz="4800" b="1" i="1" dirty="0">
              <a:solidFill>
                <a:srgbClr val="C8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229200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80000"/>
                </a:solidFill>
                <a:latin typeface="+mj-lt"/>
                <a:cs typeface="Andalus" pitchFamily="18" charset="-78"/>
              </a:rPr>
              <a:t>Решение задач по теме растворы, смеси, сплавы.</a:t>
            </a:r>
            <a:endParaRPr lang="ru-RU" sz="4400" b="1" dirty="0">
              <a:solidFill>
                <a:srgbClr val="C80000"/>
              </a:solidFill>
              <a:latin typeface="+mj-lt"/>
              <a:cs typeface="Andalus" pitchFamily="18" charset="-78"/>
            </a:endParaRPr>
          </a:p>
        </p:txBody>
      </p:sp>
      <p:pic>
        <p:nvPicPr>
          <p:cNvPr id="5" name="Picture 2" descr="Задачи на смеси, растворы и сплав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47260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820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«Я слышу – я забываю,</a:t>
            </a:r>
          </a:p>
          <a:p>
            <a:r>
              <a:rPr lang="ru-RU" sz="2800" b="1" i="1" dirty="0" smtClean="0"/>
              <a:t>                              Я вижу – я запоминаю,</a:t>
            </a:r>
          </a:p>
          <a:p>
            <a:r>
              <a:rPr lang="ru-RU" sz="2800" b="1" i="1" dirty="0" smtClean="0"/>
              <a:t>                                                            Я делаю – я понимаю».</a:t>
            </a:r>
            <a:endParaRPr lang="ru-RU" sz="2800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96752"/>
            <a:ext cx="85689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Тип урока</a:t>
            </a:r>
            <a:r>
              <a:rPr lang="ru-RU" sz="2400" dirty="0" smtClean="0"/>
              <a:t>: урок систематизации и обобщения знаний и умений.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pPr algn="ctr"/>
            <a:r>
              <a:rPr lang="ru-RU" sz="2400" b="1" i="1" dirty="0" smtClean="0"/>
              <a:t>Наша цель: </a:t>
            </a:r>
          </a:p>
          <a:p>
            <a:pPr>
              <a:defRPr/>
            </a:pPr>
            <a:r>
              <a:rPr lang="ru-RU" sz="2400" dirty="0" smtClean="0"/>
              <a:t>Обобщить знания по теме «Проценты» и закрепить умения </a:t>
            </a:r>
          </a:p>
          <a:p>
            <a:pPr algn="ctr">
              <a:defRPr/>
            </a:pPr>
            <a:r>
              <a:rPr lang="ru-RU" sz="2400" dirty="0" smtClean="0"/>
              <a:t> решать задачи на сплавы, растворы и смеси различными способами.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i="1" dirty="0" smtClean="0"/>
              <a:t>Оборудование:   </a:t>
            </a:r>
            <a:r>
              <a:rPr lang="ru-RU" sz="2400" dirty="0" smtClean="0"/>
              <a:t>компьютер и проектор; тексты задач на смеси, растворы и сплавы для решения в классе и дома.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23528" y="2348880"/>
            <a:ext cx="85689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Раствор.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  В 190 грамм воды добавим 10 грамм уксусной кислоты, получим раствор, масса которого равна 190 + 10 = 200 грамм.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Концентрация кислоты (процентное содержание) — это отношение количества уксуса к количеству раствора, записанное в процентах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formula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717032"/>
            <a:ext cx="244827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4797152"/>
            <a:ext cx="36038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Процентное содержание воды:</a:t>
            </a:r>
            <a:endParaRPr lang="ru-RU" sz="2000" dirty="0"/>
          </a:p>
        </p:txBody>
      </p:sp>
      <p:pic>
        <p:nvPicPr>
          <p:cNvPr id="8" name="Рисунок 7" descr="formula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45224"/>
            <a:ext cx="237626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33265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Человеку часто приходится смешивать различные жидкости, порошки, вещества или разбавлять что-либо водой.   Самый известный и главный сплав в истории цивилизации – это всем известная сталь. Текстовые задачи на смеси, сплавы и растворы входят в различные сборники заданий по математике ГИА и ЕГЭ. Предлагаемый способ решения задач по данной теме  прост,  нагляден и очевиден.</a:t>
            </a:r>
            <a:r>
              <a:rPr lang="ru-RU" i="1" dirty="0" smtClean="0">
                <a:solidFill>
                  <a:srgbClr val="990033"/>
                </a:solidFill>
              </a:rPr>
              <a:t> </a:t>
            </a:r>
            <a:endParaRPr lang="ru-RU" i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rmula1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208823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 flipH="1">
            <a:off x="467544" y="188640"/>
            <a:ext cx="79208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Смесь.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 У нас есть одно ведро песка и три ведра извести. Смешаем содержимое всех ведер, получим смесь извести с песком, её масса равна 1 + 3 = 4 (единиц массы). Концентрация (процентное содержание песка) — это отношение количества песка к количеству смеси, записанное в процентах: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971600" y="2852936"/>
            <a:ext cx="4139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Процентное содержание извести: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formula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708920"/>
            <a:ext cx="22322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 flipH="1">
            <a:off x="611560" y="4005064"/>
            <a:ext cx="77768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Сплав.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9303B"/>
                </a:solidFill>
                <a:effectLst/>
                <a:ea typeface="Times New Roman" pitchFamily="18" charset="0"/>
                <a:cs typeface="Arial" pitchFamily="34" charset="0"/>
              </a:rPr>
              <a:t>Имеем сплав меди и свинца, в котором 100 грамм меди и 150 грамм свинца. Концентрация (процентное содержание меди)  - это отношение количества меди к количеству смеси в процентах: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Рисунок 6" descr="formula2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5229200"/>
            <a:ext cx="21602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0" grpId="0"/>
      <p:bldP spid="276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л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776864" cy="309634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56895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Задача 1.</a:t>
            </a:r>
          </a:p>
          <a:p>
            <a:r>
              <a:rPr lang="ru-RU" sz="2000" dirty="0" smtClean="0"/>
              <a:t>В сосуд, содержащий 7 литров 14-процентного водного раствора некоторого вещества, добавили 7 литров воды. Сколько процентов составляет концентрация получившегося раствора?</a:t>
            </a:r>
          </a:p>
          <a:p>
            <a:pPr algn="ctr"/>
            <a:endParaRPr lang="en-US" sz="500" i="1" dirty="0" smtClean="0"/>
          </a:p>
          <a:p>
            <a:pPr algn="ctr"/>
            <a:r>
              <a:rPr lang="ru-RU" i="1" dirty="0" smtClean="0"/>
              <a:t>Решение: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4149080"/>
            <a:ext cx="5724128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 в сосуде изначально было  </a:t>
            </a:r>
            <a:r>
              <a:rPr lang="en-US" sz="2000" b="1" dirty="0" smtClean="0">
                <a:cs typeface="Arial" pitchFamily="34" charset="0"/>
              </a:rPr>
              <a:t>X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л некоторого вещества.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Составляем пропорцию:</a:t>
            </a:r>
          </a:p>
        </p:txBody>
      </p:sp>
      <p:pic>
        <p:nvPicPr>
          <p:cNvPr id="6" name="Picture 4" descr="u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085183"/>
            <a:ext cx="1872208" cy="1090287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01208"/>
            <a:ext cx="3024336" cy="5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x"/>
          <p:cNvSpPr>
            <a:spLocks noChangeAspect="1" noChangeArrowheads="1"/>
          </p:cNvSpPr>
          <p:nvPr/>
        </p:nvSpPr>
        <p:spPr bwMode="auto">
          <a:xfrm>
            <a:off x="15795625" y="-1460500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04664"/>
            <a:ext cx="1944216" cy="2304257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539552" y="764704"/>
            <a:ext cx="6192688" cy="110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После того, как в сосуд долили 7 литров воды, воды стало 14 л, а некоторого вещества по-прежнему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0.98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л. </a:t>
            </a:r>
            <a:r>
              <a:rPr lang="ru-RU" sz="2000" dirty="0" smtClean="0"/>
              <a:t>Составим очередную пропорцию: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8" name="AutoShape 14" descr="0,98"/>
          <p:cNvSpPr>
            <a:spLocks noChangeAspect="1" noChangeArrowheads="1"/>
          </p:cNvSpPr>
          <p:nvPr/>
        </p:nvSpPr>
        <p:spPr bwMode="auto">
          <a:xfrm>
            <a:off x="10918825" y="-180975"/>
            <a:ext cx="409575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г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988840"/>
            <a:ext cx="2242640" cy="136815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11560" y="3645024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Откуда  процент некоторого вещества в сосуде есть</a:t>
            </a:r>
            <a:endParaRPr lang="ru-RU" sz="20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581128"/>
            <a:ext cx="26745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499992" y="4581128"/>
            <a:ext cx="432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5733256"/>
            <a:ext cx="1118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7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/>
      <p:bldP spid="16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пот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6840760" cy="31683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Задача 2.</a:t>
            </a:r>
          </a:p>
          <a:p>
            <a:r>
              <a:rPr lang="ru-RU" sz="2000" dirty="0" smtClean="0"/>
              <a:t>Смешали некоторое количество 13-процентного раствора некоторого вещества с таким же количеством 17-процентного раствора этого вещества. Сколько процентов составляет концентрация получившегося раствора?</a:t>
            </a:r>
            <a:r>
              <a:rPr lang="ru-RU" sz="2000" i="1" dirty="0" smtClean="0"/>
              <a:t> </a:t>
            </a:r>
          </a:p>
          <a:p>
            <a:pPr algn="ctr"/>
            <a:r>
              <a:rPr lang="ru-RU" sz="2000" i="1" dirty="0" smtClean="0"/>
              <a:t>Решение:</a:t>
            </a:r>
            <a:endParaRPr lang="ru-RU" sz="20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1772816"/>
            <a:ext cx="5292080" cy="48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вес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первого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lang="ru-RU" sz="2000" dirty="0" smtClean="0">
                <a:cs typeface="Arial" pitchFamily="34" charset="0"/>
              </a:rPr>
              <a:t>и </a:t>
            </a:r>
            <a:r>
              <a:rPr lang="en-US" sz="2000" b="1" dirty="0" smtClean="0">
                <a:cs typeface="Arial" pitchFamily="34" charset="0"/>
              </a:rPr>
              <a:t>X</a:t>
            </a:r>
            <a:r>
              <a:rPr lang="ru-RU" sz="2000" dirty="0" smtClean="0">
                <a:cs typeface="Arial" pitchFamily="34" charset="0"/>
              </a:rPr>
              <a:t> второго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раствора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17410" name="AutoShape 2" descr="x"/>
          <p:cNvSpPr>
            <a:spLocks noChangeAspect="1" noChangeArrowheads="1"/>
          </p:cNvSpPr>
          <p:nvPr/>
        </p:nvSpPr>
        <p:spPr bwMode="auto">
          <a:xfrm>
            <a:off x="709613" y="-180975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7" descr="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73016"/>
            <a:ext cx="1656184" cy="867061"/>
          </a:xfrm>
          <a:prstGeom prst="rect">
            <a:avLst/>
          </a:prstGeom>
          <a:noFill/>
        </p:spPr>
      </p:pic>
      <p:pic>
        <p:nvPicPr>
          <p:cNvPr id="17414" name="Picture 6" descr="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645024"/>
            <a:ext cx="1619250" cy="7715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4365104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0.13X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4365104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0.17X</a:t>
            </a:r>
            <a:endParaRPr lang="ru-RU" sz="2000" b="1" dirty="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03040" y="4725144"/>
            <a:ext cx="8640960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Тогда в смешанном растворе будет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0.13X + 0.17X =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 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0.3X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  по весу некоторого вещества</a:t>
            </a:r>
            <a:r>
              <a:rPr lang="ru-RU" sz="2000" dirty="0" smtClean="0">
                <a:cs typeface="Arial" pitchFamily="34" charset="0"/>
              </a:rPr>
              <a:t>. С</a:t>
            </a:r>
            <a:r>
              <a:rPr lang="ru-RU" sz="2000" dirty="0" smtClean="0"/>
              <a:t>оставляя последнюю пропорцию, получаем: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16" name="AutoShape 8" descr="0,13x+0,17x=0,3x"/>
          <p:cNvSpPr>
            <a:spLocks noChangeAspect="1" noChangeArrowheads="1"/>
          </p:cNvSpPr>
          <p:nvPr/>
        </p:nvSpPr>
        <p:spPr bwMode="auto">
          <a:xfrm>
            <a:off x="3913188" y="-180975"/>
            <a:ext cx="2019300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8" name="Picture 10" descr="н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5085184"/>
            <a:ext cx="2088232" cy="936104"/>
          </a:xfrm>
          <a:prstGeom prst="rect">
            <a:avLst/>
          </a:prstGeom>
          <a:noFill/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539552" y="5661248"/>
            <a:ext cx="2880320" cy="73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Концентрация раствора:   </a:t>
            </a:r>
            <a:endParaRPr kumimoji="0" lang="en-US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17420" name="AutoShape 12" descr="\frac{0,3x\cdot 100}{2x}=15"/>
          <p:cNvSpPr>
            <a:spLocks noChangeAspect="1" noChangeArrowheads="1"/>
          </p:cNvSpPr>
          <p:nvPr/>
        </p:nvSpPr>
        <p:spPr bwMode="auto">
          <a:xfrm>
            <a:off x="2706688" y="-180975"/>
            <a:ext cx="1095375" cy="276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5589240"/>
            <a:ext cx="1246292" cy="64807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860032" y="5589240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= 15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452320" y="6165304"/>
            <a:ext cx="1254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15.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09" grpId="0"/>
      <p:bldP spid="9" grpId="0"/>
      <p:bldP spid="10" grpId="0"/>
      <p:bldP spid="17415" grpId="0"/>
      <p:bldP spid="17419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г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5112568" cy="2016224"/>
          </a:xfrm>
          <a:prstGeom prst="rect">
            <a:avLst/>
          </a:prstGeom>
          <a:noFill/>
        </p:spPr>
      </p:pic>
      <p:sp>
        <p:nvSpPr>
          <p:cNvPr id="18437" name="AutoShape 5" descr="0,13x"/>
          <p:cNvSpPr>
            <a:spLocks noChangeAspect="1" noChangeArrowheads="1"/>
          </p:cNvSpPr>
          <p:nvPr/>
        </p:nvSpPr>
        <p:spPr bwMode="auto">
          <a:xfrm>
            <a:off x="719138" y="-180975"/>
            <a:ext cx="523875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1" name="AutoShape 9" descr="x"/>
          <p:cNvSpPr>
            <a:spLocks noChangeAspect="1" noChangeArrowheads="1"/>
          </p:cNvSpPr>
          <p:nvPr/>
        </p:nvSpPr>
        <p:spPr bwMode="auto">
          <a:xfrm>
            <a:off x="5053013" y="-180975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0,17x"/>
          <p:cNvSpPr>
            <a:spLocks noChangeAspect="1" noChangeArrowheads="1"/>
          </p:cNvSpPr>
          <p:nvPr/>
        </p:nvSpPr>
        <p:spPr bwMode="auto">
          <a:xfrm>
            <a:off x="5581650" y="-180975"/>
            <a:ext cx="523875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606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Задача 3.</a:t>
            </a:r>
          </a:p>
          <a:p>
            <a:r>
              <a:rPr lang="ru-RU" sz="2000" dirty="0" smtClean="0"/>
              <a:t>Имеется два сплава. Первый сплав содержит 10% никеля, второй  — 35% никеля. Из этих двух сплавов получили третий сплав массой 225 кг, содержащий 25% никеля. На сколько килограммов масса первого сплава меньше массы второго?</a:t>
            </a:r>
          </a:p>
          <a:p>
            <a:pPr algn="ctr"/>
            <a:r>
              <a:rPr lang="ru-RU" sz="2000" i="1" dirty="0" smtClean="0"/>
              <a:t>Решение:</a:t>
            </a:r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132856"/>
            <a:ext cx="8568952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Пусть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кг – масса первого сплава. Тогда согласно условию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225-X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кг – масса второго сплава.</a:t>
            </a:r>
          </a:p>
        </p:txBody>
      </p:sp>
      <p:sp>
        <p:nvSpPr>
          <p:cNvPr id="1026" name="AutoShape 2" descr="x"/>
          <p:cNvSpPr>
            <a:spLocks noChangeAspect="1" noChangeArrowheads="1"/>
          </p:cNvSpPr>
          <p:nvPr/>
        </p:nvSpPr>
        <p:spPr bwMode="auto">
          <a:xfrm>
            <a:off x="773113" y="-180975"/>
            <a:ext cx="114300" cy="95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 descr="225-x"/>
          <p:cNvSpPr>
            <a:spLocks noChangeAspect="1" noChangeArrowheads="1"/>
          </p:cNvSpPr>
          <p:nvPr/>
        </p:nvSpPr>
        <p:spPr bwMode="auto">
          <a:xfrm>
            <a:off x="3454400" y="-180975"/>
            <a:ext cx="676275" cy="142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724128" y="2564904"/>
            <a:ext cx="3096344" cy="110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cs typeface="Arial" pitchFamily="34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первом сплаве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0,1Х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кг никеля, во втором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0,35(225-Х) = 78,75 – 0,35Х </a:t>
            </a:r>
          </a:p>
        </p:txBody>
      </p:sp>
      <p:sp>
        <p:nvSpPr>
          <p:cNvPr id="1031" name="AutoShape 7" descr="0,1x"/>
          <p:cNvSpPr>
            <a:spLocks noChangeAspect="1" noChangeArrowheads="1"/>
          </p:cNvSpPr>
          <p:nvPr/>
        </p:nvSpPr>
        <p:spPr bwMode="auto">
          <a:xfrm>
            <a:off x="2267744" y="5733256"/>
            <a:ext cx="419100" cy="180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895528" y="3645024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Тогда  в новом </a:t>
            </a:r>
            <a:r>
              <a:rPr lang="ru-RU" sz="2000" dirty="0" smtClean="0">
                <a:cs typeface="Arial" pitchFamily="34" charset="0"/>
              </a:rPr>
              <a:t>никеля</a:t>
            </a:r>
            <a:endParaRPr lang="ru-RU" sz="2000" dirty="0" smtClean="0"/>
          </a:p>
          <a:p>
            <a:pPr algn="ctr"/>
            <a:r>
              <a:rPr lang="ru-RU" sz="2000" b="1" dirty="0" smtClean="0">
                <a:cs typeface="Arial" pitchFamily="34" charset="0"/>
              </a:rPr>
              <a:t>78,75 – 0,35Х  + 0,1Х = 78,75 – 0,25Х  </a:t>
            </a:r>
          </a:p>
        </p:txBody>
      </p:sp>
      <p:pic>
        <p:nvPicPr>
          <p:cNvPr id="1033" name="Picture 9" descr="t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653136"/>
            <a:ext cx="1872208" cy="93610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220072" y="4509120"/>
            <a:ext cx="27494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78,75 – 0,25Х = 0,25·225</a:t>
            </a:r>
          </a:p>
          <a:p>
            <a:pPr algn="ctr"/>
            <a:r>
              <a:rPr lang="ru-RU" sz="2000" b="1" dirty="0" smtClean="0"/>
              <a:t>78,75 – 0,25Х = 56,25</a:t>
            </a:r>
          </a:p>
          <a:p>
            <a:pPr algn="ctr"/>
            <a:r>
              <a:rPr lang="ru-RU" sz="2000" b="1" dirty="0" smtClean="0"/>
              <a:t>0,25Х = 22,5</a:t>
            </a:r>
          </a:p>
          <a:p>
            <a:pPr algn="ctr"/>
            <a:r>
              <a:rPr lang="ru-RU" sz="2000" b="1" dirty="0" smtClean="0"/>
              <a:t>Х = 90</a:t>
            </a:r>
            <a:endParaRPr lang="ru-RU" sz="2000" b="1" dirty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23528" y="5805264"/>
            <a:ext cx="6840760" cy="79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4436" rIns="66654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Значит,  масса второго сплава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225 – 90 = 135 кг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что на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45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кг больше массы первого сплава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nherit"/>
              <a:cs typeface="Arial" pitchFamily="34" charset="0"/>
            </a:endParaRPr>
          </a:p>
        </p:txBody>
      </p:sp>
      <p:sp>
        <p:nvSpPr>
          <p:cNvPr id="1036" name="AutoShape 12" descr="225-90=135"/>
          <p:cNvSpPr>
            <a:spLocks noChangeAspect="1" noChangeArrowheads="1"/>
          </p:cNvSpPr>
          <p:nvPr/>
        </p:nvSpPr>
        <p:spPr bwMode="auto">
          <a:xfrm>
            <a:off x="3613150" y="-180975"/>
            <a:ext cx="1362075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45"/>
          <p:cNvSpPr>
            <a:spLocks noChangeAspect="1" noChangeArrowheads="1"/>
          </p:cNvSpPr>
          <p:nvPr/>
        </p:nvSpPr>
        <p:spPr bwMode="auto">
          <a:xfrm>
            <a:off x="5508625" y="-180975"/>
            <a:ext cx="200025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08304" y="6237312"/>
            <a:ext cx="1254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Ответ: 45.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5" grpId="0"/>
      <p:bldP spid="1030" grpId="0"/>
      <p:bldP spid="12" grpId="0"/>
      <p:bldP spid="15" grpId="0"/>
      <p:bldP spid="1035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828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математика</dc:creator>
  <cp:lastModifiedBy>математика</cp:lastModifiedBy>
  <cp:revision>73</cp:revision>
  <dcterms:created xsi:type="dcterms:W3CDTF">2014-12-02T13:25:26Z</dcterms:created>
  <dcterms:modified xsi:type="dcterms:W3CDTF">2015-04-20T06:18:10Z</dcterms:modified>
</cp:coreProperties>
</file>