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Высокий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Опережает развитие</c:v>
                </c:pt>
                <c:pt idx="1">
                  <c:v>Соответствует норме</c:v>
                </c:pt>
                <c:pt idx="2">
                  <c:v>Отстает от нормы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Высокий уровень</c:v>
                </c:pt>
                <c:pt idx="1">
                  <c:v>Соответствует норме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5ED4-3D2B-40A1-BF15-44C11BDC55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B87-D098-46D1-808C-C205BB4313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5ED4-3D2B-40A1-BF15-44C11BDC55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B87-D098-46D1-808C-C205BB431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5ED4-3D2B-40A1-BF15-44C11BDC55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B87-D098-46D1-808C-C205BB431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5ED4-3D2B-40A1-BF15-44C11BDC55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B87-D098-46D1-808C-C205BB431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5ED4-3D2B-40A1-BF15-44C11BDC55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B7FB87-D098-46D1-808C-C205BB4313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5ED4-3D2B-40A1-BF15-44C11BDC55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B87-D098-46D1-808C-C205BB431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5ED4-3D2B-40A1-BF15-44C11BDC55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B87-D098-46D1-808C-C205BB431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5ED4-3D2B-40A1-BF15-44C11BDC55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B87-D098-46D1-808C-C205BB431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5ED4-3D2B-40A1-BF15-44C11BDC55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B87-D098-46D1-808C-C205BB431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5ED4-3D2B-40A1-BF15-44C11BDC55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B87-D098-46D1-808C-C205BB431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5ED4-3D2B-40A1-BF15-44C11BDC55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B87-D098-46D1-808C-C205BB431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285ED4-3D2B-40A1-BF15-44C11BDC5568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B7FB87-D098-46D1-808C-C205BB43136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637472" cy="46085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«</a:t>
            </a:r>
            <a:r>
              <a:rPr lang="ru-RU" sz="4400" b="1" i="1" dirty="0" smtClean="0"/>
              <a:t>Развитие сенсорного восприятия детей младшего возраста через творческо-репродуктивную деятельность и другие методы»</a:t>
            </a:r>
            <a:br>
              <a:rPr lang="ru-RU" sz="4400" b="1" i="1" dirty="0" smtClean="0"/>
            </a:b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188" y="5445224"/>
            <a:ext cx="7298196" cy="1152128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Воспитатель Ивченко Н.Н.</a:t>
            </a:r>
            <a:endParaRPr lang="ru-RU" sz="4000" i="1" dirty="0"/>
          </a:p>
        </p:txBody>
      </p:sp>
      <p:sp>
        <p:nvSpPr>
          <p:cNvPr id="9" name="6-конечная звезда 8"/>
          <p:cNvSpPr/>
          <p:nvPr/>
        </p:nvSpPr>
        <p:spPr>
          <a:xfrm>
            <a:off x="395536" y="476672"/>
            <a:ext cx="1008112" cy="115212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7380312" y="4221088"/>
            <a:ext cx="1080120" cy="108012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876800"/>
            <a:ext cx="6840760" cy="157653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Игры, используемые в творческо-репродуктивной деятельности и занятиях физической культурой.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85800"/>
            <a:ext cx="6144343" cy="4111352"/>
          </a:xfrm>
        </p:spPr>
      </p:pic>
    </p:spTree>
    <p:extLst>
      <p:ext uri="{BB962C8B-B14F-4D97-AF65-F5344CB8AC3E}">
        <p14:creationId xmlns:p14="http://schemas.microsoft.com/office/powerpoint/2010/main" val="25452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876800"/>
            <a:ext cx="6912768" cy="143252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Даже стены в нашей группе оформлены с учетом повышения сенсорной грамотности детей.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12" y="548680"/>
            <a:ext cx="5926975" cy="4392488"/>
          </a:xfrm>
        </p:spPr>
      </p:pic>
    </p:spTree>
    <p:extLst>
      <p:ext uri="{BB962C8B-B14F-4D97-AF65-F5344CB8AC3E}">
        <p14:creationId xmlns:p14="http://schemas.microsoft.com/office/powerpoint/2010/main" val="771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48680"/>
            <a:ext cx="7543800" cy="1944216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В результате эксперимента были получены следующие </a:t>
            </a:r>
            <a:r>
              <a:rPr lang="ru-RU" sz="3600" i="1" dirty="0" smtClean="0"/>
              <a:t>данные</a:t>
            </a:r>
            <a:r>
              <a:rPr lang="ru-RU" sz="3600" i="1" dirty="0"/>
              <a:t>.</a:t>
            </a:r>
            <a:endParaRPr lang="ru-RU" sz="36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420888"/>
            <a:ext cx="8136904" cy="410445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ru-RU" sz="2400" b="1" i="1" dirty="0" smtClean="0">
              <a:effectLst/>
            </a:endParaRPr>
          </a:p>
          <a:p>
            <a:pPr marL="18288" indent="0">
              <a:buNone/>
            </a:pPr>
            <a:r>
              <a:rPr lang="ru-RU" sz="2800" dirty="0" smtClean="0">
                <a:effectLst/>
              </a:rPr>
              <a:t>В </a:t>
            </a:r>
            <a:r>
              <a:rPr lang="ru-RU" sz="2800" dirty="0">
                <a:effectLst/>
              </a:rPr>
              <a:t>экспериментальной группе </a:t>
            </a:r>
            <a:r>
              <a:rPr lang="ru-RU" sz="2800" dirty="0" smtClean="0">
                <a:effectLst/>
              </a:rPr>
              <a:t> увеличилось </a:t>
            </a:r>
            <a:r>
              <a:rPr lang="ru-RU" sz="2800" dirty="0">
                <a:effectLst/>
              </a:rPr>
              <a:t>количество детей с высоким уровнем сенсорного развития на 50%, с опережением возрастной нормы на 300%. Уменьшилось число детей с соответствием возрастной нормы на 25%, за счет увеличения количества детей с опережением возрастной нормы.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1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188640"/>
            <a:ext cx="7543800" cy="165618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Уровень сенсорного развития экспериментальной группы (входная диагностика)</a:t>
            </a:r>
            <a:endParaRPr lang="ru-RU" sz="32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080512"/>
              </p:ext>
            </p:extLst>
          </p:nvPr>
        </p:nvGraphicFramePr>
        <p:xfrm>
          <a:off x="395536" y="2204864"/>
          <a:ext cx="83529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93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1584176"/>
          </a:xfrm>
        </p:spPr>
        <p:txBody>
          <a:bodyPr/>
          <a:lstStyle/>
          <a:p>
            <a:r>
              <a:rPr lang="ru-RU" sz="3200" b="1" i="1" dirty="0" smtClean="0"/>
              <a:t>Уровень сенсорного развития экспериментальной группы (после эксперимента)</a:t>
            </a:r>
            <a:endParaRPr lang="ru-RU" sz="32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545218"/>
              </p:ext>
            </p:extLst>
          </p:nvPr>
        </p:nvGraphicFramePr>
        <p:xfrm>
          <a:off x="251520" y="2132856"/>
          <a:ext cx="8424936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7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1080120"/>
          </a:xfrm>
        </p:spPr>
        <p:txBody>
          <a:bodyPr/>
          <a:lstStyle/>
          <a:p>
            <a:r>
              <a:rPr lang="ru-RU" sz="3200" b="1" i="1" dirty="0" smtClean="0"/>
              <a:t>По характеру выполнения заданий (до эксперимента)</a:t>
            </a:r>
            <a:endParaRPr lang="ru-RU" sz="32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076791"/>
              </p:ext>
            </p:extLst>
          </p:nvPr>
        </p:nvGraphicFramePr>
        <p:xfrm>
          <a:off x="179512" y="1268760"/>
          <a:ext cx="817341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1152128"/>
          </a:xfrm>
        </p:spPr>
        <p:txBody>
          <a:bodyPr/>
          <a:lstStyle/>
          <a:p>
            <a:r>
              <a:rPr lang="ru-RU" sz="3200" b="1" i="1" dirty="0" smtClean="0"/>
              <a:t>По характеру выполнения (после эксперимента)</a:t>
            </a:r>
            <a:endParaRPr lang="ru-RU" sz="32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544402"/>
              </p:ext>
            </p:extLst>
          </p:nvPr>
        </p:nvGraphicFramePr>
        <p:xfrm>
          <a:off x="179512" y="1412776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98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72008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Вывод о проделанной работе.</a:t>
            </a:r>
            <a:endParaRPr lang="ru-RU" sz="36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5544616"/>
          </a:xfrm>
        </p:spPr>
        <p:txBody>
          <a:bodyPr>
            <a:normAutofit fontScale="92500" lnSpcReduction="10000"/>
          </a:bodyPr>
          <a:lstStyle/>
          <a:p>
            <a:pPr marL="18288" lvl="0" indent="0">
              <a:buNone/>
            </a:pPr>
            <a:r>
              <a:rPr lang="ru-RU" sz="3200" b="1" i="1" dirty="0">
                <a:effectLst/>
              </a:rPr>
              <a:t>По данным результатам можно сделать вывод о том, что предложенная методика увеличения сенсорной грамотности в действительности работает, и может широко применятся в практике работы с детьми младшего возраста. То есть  гипотеза нашла свое подтверждение. Мы ответили на поставленный в начале нашего эксперимента вопрос: у детей происходит повышение уровня развития памяти, расширяется  словарный запас, развивается  внимание, воображение и наблюдательность.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0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692696"/>
            <a:ext cx="7543800" cy="936104"/>
          </a:xfrm>
        </p:spPr>
        <p:txBody>
          <a:bodyPr/>
          <a:lstStyle/>
          <a:p>
            <a:pPr algn="ctr"/>
            <a:r>
              <a:rPr lang="ru-RU" sz="4000" b="1" i="1" dirty="0" smtClean="0"/>
              <a:t>Цель проекта:</a:t>
            </a:r>
            <a:endParaRPr lang="ru-RU" sz="40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96545"/>
          </a:xfrm>
        </p:spPr>
        <p:txBody>
          <a:bodyPr>
            <a:normAutofit lnSpcReduction="10000"/>
          </a:bodyPr>
          <a:lstStyle/>
          <a:p>
            <a:pPr marL="18288" lvl="0" indent="0">
              <a:buNone/>
            </a:pPr>
            <a:endParaRPr lang="ru-RU" sz="2400" b="1" i="1" dirty="0">
              <a:effectLst/>
            </a:endParaRP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Совершенствовать восприятие детей, умение активно использовать ося­зание, зрение, слух.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 Продолжать работу по обогащению чувственного опыта детей в разных видах деятельности. Помогать  обследовать предметы, выделяя их цвет, величину, форму.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Упражнять в установлении сходства и различия между предметами, имеющими одинаковое название.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Учить детей называть свойства предметов.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3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777240" y="404664"/>
            <a:ext cx="7543800" cy="864096"/>
          </a:xfrm>
        </p:spPr>
        <p:txBody>
          <a:bodyPr/>
          <a:lstStyle/>
          <a:p>
            <a:r>
              <a:rPr lang="ru-RU" sz="4000" b="1" i="1" dirty="0" smtClean="0"/>
              <a:t>Задачи исследования:</a:t>
            </a:r>
            <a:endParaRPr lang="ru-RU" sz="40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64705"/>
            <a:ext cx="8640960" cy="5760640"/>
          </a:xfrm>
        </p:spPr>
        <p:txBody>
          <a:bodyPr>
            <a:normAutofit/>
          </a:bodyPr>
          <a:lstStyle/>
          <a:p>
            <a:pPr marL="18288" lvl="0" indent="0">
              <a:buNone/>
            </a:pPr>
            <a:endParaRPr lang="ru-RU" sz="2400" b="1" i="1" dirty="0">
              <a:effectLst/>
            </a:endParaRPr>
          </a:p>
          <a:p>
            <a:pPr marL="475488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изучить </a:t>
            </a:r>
            <a:r>
              <a:rPr lang="ru-RU" dirty="0">
                <a:effectLst/>
              </a:rPr>
              <a:t>и проанализировать психолого-педагогическую и методическую литературу по проблеме исследования;</a:t>
            </a:r>
          </a:p>
          <a:p>
            <a:pPr marL="475488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определить </a:t>
            </a:r>
            <a:r>
              <a:rPr lang="ru-RU" dirty="0">
                <a:effectLst/>
              </a:rPr>
              <a:t>содержание и средства сенсорного воспитания детей раннего возраста;</a:t>
            </a:r>
          </a:p>
          <a:p>
            <a:pPr marL="475488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провести </a:t>
            </a:r>
            <a:r>
              <a:rPr lang="ru-RU" dirty="0">
                <a:effectLst/>
              </a:rPr>
              <a:t>диагностику уровня сенсорного развития детей раннего возраста;</a:t>
            </a:r>
          </a:p>
          <a:p>
            <a:pPr marL="475488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провести </a:t>
            </a:r>
            <a:r>
              <a:rPr lang="ru-RU" dirty="0">
                <a:effectLst/>
              </a:rPr>
              <a:t>анкетирование родителей, разработать и  дать соответствующие рекомендации по повышению качества работы по сенсорному воспитанию.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8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129614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Предполагаемый результат проекта:</a:t>
            </a:r>
            <a:endParaRPr lang="ru-RU" sz="40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3960440"/>
          </a:xfrm>
        </p:spPr>
        <p:txBody>
          <a:bodyPr>
            <a:normAutofit lnSpcReduction="10000"/>
          </a:bodyPr>
          <a:lstStyle/>
          <a:p>
            <a:pPr marL="18288" lvl="0" indent="0">
              <a:buNone/>
            </a:pPr>
            <a:r>
              <a:rPr lang="ru-RU" dirty="0" smtClean="0">
                <a:effectLst/>
              </a:rPr>
              <a:t>Мы предположили значительное повышение </a:t>
            </a:r>
            <a:r>
              <a:rPr lang="ru-RU" dirty="0">
                <a:effectLst/>
              </a:rPr>
              <a:t>уровня сенсорного развития детей младшего возраста.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Эксперимент </a:t>
            </a:r>
            <a:r>
              <a:rPr lang="ru-RU" dirty="0">
                <a:effectLst/>
              </a:rPr>
              <a:t>проводился на базе </a:t>
            </a:r>
            <a:r>
              <a:rPr lang="ru-RU" dirty="0" smtClean="0">
                <a:effectLst/>
              </a:rPr>
              <a:t>ДОУ детский сад общеразвивающего вида </a:t>
            </a:r>
            <a:r>
              <a:rPr lang="ru-RU" dirty="0">
                <a:effectLst/>
              </a:rPr>
              <a:t>№29 </a:t>
            </a:r>
            <a:r>
              <a:rPr lang="ru-RU" dirty="0" smtClean="0">
                <a:effectLst/>
              </a:rPr>
              <a:t>г</a:t>
            </a:r>
            <a:r>
              <a:rPr lang="ru-RU" dirty="0">
                <a:effectLst/>
              </a:rPr>
              <a:t>. Комсомольска-на-Амуре в двух первых  младших группах (контрольная группа - №1; экспериментальная группа - №2). Производилась входная диагностика детей и после внедрения проекта. В нем участвовало 14 детей в возрасте 2,5-3 лет, их родители и педагоги.</a:t>
            </a:r>
          </a:p>
          <a:p>
            <a:endParaRPr lang="ru-RU" sz="2400" dirty="0"/>
          </a:p>
        </p:txBody>
      </p:sp>
      <p:sp>
        <p:nvSpPr>
          <p:cNvPr id="4" name="Солнце 3"/>
          <p:cNvSpPr/>
          <p:nvPr/>
        </p:nvSpPr>
        <p:spPr>
          <a:xfrm>
            <a:off x="3131840" y="5085184"/>
            <a:ext cx="2016224" cy="177281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86409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Актуальность темы исследования:</a:t>
            </a:r>
            <a:endParaRPr lang="ru-RU" sz="40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 lnSpcReduction="10000"/>
          </a:bodyPr>
          <a:lstStyle/>
          <a:p>
            <a:pPr marL="18288" lvl="0" indent="0">
              <a:buNone/>
            </a:pPr>
            <a:endParaRPr lang="ru-RU" sz="2300" dirty="0">
              <a:effectLst/>
            </a:endParaRPr>
          </a:p>
          <a:p>
            <a:pPr marL="475488" lvl="0" indent="-457200">
              <a:buFont typeface="+mj-lt"/>
              <a:buAutoNum type="arabicPeriod"/>
            </a:pPr>
            <a:r>
              <a:rPr lang="ru-RU" sz="2300" dirty="0">
                <a:effectLst/>
              </a:rPr>
              <a:t>Возраст раннего детства наиболее благоприятен для совершенствования деятельности органов чувств, накопления представлений об окружающем мире. 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2300" dirty="0">
                <a:effectLst/>
              </a:rPr>
              <a:t>Сенсорное воспитание является основой для интеллектуального развития; упорядочивает хаотичные представления ребенка, полученные при взаимодействии с внешним миром; развивает наблюдательность; готовит к реальной жизни. 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2300" dirty="0">
                <a:effectLst/>
              </a:rPr>
              <a:t>Сенсорное воспитание позитивно влияет на эстетическое чувство; является основой для развития воображения; развивает внимание; дает ребенку возможность овладеть новыми способами предметно-познавательной деятельности; обеспечивает усвоение сенсорных эталонов. 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2300" dirty="0">
                <a:effectLst/>
              </a:rPr>
              <a:t>Кроме того, сенсорное воспитание влияет на расширение словарного запаса ребенка; на развитие зрительной, слуховой, моторной, образной и др. видов памяти.</a:t>
            </a:r>
          </a:p>
          <a:p>
            <a:pPr marL="475488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0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116632"/>
            <a:ext cx="7543800" cy="122413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Методы повышения сенсорной </a:t>
            </a:r>
            <a:r>
              <a:rPr lang="ru-RU" sz="2800" b="1" i="1" dirty="0"/>
              <a:t>г</a:t>
            </a:r>
            <a:r>
              <a:rPr lang="ru-RU" sz="2800" b="1" i="1" dirty="0" smtClean="0"/>
              <a:t>рамотности у детей младшего возраста в рамках проекта:</a:t>
            </a:r>
            <a:endParaRPr lang="ru-RU" sz="28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661248"/>
          </a:xfrm>
        </p:spPr>
        <p:txBody>
          <a:bodyPr>
            <a:normAutofit fontScale="62500" lnSpcReduction="20000"/>
          </a:bodyPr>
          <a:lstStyle/>
          <a:p>
            <a:pPr marL="18288" lvl="0" indent="0">
              <a:buNone/>
            </a:pPr>
            <a:endParaRPr lang="ru-RU" sz="2400" b="1" i="1" dirty="0">
              <a:effectLst/>
            </a:endParaRP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Чтение художественной литературы («Теремок» обр. М. Булатова;  Л. Толстой «Три медведя»);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Дидактические игры (в том числе, изготовленные самим педагогом);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Рассматривание наглядно-иллюстрационного материала;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Творческо-репродуктивная деятельность (рисование гуашью, пластилином, ватой и пальчиковыми красками; аппликация, лепка, конструирование);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Театр (драматизация произведения Л. Н. Толстого «Три медведя»);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Игры с песком;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Игры с водой;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Сенсорный маршрут на участке детского сада;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Изготовление дидактических игр;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Сортировка мелких предметов разных по форме, величине, материалу;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Игра с мозаикой;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Собирание пазлов;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Анкетирование родителей;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sz="3200" dirty="0">
                <a:effectLst/>
              </a:rPr>
              <a:t>Составление рекомендации для родителей  по развитию сенсорных способностей детей.</a:t>
            </a:r>
          </a:p>
          <a:p>
            <a:pPr marL="475488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4876800"/>
            <a:ext cx="6912768" cy="157653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Авторская разработка «Развивающее панно логико-математической направленности «Солнечная полянка»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5784303" cy="4536504"/>
          </a:xfrm>
        </p:spPr>
      </p:pic>
    </p:spTree>
    <p:extLst>
      <p:ext uri="{BB962C8B-B14F-4D97-AF65-F5344CB8AC3E}">
        <p14:creationId xmlns:p14="http://schemas.microsoft.com/office/powerpoint/2010/main" val="37251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876800"/>
            <a:ext cx="6768752" cy="128850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Набор дидактических игр, применяемых в ходе эксперимента.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07" y="476673"/>
            <a:ext cx="5640185" cy="4320480"/>
          </a:xfrm>
        </p:spPr>
      </p:pic>
    </p:spTree>
    <p:extLst>
      <p:ext uri="{BB962C8B-B14F-4D97-AF65-F5344CB8AC3E}">
        <p14:creationId xmlns:p14="http://schemas.microsoft.com/office/powerpoint/2010/main" val="29739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876800"/>
            <a:ext cx="6912768" cy="1216496"/>
          </a:xfrm>
        </p:spPr>
        <p:txBody>
          <a:bodyPr/>
          <a:lstStyle/>
          <a:p>
            <a:r>
              <a:rPr lang="ru-RU" sz="2800" b="1" i="1" dirty="0" smtClean="0"/>
              <a:t>Дидактические игры, созданные педагогом 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85800"/>
            <a:ext cx="6072335" cy="4111352"/>
          </a:xfrm>
        </p:spPr>
      </p:pic>
    </p:spTree>
    <p:extLst>
      <p:ext uri="{BB962C8B-B14F-4D97-AF65-F5344CB8AC3E}">
        <p14:creationId xmlns:p14="http://schemas.microsoft.com/office/powerpoint/2010/main" val="7101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</TotalTime>
  <Words>486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      «Развитие сенсорного восприятия детей младшего возраста через творческо-репродуктивную деятельность и другие методы» </vt:lpstr>
      <vt:lpstr>Цель проекта:</vt:lpstr>
      <vt:lpstr>Задачи исследования:</vt:lpstr>
      <vt:lpstr>Предполагаемый результат проекта:</vt:lpstr>
      <vt:lpstr>Актуальность темы исследования:</vt:lpstr>
      <vt:lpstr>Методы повышения сенсорной грамотности у детей младшего возраста в рамках проекта:</vt:lpstr>
      <vt:lpstr>Авторская разработка «Развивающее панно логико-математической направленности «Солнечная полянка»</vt:lpstr>
      <vt:lpstr>Набор дидактических игр, применяемых в ходе эксперимента.</vt:lpstr>
      <vt:lpstr>Дидактические игры, созданные педагогом </vt:lpstr>
      <vt:lpstr>Игры, используемые в творческо-репродуктивной деятельности и занятиях физической культурой.</vt:lpstr>
      <vt:lpstr>Даже стены в нашей группе оформлены с учетом повышения сенсорной грамотности детей.</vt:lpstr>
      <vt:lpstr>В результате эксперимента были получены следующие данные.</vt:lpstr>
      <vt:lpstr>Уровень сенсорного развития экспериментальной группы (входная диагностика)</vt:lpstr>
      <vt:lpstr>Уровень сенсорного развития экспериментальной группы (после эксперимента)</vt:lpstr>
      <vt:lpstr>По характеру выполнения заданий (до эксперимента)</vt:lpstr>
      <vt:lpstr>По характеру выполнения (после эксперимента)</vt:lpstr>
      <vt:lpstr>Вывод о проделанной работе.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19</cp:revision>
  <dcterms:created xsi:type="dcterms:W3CDTF">2014-05-18T01:59:10Z</dcterms:created>
  <dcterms:modified xsi:type="dcterms:W3CDTF">2014-05-22T13:31:28Z</dcterms:modified>
</cp:coreProperties>
</file>