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D7CF5C-1835-48D5-829F-CBCC437A4060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1125E8-980C-44F7-B8D4-CB16EDE3625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5364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1125E8-980C-44F7-B8D4-CB16EDE3625B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210605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1125E8-980C-44F7-B8D4-CB16EDE3625B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21060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BC2AD-9A9D-4E8C-BBB3-667734224496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4C4B3-AF11-4349-903E-077D87A827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BC2AD-9A9D-4E8C-BBB3-667734224496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4C4B3-AF11-4349-903E-077D87A827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BC2AD-9A9D-4E8C-BBB3-667734224496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4C4B3-AF11-4349-903E-077D87A827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BC2AD-9A9D-4E8C-BBB3-667734224496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4C4B3-AF11-4349-903E-077D87A827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BC2AD-9A9D-4E8C-BBB3-667734224496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4C4B3-AF11-4349-903E-077D87A827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BC2AD-9A9D-4E8C-BBB3-667734224496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4C4B3-AF11-4349-903E-077D87A827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BC2AD-9A9D-4E8C-BBB3-667734224496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4C4B3-AF11-4349-903E-077D87A827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BC2AD-9A9D-4E8C-BBB3-667734224496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4C4B3-AF11-4349-903E-077D87A827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BC2AD-9A9D-4E8C-BBB3-667734224496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4C4B3-AF11-4349-903E-077D87A827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BC2AD-9A9D-4E8C-BBB3-667734224496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4C4B3-AF11-4349-903E-077D87A827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BC2AD-9A9D-4E8C-BBB3-667734224496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4C4B3-AF11-4349-903E-077D87A827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86BC2AD-9A9D-4E8C-BBB3-667734224496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8C4C4B3-AF11-4349-903E-077D87A8270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b="1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4400" b="1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нутрисемейные  </a:t>
            </a:r>
            <a:endParaRPr lang="ru-RU" sz="4400" b="1" i="1" dirty="0" smtClean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4400" b="1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отношения </a:t>
            </a:r>
            <a:r>
              <a:rPr lang="ru-RU" sz="4400" b="1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4400" b="1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эмоциональное состояние ребёнка</a:t>
            </a:r>
          </a:p>
          <a:p>
            <a:pPr marL="0" indent="0" algn="r">
              <a:buNone/>
            </a:pPr>
            <a:endParaRPr lang="ru-RU" sz="2000" b="1" i="1" dirty="0" smtClean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buNone/>
            </a:pPr>
            <a:endParaRPr lang="ru-RU" sz="2000" b="1" i="1" dirty="0" smtClean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buNone/>
            </a:pPr>
            <a:endParaRPr lang="ru-RU" sz="2400" b="1" i="1" dirty="0" smtClean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buNone/>
            </a:pPr>
            <a:endParaRPr lang="ru-RU" sz="2400" b="1" i="1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buNone/>
            </a:pPr>
            <a:r>
              <a:rPr lang="ru-RU" sz="2400" b="1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Ребёнок учится тому,</a:t>
            </a:r>
          </a:p>
          <a:p>
            <a:pPr marL="0" indent="0" algn="r">
              <a:buNone/>
            </a:pPr>
            <a:r>
              <a:rPr lang="ru-RU" sz="2400" b="1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Что видит у себя в дому.</a:t>
            </a:r>
          </a:p>
          <a:p>
            <a:pPr marL="0" indent="0" algn="r">
              <a:buNone/>
            </a:pPr>
            <a:r>
              <a:rPr lang="ru-RU" sz="2400" b="1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Родители – пример тому</a:t>
            </a:r>
          </a:p>
          <a:p>
            <a:pPr marL="0" indent="0" algn="r">
              <a:buNone/>
            </a:pPr>
            <a:r>
              <a:rPr lang="ru-RU" sz="2400" b="1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Себастьян </a:t>
            </a:r>
            <a:r>
              <a:rPr lang="ru-RU" sz="2400" b="1" i="1" dirty="0" err="1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Брант</a:t>
            </a:r>
            <a:endParaRPr lang="ru-RU" sz="2400" b="1" i="1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400" b="1" i="1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92896"/>
            <a:ext cx="4962112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7700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3600" i="1" u="sng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В семье формируются модели родительского поведения</a:t>
            </a:r>
          </a:p>
          <a:p>
            <a:pPr marL="45720" lvl="0" indent="0" algn="ctr">
              <a:buNone/>
            </a:pPr>
            <a:r>
              <a:rPr lang="ru-RU" sz="1800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Дети учатся у родителей определенным способам поведения, не только усваивая непосредственно сообщаемые им правила (готовые рецепты), но и благодаря наблюдению существующих во взаимоотношениях родителей моделей (примера). Наиболее вероятно, что в тех случаях, когда рецепт и пример совпадают, ребенок будет вести себя так же, как и родители</a:t>
            </a:r>
            <a:r>
              <a:rPr lang="ru-RU" sz="1800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i="1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4400" b="1" i="1" dirty="0" smtClean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sz="35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i="1" dirty="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ru-RU" sz="3500" b="1" i="1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83" name="Picture 11" descr="http://chudomama.com/purchases/uploads/8c5/93c/e6229a05422b911e06e9fd73c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705894"/>
            <a:ext cx="5400600" cy="3993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17479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858000"/>
          </a:xfrm>
        </p:spPr>
        <p:txBody>
          <a:bodyPr>
            <a:normAutofit fontScale="40000" lnSpcReduction="20000"/>
          </a:bodyPr>
          <a:lstStyle/>
          <a:p>
            <a:pPr marL="45720" indent="0" algn="ctr">
              <a:buNone/>
            </a:pPr>
            <a:r>
              <a:rPr lang="ru-RU" sz="10000" i="1" u="sng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Семья - место приобретения жизненного </a:t>
            </a:r>
            <a:r>
              <a:rPr lang="ru-RU" sz="10000" i="1" u="sng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опыта</a:t>
            </a:r>
            <a:endParaRPr lang="ru-RU" sz="10000" i="1" dirty="0" smtClean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sz="6800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Влияние </a:t>
            </a:r>
            <a:r>
              <a:rPr lang="ru-RU" sz="6800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родителей особенно велико потому, что они являются для ребенка источником необходимого жизненного </a:t>
            </a:r>
            <a:r>
              <a:rPr lang="ru-RU" sz="6800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опыта</a:t>
            </a:r>
          </a:p>
          <a:p>
            <a:pPr lvl="0">
              <a:buFont typeface="Arial" pitchFamily="34" charset="0"/>
              <a:buChar char="•"/>
            </a:pPr>
            <a:r>
              <a:rPr lang="ru-RU" sz="6800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800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Запас </a:t>
            </a:r>
            <a:r>
              <a:rPr lang="ru-RU" sz="6800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детских знаний во многом зависит от того, насколько родители обеспечивают ребенку возможность заниматься в библиотеках, посещать музеи, отдыхать на природе. Кроме этого, с детьми важно много </a:t>
            </a:r>
            <a:r>
              <a:rPr lang="ru-RU" sz="6800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беседовать </a:t>
            </a:r>
          </a:p>
          <a:p>
            <a:pPr lvl="0">
              <a:buFont typeface="Arial" pitchFamily="34" charset="0"/>
              <a:buChar char="•"/>
            </a:pPr>
            <a:r>
              <a:rPr lang="ru-RU" sz="6800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800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Дети</a:t>
            </a:r>
            <a:r>
              <a:rPr lang="ru-RU" sz="6800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, жизненный опыт которых включает широкий набор различных ситуаций и которые умеют справляться с проблемами общения, радоваться разносторонним социальным взаимодействиям, будут лучше других детей адаптироваться в новой обстановке и положительно реагировать на происходящие вокруг </a:t>
            </a:r>
            <a:r>
              <a:rPr lang="ru-RU" sz="6800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перемены</a:t>
            </a:r>
            <a:endParaRPr lang="ru-RU" sz="6800" i="1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4400" b="1" i="1" dirty="0" smtClean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sz="35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i="1" dirty="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ru-RU" sz="3500" b="1" i="1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652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4000" i="1" u="sng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Семья – это место формирования поведения </a:t>
            </a:r>
            <a:r>
              <a:rPr lang="ru-RU" sz="4000" i="1" u="sng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ребенка</a:t>
            </a:r>
            <a:endParaRPr lang="ru-RU" sz="4000" i="1" u="sng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sz="3600" dirty="0" smtClean="0"/>
              <a:t> </a:t>
            </a:r>
            <a:r>
              <a:rPr lang="ru-RU" sz="3600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Родители влияют на поведение ребенка, поощряя или осуждая определенные типы поведения, а также применяя наказания или допуская приемлемую для себя степень свободы в поведении ребенка.</a:t>
            </a:r>
          </a:p>
          <a:p>
            <a:pPr lvl="0">
              <a:buFont typeface="Arial" pitchFamily="34" charset="0"/>
              <a:buChar char="•"/>
            </a:pPr>
            <a:r>
              <a:rPr lang="ru-RU" sz="3600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3600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детстве именно у родителей ребенок учится тому, что ему следует делать, как вести себя</a:t>
            </a:r>
          </a:p>
          <a:p>
            <a:pPr marL="45720" indent="0" algn="ctr">
              <a:buNone/>
            </a:pPr>
            <a:endParaRPr lang="ru-RU" sz="3500" b="1" i="1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652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45720" indent="0" algn="ctr" fontAlgn="base">
              <a:buNone/>
            </a:pPr>
            <a:r>
              <a:rPr lang="ru-RU" sz="2700" i="1" u="sng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Психическое здоровье и нездоровье ребенка непосредственно связаны со стилем родительского воспитания, которое зависит от характера взаимоотношений в </a:t>
            </a:r>
            <a:r>
              <a:rPr lang="ru-RU" sz="2700" i="1" u="sng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семье</a:t>
            </a:r>
            <a:endParaRPr lang="ru-RU" sz="2700" i="1" u="sng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4400" b="1" i="1" dirty="0" smtClean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sz="35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i="1" dirty="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ru-RU" sz="3500" b="1" i="1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3" y="1916832"/>
            <a:ext cx="4104456" cy="3168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 descr="Хвалим ребенка правильно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276872"/>
            <a:ext cx="3872456" cy="3872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1376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858000"/>
          </a:xfrm>
        </p:spPr>
        <p:txBody>
          <a:bodyPr>
            <a:normAutofit fontScale="40000" lnSpcReduction="20000"/>
          </a:bodyPr>
          <a:lstStyle/>
          <a:p>
            <a:pPr marL="45720" indent="0" algn="ctr" fontAlgn="base">
              <a:buNone/>
            </a:pPr>
            <a:r>
              <a:rPr lang="ru-RU" sz="9000" i="1" u="sng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Детский врач-психотерапевт А. И. Захаров выделил следующие стили семейного воспитания:</a:t>
            </a:r>
          </a:p>
          <a:p>
            <a:pPr lvl="0" fontAlgn="base">
              <a:buFont typeface="Arial" pitchFamily="34" charset="0"/>
              <a:buChar char="•"/>
            </a:pPr>
            <a:r>
              <a:rPr lang="ru-RU" sz="3600" dirty="0" smtClean="0"/>
              <a:t>  </a:t>
            </a:r>
            <a:r>
              <a:rPr lang="ru-RU" sz="5800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Демократический </a:t>
            </a:r>
            <a:r>
              <a:rPr lang="ru-RU" sz="5800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стиль воспитания. Характеризуется уровнем принятия ребенка, развитым вербальным общением, верой в самостоятельность ребенка и готовностью помочь ему в случае необходимости. В результате этого дети отличаются умением общаться со сверстниками, активностью, агрессивностью, стремлением контролировать других детей, хорошим физическим </a:t>
            </a:r>
            <a:r>
              <a:rPr lang="ru-RU" sz="5800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развитием</a:t>
            </a:r>
          </a:p>
          <a:p>
            <a:pPr lvl="0" fontAlgn="base">
              <a:buFont typeface="Arial" pitchFamily="34" charset="0"/>
              <a:buChar char="•"/>
            </a:pPr>
            <a:r>
              <a:rPr lang="ru-RU" sz="5800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800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Контролирующий </a:t>
            </a:r>
            <a:r>
              <a:rPr lang="ru-RU" sz="5800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стиль воспитания. В процессе этого стиля семейного воспитания формируется тревожный социально психологический тип личности. При данном стиле воспитания родители берут на себя ответственность, контролируют деятельность своего ребенка, наказывают его по первому же </a:t>
            </a:r>
            <a:r>
              <a:rPr lang="ru-RU" sz="5800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наговору</a:t>
            </a:r>
          </a:p>
          <a:p>
            <a:pPr lvl="0" fontAlgn="base">
              <a:buFont typeface="Arial" pitchFamily="34" charset="0"/>
              <a:buChar char="•"/>
            </a:pPr>
            <a:r>
              <a:rPr lang="ru-RU" sz="5800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800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Смешанный </a:t>
            </a:r>
            <a:r>
              <a:rPr lang="ru-RU" sz="5800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стиль воспитания. Дети характеризуются как послушные, эмоционально чувствительные, внушаемые, неагрессивные, нелюбопытные, с бедной фантазией</a:t>
            </a:r>
          </a:p>
        </p:txBody>
      </p:sp>
    </p:spTree>
    <p:extLst>
      <p:ext uri="{BB962C8B-B14F-4D97-AF65-F5344CB8AC3E}">
        <p14:creationId xmlns:p14="http://schemas.microsoft.com/office/powerpoint/2010/main" xmlns="" val="404059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858000"/>
          </a:xfrm>
        </p:spPr>
        <p:txBody>
          <a:bodyPr>
            <a:normAutofit fontScale="47500" lnSpcReduction="20000"/>
          </a:bodyPr>
          <a:lstStyle/>
          <a:p>
            <a:pPr marL="45720" indent="0" algn="ctr" fontAlgn="base">
              <a:buNone/>
            </a:pPr>
            <a:r>
              <a:rPr lang="ru-RU" sz="7600" i="1" u="sng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Также особый интерес вызывают изучение неправильных типов воспитания, которые могут привести к формированию различных неврозов. А. И. Захаров выделил три типа неправильного семейного воспитания:</a:t>
            </a:r>
          </a:p>
          <a:p>
            <a:pPr lvl="0" fontAlgn="base">
              <a:buFont typeface="Arial" pitchFamily="34" charset="0"/>
              <a:buChar char="•"/>
            </a:pPr>
            <a:r>
              <a:rPr lang="ru-RU" sz="5800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5800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Первый тип – неприятие. Т. е. осознаваемое или неосознаваемое эмоциональное отвержение ребенка, применение жестких регламентирующих и контролирующих мер, навязывание ребенку своего типа </a:t>
            </a:r>
            <a:r>
              <a:rPr lang="ru-RU" sz="5800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поведения</a:t>
            </a:r>
          </a:p>
          <a:p>
            <a:pPr lvl="0" fontAlgn="base">
              <a:buFont typeface="Arial" pitchFamily="34" charset="0"/>
              <a:buChar char="•"/>
            </a:pPr>
            <a:r>
              <a:rPr lang="ru-RU" sz="5800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800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Второй </a:t>
            </a:r>
            <a:r>
              <a:rPr lang="ru-RU" sz="5800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тип – </a:t>
            </a:r>
            <a:r>
              <a:rPr lang="ru-RU" sz="5800" i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гиперсоциализирующий</a:t>
            </a:r>
            <a:r>
              <a:rPr lang="ru-RU" sz="5800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. Этому типу характерно тревожно-мнительное отношение родителей к здоровью, успехам в обучении своего ребенка и его статусу среди </a:t>
            </a:r>
            <a:r>
              <a:rPr lang="ru-RU" sz="5800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сверстников</a:t>
            </a:r>
          </a:p>
          <a:p>
            <a:pPr lvl="0" fontAlgn="base">
              <a:buFont typeface="Arial" pitchFamily="34" charset="0"/>
              <a:buChar char="•"/>
            </a:pPr>
            <a:r>
              <a:rPr lang="ru-RU" sz="5800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800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Третий </a:t>
            </a:r>
            <a:r>
              <a:rPr lang="ru-RU" sz="5800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тип – эгоцентрический. Характеризуются как чрезмерное внимание к ребенку всех членов семьи» </a:t>
            </a:r>
          </a:p>
          <a:p>
            <a:pPr marL="45720" indent="0" algn="ctr" fontAlgn="base">
              <a:buNone/>
            </a:pPr>
            <a:endParaRPr lang="ru-RU" sz="5800" i="1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47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45720" indent="0" algn="ctr" fontAlgn="base">
              <a:buNone/>
            </a:pPr>
            <a:r>
              <a:rPr lang="ru-RU" sz="3600" i="1" u="sng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3600" i="1" u="sng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сновными </a:t>
            </a:r>
            <a:r>
              <a:rPr lang="ru-RU" sz="3600" i="1" u="sng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условиями успеха в воспитании детей в семье можно считать нормальную семейную </a:t>
            </a:r>
            <a:r>
              <a:rPr lang="ru-RU" sz="3600" i="1" u="sng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атмосферу</a:t>
            </a:r>
            <a:endParaRPr lang="ru-RU" sz="3600" i="1" u="sng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Рисунок 55" descr="http://abpp.by/wp-content/uploads/2014/11/359fcf4e8e1881b39e63998808378e6a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916832"/>
            <a:ext cx="5832648" cy="4368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0613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858000"/>
          </a:xfrm>
        </p:spPr>
        <p:txBody>
          <a:bodyPr>
            <a:normAutofit fontScale="55000" lnSpcReduction="20000"/>
          </a:bodyPr>
          <a:lstStyle/>
          <a:p>
            <a:pPr marL="45720" indent="0" algn="ctr" fontAlgn="base">
              <a:buNone/>
            </a:pPr>
            <a:r>
              <a:rPr lang="ru-RU" sz="5800" i="1" u="sng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Нормальная семейная атмосфера характеризуется </a:t>
            </a:r>
            <a:r>
              <a:rPr lang="ru-RU" sz="5800" i="1" u="sng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как:</a:t>
            </a:r>
          </a:p>
          <a:p>
            <a:pPr lvl="0" fontAlgn="base">
              <a:buFont typeface="Arial" pitchFamily="34" charset="0"/>
              <a:buChar char="•"/>
            </a:pPr>
            <a:r>
              <a:rPr lang="ru-RU" sz="4500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500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Осознание </a:t>
            </a:r>
            <a:r>
              <a:rPr lang="ru-RU" sz="4500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родителями своего долга и чувства ответственности за воспитание детей, заключающегося на взаимном уважении отца и матери, постоянном внимании к учебной, трудовой и общественной жизни своего ребенка, помощь и поддержка ему в трудных ситуациях, и бережном отношении к достоинству каждого члена </a:t>
            </a:r>
            <a:r>
              <a:rPr lang="ru-RU" sz="4500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семьи;</a:t>
            </a:r>
          </a:p>
          <a:p>
            <a:pPr lvl="0" fontAlgn="base">
              <a:buFont typeface="Arial" pitchFamily="34" charset="0"/>
              <a:buChar char="•"/>
            </a:pPr>
            <a:r>
              <a:rPr lang="ru-RU" sz="4500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Организация </a:t>
            </a:r>
            <a:r>
              <a:rPr lang="ru-RU" sz="4500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жизни и быта семьи, в основе которой лежит равноправие всех членов, привлечение детей к решению хозяйственных вопросов жизни семьи, ведению хозяйства, привлечение к </a:t>
            </a:r>
            <a:r>
              <a:rPr lang="ru-RU" sz="4500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труду;</a:t>
            </a:r>
          </a:p>
          <a:p>
            <a:pPr lvl="0" fontAlgn="base">
              <a:buFont typeface="Arial" pitchFamily="34" charset="0"/>
              <a:buChar char="•"/>
            </a:pPr>
            <a:r>
              <a:rPr lang="ru-RU" sz="4500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4500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организации семейного досуга, т. е. участие в спортивных и туристских походах, в совместных прогулках, прослушивании музыки, чтение книг, посещении театра и </a:t>
            </a:r>
            <a:r>
              <a:rPr lang="ru-RU" sz="4500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кино;</a:t>
            </a:r>
          </a:p>
          <a:p>
            <a:pPr lvl="0" fontAlgn="base">
              <a:buFont typeface="Arial" pitchFamily="34" charset="0"/>
              <a:buChar char="•"/>
            </a:pPr>
            <a:r>
              <a:rPr lang="ru-RU" sz="4500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Взаимная </a:t>
            </a:r>
            <a:r>
              <a:rPr lang="ru-RU" sz="4500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принципиальная требовательность, доброжелательность в обращении, задушевность, любовь и жизнерадостность в </a:t>
            </a:r>
            <a:r>
              <a:rPr lang="ru-RU" sz="4500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семье</a:t>
            </a:r>
            <a:endParaRPr lang="ru-RU" sz="4500" i="1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 algn="ctr" fontAlgn="base">
              <a:buNone/>
            </a:pPr>
            <a:endParaRPr lang="ru-RU" sz="5800" i="1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305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858000"/>
          </a:xfrm>
        </p:spPr>
        <p:txBody>
          <a:bodyPr>
            <a:normAutofit fontScale="62500" lnSpcReduction="20000"/>
          </a:bodyPr>
          <a:lstStyle/>
          <a:p>
            <a:pPr marL="45720" indent="0" algn="ctr" fontAlgn="base">
              <a:buNone/>
            </a:pPr>
            <a:r>
              <a:rPr lang="ru-RU" sz="5300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В последние </a:t>
            </a:r>
            <a:r>
              <a:rPr lang="ru-RU" sz="5300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годы усилилось внимание к изучению семьи как воспитательного института. Однако возможности ученых в исследованиях ограничены в связи с тем, что семья представляет собой достаточно замкнутую ячейку общества, неохотно посвящающую посторонних во все тайны жизнедеятельности, взаимоотношений, ценностей, которые она исповедует. В то же время следует учесть уникальность и неповторимость каждой семьи. Супружеские отношения являются одним из главных факторов, влияющих на психологический микроклимат в семье. Следовательно, они обусловливают стиль воспитания а так же характер системы отношений «родители – ребенок». </a:t>
            </a:r>
          </a:p>
          <a:p>
            <a:pPr marL="45720" indent="0" algn="ctr" fontAlgn="base">
              <a:buNone/>
            </a:pPr>
            <a:endParaRPr lang="ru-RU" sz="5800" i="1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48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858000"/>
          </a:xfrm>
        </p:spPr>
        <p:txBody>
          <a:bodyPr>
            <a:normAutofit fontScale="40000" lnSpcReduction="20000"/>
          </a:bodyPr>
          <a:lstStyle/>
          <a:p>
            <a:pPr marL="45720" indent="0" algn="ctr" fontAlgn="base">
              <a:buNone/>
            </a:pPr>
            <a:r>
              <a:rPr lang="ru-RU" sz="7000" i="1" u="sng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Подведем итоги:</a:t>
            </a:r>
          </a:p>
          <a:p>
            <a:pPr marL="45720" indent="0" algn="ctr" fontAlgn="base">
              <a:buNone/>
            </a:pPr>
            <a:r>
              <a:rPr lang="ru-RU" sz="7000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Влияние </a:t>
            </a:r>
            <a:r>
              <a:rPr lang="ru-RU" sz="7000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семьи осуществляется и проявляется следующим образом:</a:t>
            </a:r>
          </a:p>
          <a:p>
            <a:pPr lvl="0" fontAlgn="base">
              <a:buFont typeface="Arial" pitchFamily="34" charset="0"/>
              <a:buChar char="•"/>
            </a:pPr>
            <a:r>
              <a:rPr lang="ru-RU" sz="5300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Семья </a:t>
            </a:r>
            <a:r>
              <a:rPr lang="ru-RU" sz="6000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обеспечивает базисное чувство безопасности, гарантируя безопасность ребенку при взаимодействии с внешним миром, освоении новых способов его исследования и </a:t>
            </a:r>
            <a:r>
              <a:rPr lang="ru-RU" sz="6000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реагирования</a:t>
            </a:r>
          </a:p>
          <a:p>
            <a:pPr lvl="0" fontAlgn="base">
              <a:buFont typeface="Arial" pitchFamily="34" charset="0"/>
              <a:buChar char="•"/>
            </a:pPr>
            <a:r>
              <a:rPr lang="ru-RU" sz="6000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Дети </a:t>
            </a:r>
            <a:r>
              <a:rPr lang="ru-RU" sz="6000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учатся у родителей определенным способам поведения, усваивая определенные готовые модели </a:t>
            </a:r>
            <a:r>
              <a:rPr lang="ru-RU" sz="6000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поведения</a:t>
            </a:r>
          </a:p>
          <a:p>
            <a:pPr lvl="0" fontAlgn="base">
              <a:buFont typeface="Arial" pitchFamily="34" charset="0"/>
              <a:buChar char="•"/>
            </a:pPr>
            <a:r>
              <a:rPr lang="ru-RU" sz="6000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Родители </a:t>
            </a:r>
            <a:r>
              <a:rPr lang="ru-RU" sz="6000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являются источником необходимого жизненного </a:t>
            </a:r>
            <a:r>
              <a:rPr lang="ru-RU" sz="6000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опыта</a:t>
            </a:r>
          </a:p>
          <a:p>
            <a:pPr lvl="0" fontAlgn="base">
              <a:buFont typeface="Arial" pitchFamily="34" charset="0"/>
              <a:buChar char="•"/>
            </a:pPr>
            <a:r>
              <a:rPr lang="ru-RU" sz="6000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Родители </a:t>
            </a:r>
            <a:r>
              <a:rPr lang="ru-RU" sz="6000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влияют на поведение ребенка, поощряя или осуждая определенный тип поведения, а также применяя наказания или допуская приемлемую для себя степень свободы в поведении </a:t>
            </a:r>
            <a:r>
              <a:rPr lang="ru-RU" sz="6000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ребенка</a:t>
            </a:r>
          </a:p>
          <a:p>
            <a:pPr lvl="0" fontAlgn="base">
              <a:buFont typeface="Arial" pitchFamily="34" charset="0"/>
              <a:buChar char="•"/>
            </a:pPr>
            <a:r>
              <a:rPr lang="ru-RU" sz="6000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Общение </a:t>
            </a:r>
            <a:r>
              <a:rPr lang="ru-RU" sz="6000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в семье позволяет ребенку вырабатывать собственные взгляды, нормы, установки и идеи. Развитие ребенка будет зависеть от того, насколько хорошие условия для общения предоставлены ему в семье; развитие также зависит от четкости и ясности общения в семье.</a:t>
            </a:r>
          </a:p>
          <a:p>
            <a:pPr marL="45720" indent="0" algn="ctr" fontAlgn="base">
              <a:buNone/>
            </a:pPr>
            <a:endParaRPr lang="ru-RU" sz="5800" i="1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380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4400" b="1" i="1" dirty="0" smtClean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sz="35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i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3500" i="1" u="sng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3500" i="1" u="sng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3500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выявление особенностей взаимоотношений между ребенком и </a:t>
            </a:r>
            <a:r>
              <a:rPr lang="ru-RU" sz="3500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родителями</a:t>
            </a:r>
          </a:p>
          <a:p>
            <a:pPr marL="45720" indent="0">
              <a:buNone/>
            </a:pPr>
            <a:r>
              <a:rPr lang="ru-RU" sz="3500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500" i="1" u="sng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3500" i="1" u="sng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3500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ru-RU" sz="3500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актуализировать </a:t>
            </a:r>
            <a:r>
              <a:rPr lang="ru-RU" sz="3500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значение влияния семьи на эмоциональное состояние </a:t>
            </a:r>
            <a:r>
              <a:rPr lang="ru-RU" sz="3500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ребенка;</a:t>
            </a:r>
          </a:p>
          <a:p>
            <a:pPr>
              <a:buFont typeface="Arial" pitchFamily="34" charset="0"/>
              <a:buChar char="•"/>
            </a:pPr>
            <a:r>
              <a:rPr lang="ru-RU" sz="3500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ознакомить </a:t>
            </a:r>
            <a:r>
              <a:rPr lang="ru-RU" sz="3500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родителей с возможными способами психологической поддержки детей</a:t>
            </a:r>
          </a:p>
          <a:p>
            <a:pPr marL="0" indent="0" algn="ctr">
              <a:buNone/>
            </a:pPr>
            <a:endParaRPr lang="ru-RU" sz="3500" b="1" i="1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230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 lnSpcReduction="10000"/>
          </a:bodyPr>
          <a:lstStyle/>
          <a:p>
            <a:pPr marL="45720" indent="0" algn="ctr" fontAlgn="base">
              <a:buNone/>
            </a:pPr>
            <a:r>
              <a:rPr lang="ru-RU" sz="4700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Итак, родители должны понимать, что семейная атмосфера является решающим фактором становления личности ребёнка, а также, то, что дальнейшее развитие ребенка, отношение к себе, к своей семье и к окружающим людям во многом зависит от отношения к ребенку родителей и других членов семьи, от удовлетворения его психических потребностей.</a:t>
            </a:r>
          </a:p>
          <a:p>
            <a:pPr marL="45720" indent="0" algn="ctr" fontAlgn="base">
              <a:buNone/>
            </a:pPr>
            <a:endParaRPr lang="ru-RU" sz="5800" i="1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312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45720" indent="0" algn="ctr" fontAlgn="base">
              <a:buNone/>
            </a:pPr>
            <a:r>
              <a:rPr lang="ru-RU" sz="2800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Л. Б. Шнейдер пишет что: «Гармоничное развитие личности ребенка возможно при сохранении и укреплении его здоровья, определяемого как состояние физического, психического и </a:t>
            </a:r>
            <a:r>
              <a:rPr lang="ru-RU" sz="2800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социального </a:t>
            </a:r>
            <a:r>
              <a:rPr lang="ru-RU" sz="2800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благополучия. </a:t>
            </a:r>
          </a:p>
        </p:txBody>
      </p:sp>
      <p:pic>
        <p:nvPicPr>
          <p:cNvPr id="6148" name="Picture 4" descr="http://pmss27.ru/images/famil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72816"/>
            <a:ext cx="6144683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3079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858000"/>
          </a:xfrm>
        </p:spPr>
        <p:txBody>
          <a:bodyPr>
            <a:normAutofit fontScale="40000" lnSpcReduction="20000"/>
          </a:bodyPr>
          <a:lstStyle/>
          <a:p>
            <a:pPr marL="45720" indent="0" algn="ctr" fontAlgn="base">
              <a:buNone/>
            </a:pPr>
            <a:endParaRPr lang="ru-RU" sz="8000" i="1" dirty="0" smtClean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 algn="ctr" fontAlgn="base">
              <a:buNone/>
            </a:pPr>
            <a:r>
              <a:rPr lang="ru-RU" sz="8000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Психическое </a:t>
            </a:r>
            <a:r>
              <a:rPr lang="ru-RU" sz="8000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здоровье включает в себя благополучие ребенка в эмоциональной и познавательной сфере, развитии характера и формирование личности, нервно психическое состояние детей. Это возможно только в семье. Ребенок является частью семьи. Семья без ребенка не является полной, так же как ребенок без семьи. «Ребенок берет от семьи все, что необходимо для его роста и развития. В свою очередь и семья получает от ребенка все, что необходимо для ее роста и развития</a:t>
            </a:r>
            <a:r>
              <a:rPr lang="ru-RU" sz="8000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». Наблюдается </a:t>
            </a:r>
            <a:r>
              <a:rPr lang="ru-RU" sz="8000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определенная взаимозависимость и взаимовлияние, идущие в обоих направлениях, от ребенка к семье и обратно.</a:t>
            </a:r>
          </a:p>
          <a:p>
            <a:pPr marL="45720" indent="0" algn="ctr" fontAlgn="base">
              <a:buNone/>
            </a:pPr>
            <a:endParaRPr lang="ru-RU" sz="5800" i="1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7895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45720" indent="0" algn="ctr" fontAlgn="base">
              <a:buNone/>
            </a:pPr>
            <a:r>
              <a:rPr lang="ru-RU" sz="5400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Спасибо за внимание!!!</a:t>
            </a:r>
            <a:endParaRPr lang="ru-RU" sz="5400" i="1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 algn="ctr" fontAlgn="base">
              <a:buNone/>
            </a:pPr>
            <a:endParaRPr lang="ru-RU" sz="5800" i="1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03122"/>
            <a:ext cx="4608188" cy="1965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Рисунок 34" descr="http://ihappymama.ru/wp-content/uploads/2014/10/risunok_sem_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08188" y="1131330"/>
            <a:ext cx="4535812" cy="282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 descr="http://img0.liveinternet.ru/images/attach/c/4/81/419/81419612_4260761_32e5201c072840a3e6a27aefe07fb0b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3068960"/>
            <a:ext cx="4608189" cy="335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uspeshnayaledy.ru/uploads/posts/hccy11p4nc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08188" y="3954443"/>
            <a:ext cx="4535812" cy="2903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01204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858000"/>
          </a:xfrm>
        </p:spPr>
        <p:txBody>
          <a:bodyPr>
            <a:normAutofit fontScale="77500" lnSpcReduction="20000"/>
          </a:bodyPr>
          <a:lstStyle/>
          <a:p>
            <a:pPr lvl="0">
              <a:buFont typeface="Arial" pitchFamily="34" charset="0"/>
              <a:buChar char="•"/>
            </a:pPr>
            <a:endParaRPr lang="ru-RU" sz="3400" i="1" dirty="0" smtClean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sz="3400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Важность </a:t>
            </a:r>
            <a:r>
              <a:rPr lang="ru-RU" sz="3400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влияния семьи и семейных связей на становление и развитие личности ребенка стала </a:t>
            </a:r>
            <a:r>
              <a:rPr lang="ru-RU" sz="3400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очевидной</a:t>
            </a:r>
          </a:p>
          <a:p>
            <a:pPr lvl="0">
              <a:buFont typeface="Arial" pitchFamily="34" charset="0"/>
              <a:buChar char="•"/>
            </a:pPr>
            <a:r>
              <a:rPr lang="ru-RU" sz="3400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Семейное и общественное воспитание взаимосвязаны, дополняют и могут, в определенных границах, даже заменять друг друга, но в целом они неравнозначны и ни при каких условиях не могут стать </a:t>
            </a:r>
            <a:r>
              <a:rPr lang="ru-RU" sz="3400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таковыми</a:t>
            </a:r>
          </a:p>
          <a:p>
            <a:pPr lvl="0">
              <a:buFont typeface="Arial" pitchFamily="34" charset="0"/>
              <a:buChar char="•"/>
            </a:pPr>
            <a:r>
              <a:rPr lang="ru-RU" sz="3400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Семейное </a:t>
            </a:r>
            <a:r>
              <a:rPr lang="ru-RU" sz="3400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воспитание более эмоционально по своему характеру, чем любое другое воспитание, его проводником является родительская любовь к детям, вызывающая ответные чувства детей к </a:t>
            </a:r>
            <a:r>
              <a:rPr lang="ru-RU" sz="3400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родителям</a:t>
            </a:r>
          </a:p>
          <a:p>
            <a:pPr lvl="0">
              <a:buFont typeface="Arial" pitchFamily="34" charset="0"/>
              <a:buChar char="•"/>
            </a:pPr>
            <a:r>
              <a:rPr lang="ru-RU" sz="3400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Внутрисемейные </a:t>
            </a:r>
            <a:r>
              <a:rPr lang="ru-RU" sz="3400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отношения оказывают огромное влияние на эмоциональное состояние </a:t>
            </a:r>
            <a:r>
              <a:rPr lang="ru-RU" sz="3400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ребенка</a:t>
            </a:r>
          </a:p>
          <a:p>
            <a:pPr lvl="0">
              <a:buFont typeface="Arial" pitchFamily="34" charset="0"/>
              <a:buChar char="•"/>
            </a:pPr>
            <a:r>
              <a:rPr lang="ru-RU" sz="3400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Острый </a:t>
            </a:r>
            <a:r>
              <a:rPr lang="ru-RU" sz="3400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недостаток ласки в семье является причиной повышенной заболеваемости, агрессивности, тревожности, страхов, одиночества, жестокости, замкнутости  у </a:t>
            </a:r>
            <a:r>
              <a:rPr lang="ru-RU" sz="3400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детей</a:t>
            </a:r>
          </a:p>
          <a:p>
            <a:pPr lvl="0">
              <a:buFont typeface="Arial" pitchFamily="34" charset="0"/>
              <a:buChar char="•"/>
            </a:pPr>
            <a:r>
              <a:rPr lang="ru-RU" sz="3400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3400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таких детей проявляется неуверенность, низкая самооценка и низкий уровень </a:t>
            </a:r>
            <a:r>
              <a:rPr lang="ru-RU" sz="3400" i="1" dirty="0" err="1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саморегуляции</a:t>
            </a:r>
            <a:endParaRPr lang="ru-RU" sz="3500" b="1" i="1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017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858000"/>
          </a:xfrm>
        </p:spPr>
        <p:txBody>
          <a:bodyPr>
            <a:normAutofit fontScale="47500" lnSpcReduction="20000"/>
          </a:bodyPr>
          <a:lstStyle/>
          <a:p>
            <a:pPr marL="45720" indent="0" algn="ctr">
              <a:buNone/>
            </a:pPr>
            <a:r>
              <a:rPr lang="ru-RU" sz="10900" i="1" u="sng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Семья – это…</a:t>
            </a:r>
          </a:p>
          <a:p>
            <a:pPr lvl="0">
              <a:buFont typeface="Arial" pitchFamily="34" charset="0"/>
              <a:buChar char="•"/>
            </a:pPr>
            <a:endParaRPr lang="ru-RU" sz="4700" i="1" dirty="0" smtClean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sz="5500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Социально-педагогическая </a:t>
            </a:r>
            <a:r>
              <a:rPr lang="ru-RU" sz="5500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группа людей, предназначенная для оптимального удовлетворения потребностей в самосохранении (продолжении рода) и самоутверждении (самоуважении) каждого ее </a:t>
            </a:r>
            <a:r>
              <a:rPr lang="ru-RU" sz="5500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члена</a:t>
            </a:r>
          </a:p>
          <a:p>
            <a:pPr lvl="0">
              <a:buFont typeface="Arial" pitchFamily="34" charset="0"/>
              <a:buChar char="•"/>
            </a:pPr>
            <a:r>
              <a:rPr lang="ru-RU" sz="5500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Семья </a:t>
            </a:r>
            <a:r>
              <a:rPr lang="ru-RU" sz="5500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создает у человека понятие дома не как помещения, где он живет, а как чувства, ощущения, где ждут, любят, понимают, </a:t>
            </a:r>
            <a:r>
              <a:rPr lang="ru-RU" sz="5500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защищают</a:t>
            </a:r>
          </a:p>
          <a:p>
            <a:pPr lvl="0">
              <a:buFont typeface="Arial" pitchFamily="34" charset="0"/>
              <a:buChar char="•"/>
            </a:pPr>
            <a:r>
              <a:rPr lang="ru-RU" sz="5500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Семья </a:t>
            </a:r>
            <a:r>
              <a:rPr lang="ru-RU" sz="5500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– это такое образование, которое “охватывает” человека целиком во всех его </a:t>
            </a:r>
            <a:r>
              <a:rPr lang="ru-RU" sz="5500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проявлениях</a:t>
            </a:r>
          </a:p>
          <a:p>
            <a:pPr lvl="0">
              <a:buFont typeface="Arial" pitchFamily="34" charset="0"/>
              <a:buChar char="•"/>
            </a:pPr>
            <a:r>
              <a:rPr lang="ru-RU" sz="5500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5500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семье могут формироваться все личностные качества. Судьбоносная значимость семьи в развитии личности растущего человека общеизвестна</a:t>
            </a:r>
          </a:p>
          <a:p>
            <a:pPr marL="0" indent="0" algn="ctr">
              <a:buNone/>
            </a:pPr>
            <a:endParaRPr lang="ru-RU" sz="4400" b="1" i="1" dirty="0" smtClean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sz="35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i="1" dirty="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ru-RU" sz="3500" b="1" i="1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1341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5200" i="1" u="sng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Семейное воспитание </a:t>
            </a:r>
          </a:p>
          <a:p>
            <a:pPr marL="45720" lvl="0" indent="0" algn="ctr">
              <a:buNone/>
            </a:pPr>
            <a:r>
              <a:rPr lang="ru-RU" sz="2800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2800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система воспитания и образования, складывающаяся в условиях конкретной семьи силами родителей и родственников. </a:t>
            </a:r>
          </a:p>
          <a:p>
            <a:pPr marL="45720" lvl="0" indent="0">
              <a:buNone/>
            </a:pPr>
            <a:endParaRPr lang="ru-RU" sz="4400" b="1" i="1" dirty="0" smtClean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sz="35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i="1" dirty="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ru-RU" sz="3500" b="1" i="1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http://21sad.ru/wp-content/uploads/2013/03/0_a727d_5af330aa_XL-630x350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2342376"/>
            <a:ext cx="7685737" cy="4269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5450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858000"/>
          </a:xfrm>
        </p:spPr>
        <p:txBody>
          <a:bodyPr>
            <a:normAutofit fontScale="85000" lnSpcReduction="20000"/>
          </a:bodyPr>
          <a:lstStyle/>
          <a:p>
            <a:pPr marL="45720" indent="0" algn="ctr">
              <a:buNone/>
            </a:pPr>
            <a:r>
              <a:rPr lang="ru-RU" sz="5200" i="1" u="sng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Семейное воспитание </a:t>
            </a:r>
          </a:p>
          <a:p>
            <a:pPr marL="45720" indent="0">
              <a:buNone/>
            </a:pPr>
            <a:endParaRPr lang="ru-RU" sz="4200" i="1" dirty="0" smtClean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 algn="ctr">
              <a:buNone/>
            </a:pPr>
            <a:r>
              <a:rPr lang="ru-RU" sz="4200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На семейное воспитание влияют </a:t>
            </a:r>
            <a:r>
              <a:rPr lang="ru-RU" sz="4200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наследственность и биологическое (природное) здоровье детей и родителей, материально-экономическая обеспеченность, социальное положение, уклад жизни, количество членов семьи, место проживания, отношение к ребенку. Все это органично переплетается и в каждом конкретном случае проявляется по-разному</a:t>
            </a:r>
          </a:p>
          <a:p>
            <a:pPr lvl="0">
              <a:buFont typeface="Arial" pitchFamily="34" charset="0"/>
              <a:buChar char="•"/>
            </a:pPr>
            <a:endParaRPr lang="ru-RU" sz="4400" b="1" i="1" dirty="0" smtClean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sz="35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i="1" dirty="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ru-RU" sz="3500" b="1" i="1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437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858000"/>
          </a:xfrm>
        </p:spPr>
        <p:txBody>
          <a:bodyPr>
            <a:normAutofit fontScale="85000" lnSpcReduction="20000"/>
          </a:bodyPr>
          <a:lstStyle/>
          <a:p>
            <a:pPr marL="45720" indent="0" algn="ctr">
              <a:buNone/>
            </a:pPr>
            <a:r>
              <a:rPr lang="ru-RU" sz="6300" i="1" u="sng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Задача семьи</a:t>
            </a:r>
          </a:p>
          <a:p>
            <a:pPr lvl="0">
              <a:buFont typeface="Arial" pitchFamily="34" charset="0"/>
              <a:buChar char="•"/>
            </a:pPr>
            <a:r>
              <a:rPr lang="ru-RU" sz="4400" dirty="0" smtClean="0"/>
              <a:t> </a:t>
            </a:r>
            <a:r>
              <a:rPr lang="ru-RU" sz="3700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создать максимальные условия для роста и разв</a:t>
            </a:r>
            <a:r>
              <a:rPr lang="ru-RU" sz="3600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ития</a:t>
            </a:r>
            <a:r>
              <a:rPr lang="ru-RU" sz="3700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ребенка; </a:t>
            </a:r>
            <a:endParaRPr lang="ru-RU" sz="3700" i="1" dirty="0" smtClean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sz="3700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700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стать </a:t>
            </a:r>
            <a:r>
              <a:rPr lang="ru-RU" sz="3700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социально-экономической и психологической защитой ребенка; </a:t>
            </a:r>
            <a:endParaRPr lang="ru-RU" sz="3700" i="1" dirty="0" smtClean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sz="3700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700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передать </a:t>
            </a:r>
            <a:r>
              <a:rPr lang="ru-RU" sz="3700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опыт создания и сохранения семьи, воспитания в ней детей и отношения к старшим; </a:t>
            </a:r>
            <a:r>
              <a:rPr lang="ru-RU" sz="3700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>
              <a:buFont typeface="Arial" pitchFamily="34" charset="0"/>
              <a:buChar char="•"/>
            </a:pPr>
            <a:r>
              <a:rPr lang="ru-RU" sz="3700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700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научить </a:t>
            </a:r>
            <a:r>
              <a:rPr lang="ru-RU" sz="3700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детей полезным прикладным навыкам и умениям, направленным на самообслуживание и помощь близким; </a:t>
            </a:r>
            <a:endParaRPr lang="ru-RU" sz="3700" i="1" dirty="0" smtClean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sz="3700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700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воспитать </a:t>
            </a:r>
            <a:r>
              <a:rPr lang="ru-RU" sz="3700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чувство собственного достоинства, ценности собственного “я”. </a:t>
            </a:r>
          </a:p>
          <a:p>
            <a:pPr marL="0" indent="0" algn="ctr">
              <a:buNone/>
            </a:pPr>
            <a:endParaRPr lang="ru-RU" sz="4400" b="1" i="1" dirty="0" smtClean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sz="35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i="1" dirty="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ru-RU" sz="3500" b="1" i="1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040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858000"/>
          </a:xfrm>
        </p:spPr>
        <p:txBody>
          <a:bodyPr>
            <a:normAutofit fontScale="62500" lnSpcReduction="20000"/>
          </a:bodyPr>
          <a:lstStyle/>
          <a:p>
            <a:pPr marL="45720" indent="0" algn="ctr">
              <a:buNone/>
            </a:pPr>
            <a:r>
              <a:rPr lang="ru-RU" sz="7300" i="1" u="sng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Функции родителей для сохранения положительного эмоционального статуса </a:t>
            </a:r>
            <a:r>
              <a:rPr lang="ru-RU" sz="7300" i="1" u="sng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ребенка</a:t>
            </a:r>
          </a:p>
          <a:p>
            <a:pPr lvl="0">
              <a:buFont typeface="Arial" pitchFamily="34" charset="0"/>
              <a:buChar char="•"/>
            </a:pPr>
            <a:r>
              <a:rPr lang="ru-RU" sz="6000" dirty="0" smtClean="0"/>
              <a:t> </a:t>
            </a:r>
            <a:r>
              <a:rPr lang="ru-RU" sz="5800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создание оптимальных условий для роста и развития </a:t>
            </a:r>
            <a:r>
              <a:rPr lang="ru-RU" sz="5800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ребенка</a:t>
            </a:r>
          </a:p>
          <a:p>
            <a:pPr lvl="0">
              <a:buFont typeface="Arial" pitchFamily="34" charset="0"/>
              <a:buChar char="•"/>
            </a:pPr>
            <a:r>
              <a:rPr lang="ru-RU" sz="5800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800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удовлетворение </a:t>
            </a:r>
            <a:r>
              <a:rPr lang="ru-RU" sz="5800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естественных </a:t>
            </a:r>
            <a:r>
              <a:rPr lang="ru-RU" sz="5800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потребностей</a:t>
            </a:r>
          </a:p>
          <a:p>
            <a:pPr lvl="0">
              <a:buFont typeface="Arial" pitchFamily="34" charset="0"/>
              <a:buChar char="•"/>
            </a:pPr>
            <a:r>
              <a:rPr lang="ru-RU" sz="5800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800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обеспечение безопасности</a:t>
            </a:r>
          </a:p>
          <a:p>
            <a:pPr lvl="0">
              <a:buFont typeface="Arial" pitchFamily="34" charset="0"/>
              <a:buChar char="•"/>
            </a:pPr>
            <a:r>
              <a:rPr lang="ru-RU" sz="5800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800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обеспечение </a:t>
            </a:r>
            <a:r>
              <a:rPr lang="ru-RU" sz="5800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адаптации к </a:t>
            </a:r>
            <a:r>
              <a:rPr lang="ru-RU" sz="5800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жизни</a:t>
            </a:r>
          </a:p>
          <a:p>
            <a:pPr lvl="0">
              <a:buFont typeface="Arial" pitchFamily="34" charset="0"/>
              <a:buChar char="•"/>
            </a:pPr>
            <a:r>
              <a:rPr lang="ru-RU" sz="5800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800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воспитание </a:t>
            </a:r>
            <a:r>
              <a:rPr lang="ru-RU" sz="5800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ребенка</a:t>
            </a:r>
          </a:p>
          <a:p>
            <a:pPr marL="0" indent="0" algn="ctr">
              <a:buNone/>
            </a:pPr>
            <a:endParaRPr lang="ru-RU" sz="4400" b="1" i="1" dirty="0" smtClean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sz="35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i="1" dirty="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ru-RU" sz="3500" b="1" i="1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606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6858000"/>
          </a:xfrm>
        </p:spPr>
        <p:txBody>
          <a:bodyPr>
            <a:normAutofit fontScale="32500" lnSpcReduction="20000"/>
          </a:bodyPr>
          <a:lstStyle/>
          <a:p>
            <a:pPr marL="45720" indent="0" algn="ctr">
              <a:buNone/>
            </a:pPr>
            <a:r>
              <a:rPr lang="ru-RU" sz="10000" i="1" u="sng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Семья – это основа чувства </a:t>
            </a:r>
            <a:r>
              <a:rPr lang="ru-RU" sz="10000" i="1" u="sng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безопасности</a:t>
            </a:r>
            <a:endParaRPr lang="ru-RU" sz="10000" i="1" u="sng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20000"/>
              </a:lnSpc>
              <a:buFont typeface="Arial" pitchFamily="34" charset="0"/>
              <a:buChar char="•"/>
            </a:pPr>
            <a:r>
              <a:rPr lang="ru-RU" sz="7800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Отношения </a:t>
            </a:r>
            <a:r>
              <a:rPr lang="ru-RU" sz="7800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привязанности важны не только для будущего развития взаимоотношений – их непосредственное влияние способствует снижению чувства тревоги, возникающего у ребенка в новых или в </a:t>
            </a:r>
            <a:r>
              <a:rPr lang="ru-RU" sz="7800" i="1" dirty="0" err="1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стрессогенных</a:t>
            </a:r>
            <a:r>
              <a:rPr lang="ru-RU" sz="7800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800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ситуациях</a:t>
            </a:r>
          </a:p>
          <a:p>
            <a:pPr lvl="0">
              <a:lnSpc>
                <a:spcPct val="120000"/>
              </a:lnSpc>
              <a:buFont typeface="Arial" pitchFamily="34" charset="0"/>
              <a:buChar char="•"/>
            </a:pPr>
            <a:r>
              <a:rPr lang="ru-RU" sz="7700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Семья </a:t>
            </a:r>
            <a:r>
              <a:rPr lang="ru-RU" sz="7700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обеспечивает базисное чувство безопасности, гарантируя безопасность ребенка при взаимодействии с внешним миром, освоении новых способов его исследования и реагирования. Кроме того, близкие являются для ребенка источником утешения в минуты отчаяния и </a:t>
            </a:r>
            <a:r>
              <a:rPr lang="ru-RU" sz="7700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волнений</a:t>
            </a:r>
          </a:p>
          <a:p>
            <a:pPr lvl="0">
              <a:lnSpc>
                <a:spcPct val="120000"/>
              </a:lnSpc>
              <a:buFont typeface="Arial" pitchFamily="34" charset="0"/>
              <a:buChar char="•"/>
            </a:pPr>
            <a:r>
              <a:rPr lang="ru-RU" sz="7700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Нужно </a:t>
            </a:r>
            <a:r>
              <a:rPr lang="ru-RU" sz="7700" i="1" dirty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беречь ребенка от семейных разборок, неурядиц, чаще прислушиваться к нему, ставить себя на его место. Тогда у него повысится успеваемость, улучшится здоровье, психическая уравновешенность, он избавится от страхов, он будет сопереживать другим </a:t>
            </a:r>
            <a:r>
              <a:rPr lang="ru-RU" sz="7700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людям</a:t>
            </a:r>
            <a:endParaRPr lang="ru-RU" sz="7700" i="1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4400" b="1" i="1" dirty="0" smtClean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sz="35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i="1" dirty="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ru-RU" sz="3500" b="1" i="1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917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68</TotalTime>
  <Words>1045</Words>
  <Application>Microsoft Office PowerPoint</Application>
  <PresentationFormat>Экран (4:3)</PresentationFormat>
  <Paragraphs>106</Paragraphs>
  <Slides>23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Oleg</dc:creator>
  <cp:lastModifiedBy>Admin</cp:lastModifiedBy>
  <cp:revision>23</cp:revision>
  <dcterms:created xsi:type="dcterms:W3CDTF">2015-02-12T19:42:21Z</dcterms:created>
  <dcterms:modified xsi:type="dcterms:W3CDTF">2015-03-19T08:21:22Z</dcterms:modified>
</cp:coreProperties>
</file>