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91" r:id="rId3"/>
    <p:sldId id="274" r:id="rId4"/>
    <p:sldId id="275" r:id="rId5"/>
    <p:sldId id="276" r:id="rId6"/>
    <p:sldId id="277" r:id="rId7"/>
    <p:sldId id="287" r:id="rId8"/>
    <p:sldId id="296" r:id="rId9"/>
    <p:sldId id="29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58" autoAdjust="0"/>
  </p:normalViewPr>
  <p:slideViewPr>
    <p:cSldViewPr>
      <p:cViewPr varScale="1">
        <p:scale>
          <a:sx n="108" d="100"/>
          <a:sy n="108" d="100"/>
        </p:scale>
        <p:origin x="-170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Виктор\Desktop\1577.28004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47814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3568" y="188640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0066"/>
                </a:solidFill>
              </a:rPr>
              <a:t> 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2276872"/>
            <a:ext cx="66247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«Интеграция  различных видов художественно-творческой  деятельности детей</a:t>
            </a: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ОВЗ».</a:t>
            </a:r>
            <a:endParaRPr lang="ru-RU" sz="4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16016" y="5805264"/>
            <a:ext cx="47985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 smtClean="0">
                <a:solidFill>
                  <a:srgbClr val="002060"/>
                </a:solidFill>
              </a:rPr>
              <a:t>Волгушева</a:t>
            </a:r>
            <a:r>
              <a:rPr lang="ru-RU" sz="2400" b="1" i="1" dirty="0" smtClean="0">
                <a:solidFill>
                  <a:srgbClr val="002060"/>
                </a:solidFill>
              </a:rPr>
              <a:t> О.С.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Воспитатель 1-ой категории</a:t>
            </a:r>
            <a:r>
              <a:rPr lang="ru-RU" sz="2400" b="1" i="1" dirty="0" smtClean="0"/>
              <a:t>.</a:t>
            </a:r>
            <a:endParaRPr lang="ru-RU" sz="2400" b="1" i="1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Виктор\Desktop\ВОС\1577.28004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6" y="548680"/>
            <a:ext cx="64624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Художественно-эстетическое развитие 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предполагает развитие предпосылок ценностно-смыслового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др.).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Виктор\Desktop\1577.28004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67544" y="404664"/>
            <a:ext cx="61744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</a:rPr>
              <a:t>Содержание образовательной области «Художественное творчество» направлено на достижение целей: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772816"/>
            <a:ext cx="669674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</a:rPr>
              <a:t>Формирование интереса к эстетической стороне окружающей действительности.</a:t>
            </a:r>
          </a:p>
          <a:p>
            <a:r>
              <a:rPr lang="ru-RU" sz="2000" b="1" dirty="0" smtClean="0">
                <a:solidFill>
                  <a:srgbClr val="7030A0"/>
                </a:solidFill>
              </a:rPr>
              <a:t>Удовлетворение потребности детей в самовыражении через решение  </a:t>
            </a:r>
            <a:r>
              <a:rPr lang="ru-RU" sz="2400" b="1" u="sng" dirty="0" smtClean="0">
                <a:solidFill>
                  <a:srgbClr val="7030A0"/>
                </a:solidFill>
              </a:rPr>
              <a:t>задач</a:t>
            </a:r>
            <a:r>
              <a:rPr lang="ru-RU" sz="2400" b="1" i="1" u="sng" dirty="0" smtClean="0">
                <a:solidFill>
                  <a:srgbClr val="7030A0"/>
                </a:solidFill>
              </a:rPr>
              <a:t>: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7030A0"/>
                </a:solidFill>
              </a:rPr>
              <a:t>1.Развитие продуктивной деятельности детей(рисование</a:t>
            </a:r>
            <a:r>
              <a:rPr lang="en-US" sz="2000" b="1" i="1" dirty="0" smtClean="0">
                <a:solidFill>
                  <a:srgbClr val="7030A0"/>
                </a:solidFill>
              </a:rPr>
              <a:t>,</a:t>
            </a:r>
            <a:r>
              <a:rPr lang="ru-RU" sz="2000" b="1" i="1" dirty="0" smtClean="0">
                <a:solidFill>
                  <a:srgbClr val="7030A0"/>
                </a:solidFill>
              </a:rPr>
              <a:t> лепка</a:t>
            </a:r>
            <a:r>
              <a:rPr lang="en-US" sz="2000" b="1" i="1" dirty="0" smtClean="0">
                <a:solidFill>
                  <a:srgbClr val="7030A0"/>
                </a:solidFill>
              </a:rPr>
              <a:t>,</a:t>
            </a:r>
            <a:r>
              <a:rPr lang="ru-RU" sz="2000" b="1" i="1" dirty="0" smtClean="0">
                <a:solidFill>
                  <a:srgbClr val="7030A0"/>
                </a:solidFill>
              </a:rPr>
              <a:t> аппликации);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7030A0"/>
                </a:solidFill>
              </a:rPr>
              <a:t>2. Развитие детского творчества;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7030A0"/>
                </a:solidFill>
              </a:rPr>
              <a:t>3. Приобщение к изобразительному искусству;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Виктор\Desktop\1577.28004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67544" y="836712"/>
            <a:ext cx="6912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Интеграция образовательных областей</a:t>
            </a:r>
            <a:r>
              <a:rPr lang="ru-RU" sz="2800" i="1" dirty="0" smtClean="0">
                <a:solidFill>
                  <a:srgbClr val="C00000"/>
                </a:solidFill>
              </a:rPr>
              <a:t>:</a:t>
            </a:r>
            <a:endParaRPr lang="ru-RU" sz="2800" i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1556793"/>
            <a:ext cx="60304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  </a:t>
            </a:r>
            <a:r>
              <a:rPr lang="ru-RU" sz="2400" b="1" i="1" dirty="0" smtClean="0">
                <a:solidFill>
                  <a:srgbClr val="7030A0"/>
                </a:solidFill>
              </a:rPr>
              <a:t>Познавательное развитие.</a:t>
            </a:r>
          </a:p>
          <a:p>
            <a:pPr>
              <a:buFont typeface="Arial" pitchFamily="34" charset="0"/>
              <a:buChar char="•"/>
            </a:pPr>
            <a:r>
              <a:rPr lang="ru-RU" sz="2400" b="1" i="1" dirty="0" smtClean="0">
                <a:solidFill>
                  <a:srgbClr val="7030A0"/>
                </a:solidFill>
              </a:rPr>
              <a:t>  Речевое развитие.</a:t>
            </a:r>
          </a:p>
          <a:p>
            <a:pPr>
              <a:buFont typeface="Arial" pitchFamily="34" charset="0"/>
              <a:buChar char="•"/>
            </a:pPr>
            <a:r>
              <a:rPr lang="ru-RU" sz="2400" b="1" i="1" dirty="0" smtClean="0">
                <a:solidFill>
                  <a:srgbClr val="7030A0"/>
                </a:solidFill>
              </a:rPr>
              <a:t>  Художественно-эстетическое развитие</a:t>
            </a:r>
            <a:r>
              <a:rPr lang="ru-RU" sz="2400" b="1" dirty="0" smtClean="0">
                <a:solidFill>
                  <a:srgbClr val="7030A0"/>
                </a:solidFill>
              </a:rPr>
              <a:t>.</a:t>
            </a:r>
          </a:p>
        </p:txBody>
      </p:sp>
      <p:pic>
        <p:nvPicPr>
          <p:cNvPr id="7" name="Picture 2" descr="Девочка С Книгой И Карандаш клипарты - ClipartLogo.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2996952"/>
            <a:ext cx="2667422" cy="227861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Виктор\Desktop\1577.28004.pn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27584" y="260648"/>
            <a:ext cx="61926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Правила при проведении  занятий.</a:t>
            </a:r>
            <a:endParaRPr lang="ru-RU" sz="2800" i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692696"/>
            <a:ext cx="63184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 1.Ребенок должен иметь возможность  самостоятельно выбрать  изобразительный материал: цветные, простые карандаши,  гуашь,  цветные мелки, восковые  мелки, пластилин,  камешки, ракушки, т.д.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Весь этот материал находится в доступном для ребенка месте на протяжении всего времени пребывания его в саду.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2.Выбор материала, на который будет нанесено изображение, должен принадлежать ребенку, к любому материалу должен быть доступ. Это может быть различная бумага ( цветная, бархатная  и т.д.) фольга, картон, и прочее.</a:t>
            </a:r>
          </a:p>
        </p:txBody>
      </p:sp>
      <p:pic>
        <p:nvPicPr>
          <p:cNvPr id="11" name="Picture 6" descr="Оформление уголка изо в старшей групп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3573016"/>
            <a:ext cx="3251200" cy="2433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Виктор\Desktop\1577.28004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27584" y="548680"/>
            <a:ext cx="60304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</a:rPr>
              <a:t>3. Ребенка необходимо научить различной технике изображения на обучающих занятиях. Сначала учу применять каждый вид изображения отдельно , затем различные виды в комплексе.</a:t>
            </a:r>
            <a:r>
              <a:rPr lang="ru-RU" sz="2000" dirty="0" smtClean="0">
                <a:solidFill>
                  <a:srgbClr val="7030A0"/>
                </a:solidFill>
              </a:rPr>
              <a:t> 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2132856"/>
            <a:ext cx="56703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</a:rPr>
              <a:t>В своей работе  с детьми использую:  «пластилиновые сказки», нетрадиционное рисование, музыкальное сопровождение,  инсценировки сказок ,по пройденному материалу.</a:t>
            </a:r>
            <a:endParaRPr lang="ru-RU" sz="2400" i="1" dirty="0" smtClean="0">
              <a:solidFill>
                <a:srgbClr val="C00000"/>
              </a:solidFill>
            </a:endParaRPr>
          </a:p>
        </p:txBody>
      </p:sp>
      <p:pic>
        <p:nvPicPr>
          <p:cNvPr id="8" name="Picture 8" descr="https://im2-tub-ru.yandex.net/i?id=40c55dc3754acf0aa03a9ac91f6ab662&amp;n=33&amp;h=19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4077072"/>
            <a:ext cx="1362846" cy="1003647"/>
          </a:xfrm>
          <a:prstGeom prst="rect">
            <a:avLst/>
          </a:prstGeom>
          <a:noFill/>
        </p:spPr>
      </p:pic>
      <p:pic>
        <p:nvPicPr>
          <p:cNvPr id="9" name="Picture 4" descr="https://im3-tub-ru.yandex.net/i?id=dda9b46a010bbed2338b50bc9567daf8&amp;n=33&amp;h=19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2564904"/>
            <a:ext cx="1181722" cy="873647"/>
          </a:xfrm>
          <a:prstGeom prst="rect">
            <a:avLst/>
          </a:prstGeom>
          <a:noFill/>
        </p:spPr>
      </p:pic>
      <p:pic>
        <p:nvPicPr>
          <p:cNvPr id="10" name="Picture 6" descr="https://im3-tub-ru.yandex.net/i?id=11879a0801ffb8702fa8ed675e7de65f&amp;n=33&amp;h=19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417415">
            <a:off x="1540360" y="4721796"/>
            <a:ext cx="1259214" cy="945655"/>
          </a:xfrm>
          <a:prstGeom prst="rect">
            <a:avLst/>
          </a:prstGeom>
          <a:noFill/>
        </p:spPr>
      </p:pic>
      <p:pic>
        <p:nvPicPr>
          <p:cNvPr id="11" name="Picture 10" descr="https://im0-tub-ru.yandex.net/i?id=40a1e34915ee26158cbe05a6bc06dce2&amp;n=33&amp;h=19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2348880"/>
            <a:ext cx="809521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C:\Users\Виктор\Desktop\1577.28004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1520" y="476672"/>
            <a:ext cx="60486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Цикл занятий по сказке «Репка»;</a:t>
            </a:r>
            <a:r>
              <a:rPr lang="ru-RU" sz="2800" i="1" dirty="0" smtClean="0">
                <a:solidFill>
                  <a:srgbClr val="C00000"/>
                </a:solidFill>
              </a:rPr>
              <a:t/>
            </a:r>
            <a:br>
              <a:rPr lang="ru-RU" sz="2800" i="1" dirty="0" smtClean="0">
                <a:solidFill>
                  <a:srgbClr val="C00000"/>
                </a:solidFill>
              </a:rPr>
            </a:br>
            <a:endParaRPr lang="ru-RU" sz="2800" i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124744"/>
            <a:ext cx="639045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  </a:t>
            </a:r>
            <a:r>
              <a:rPr lang="ru-RU" sz="2000" b="1" dirty="0" smtClean="0">
                <a:solidFill>
                  <a:srgbClr val="7030A0"/>
                </a:solidFill>
              </a:rPr>
              <a:t>Рисование (пальчиками): </a:t>
            </a:r>
          </a:p>
          <a:p>
            <a:pPr lvl="0"/>
            <a:r>
              <a:rPr lang="ru-RU" sz="2000" b="1" dirty="0" smtClean="0">
                <a:solidFill>
                  <a:srgbClr val="7030A0"/>
                </a:solidFill>
              </a:rPr>
              <a:t>  «Вот какой огород, там репка растет»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7030A0"/>
                </a:solidFill>
              </a:rPr>
              <a:t>  Пластилиновая сказка : «Чудо-репка»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7030A0"/>
                </a:solidFill>
              </a:rPr>
              <a:t>  Аппликация(ватные диски):</a:t>
            </a:r>
          </a:p>
          <a:p>
            <a:pPr lvl="0"/>
            <a:r>
              <a:rPr lang="ru-RU" sz="2000" b="1" dirty="0" smtClean="0">
                <a:solidFill>
                  <a:srgbClr val="7030A0"/>
                </a:solidFill>
              </a:rPr>
              <a:t>  «Полезные  овощи»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7030A0"/>
                </a:solidFill>
              </a:rPr>
              <a:t>  Инсценировка музыкальной сказки: «Репка</a:t>
            </a:r>
            <a:r>
              <a:rPr lang="ru-RU" sz="2000" dirty="0" smtClean="0">
                <a:solidFill>
                  <a:srgbClr val="7030A0"/>
                </a:solidFill>
              </a:rPr>
              <a:t>»</a:t>
            </a:r>
          </a:p>
        </p:txBody>
      </p:sp>
      <p:pic>
        <p:nvPicPr>
          <p:cNvPr id="7" name="Picture 2" descr="https://im2-tub-ru.yandex.net/i?id=645585a1dae0db047fcdfef7e97c827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3140968"/>
            <a:ext cx="3024336" cy="23027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Виктор\Desktop\1577.28004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7504" y="188640"/>
            <a:ext cx="67504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</a:rPr>
              <a:t>В своей работе в этом направлении я пользуюсь методиками и рекомендациями следующих авторов: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556792"/>
            <a:ext cx="64624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7030A0"/>
                </a:solidFill>
              </a:rPr>
              <a:t> Лыкова И.А. </a:t>
            </a:r>
            <a:r>
              <a:rPr lang="en-US" b="1" dirty="0" smtClean="0">
                <a:solidFill>
                  <a:srgbClr val="7030A0"/>
                </a:solidFill>
              </a:rPr>
              <a:t>«</a:t>
            </a:r>
            <a:r>
              <a:rPr lang="ru-RU" b="1" dirty="0" smtClean="0">
                <a:solidFill>
                  <a:srgbClr val="7030A0"/>
                </a:solidFill>
              </a:rPr>
              <a:t>Программа художественного воспитания, обучения и развития детей 2-7 лет. </a:t>
            </a:r>
            <a:r>
              <a:rPr lang="en-US" b="1" dirty="0" smtClean="0">
                <a:solidFill>
                  <a:srgbClr val="7030A0"/>
                </a:solidFill>
              </a:rPr>
              <a:t>«</a:t>
            </a:r>
            <a:r>
              <a:rPr lang="ru-RU" b="1" dirty="0" smtClean="0">
                <a:solidFill>
                  <a:srgbClr val="7030A0"/>
                </a:solidFill>
              </a:rPr>
              <a:t>Цветные ладошки</a:t>
            </a:r>
            <a:r>
              <a:rPr lang="en-US" b="1" dirty="0" smtClean="0">
                <a:solidFill>
                  <a:srgbClr val="7030A0"/>
                </a:solidFill>
              </a:rPr>
              <a:t>»;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7030A0"/>
                </a:solidFill>
              </a:rPr>
              <a:t> Никитина А.В </a:t>
            </a:r>
            <a:r>
              <a:rPr lang="en-US" b="1" dirty="0" smtClean="0">
                <a:solidFill>
                  <a:srgbClr val="7030A0"/>
                </a:solidFill>
              </a:rPr>
              <a:t>«</a:t>
            </a:r>
            <a:r>
              <a:rPr lang="ru-RU" b="1" dirty="0" smtClean="0">
                <a:solidFill>
                  <a:srgbClr val="7030A0"/>
                </a:solidFill>
              </a:rPr>
              <a:t>Нетрадиционные техники рисования</a:t>
            </a:r>
            <a:r>
              <a:rPr lang="en-US" b="1" dirty="0" smtClean="0">
                <a:solidFill>
                  <a:srgbClr val="7030A0"/>
                </a:solidFill>
              </a:rPr>
              <a:t>»;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7030A0"/>
                </a:solidFill>
              </a:rPr>
              <a:t> Давыдова Г.Н. </a:t>
            </a:r>
            <a:r>
              <a:rPr lang="en-US" b="1" dirty="0" smtClean="0">
                <a:solidFill>
                  <a:srgbClr val="7030A0"/>
                </a:solidFill>
              </a:rPr>
              <a:t>«</a:t>
            </a:r>
            <a:r>
              <a:rPr lang="ru-RU" b="1" dirty="0" smtClean="0">
                <a:solidFill>
                  <a:srgbClr val="7030A0"/>
                </a:solidFill>
              </a:rPr>
              <a:t>Нетрадиционные техники рисования</a:t>
            </a:r>
            <a:r>
              <a:rPr lang="en-US" b="1" dirty="0" smtClean="0">
                <a:solidFill>
                  <a:srgbClr val="7030A0"/>
                </a:solidFill>
              </a:rPr>
              <a:t>»;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7030A0"/>
                </a:solidFill>
              </a:rPr>
              <a:t> Казакова Р.Г. </a:t>
            </a:r>
            <a:r>
              <a:rPr lang="en-US" b="1" dirty="0" smtClean="0">
                <a:solidFill>
                  <a:srgbClr val="7030A0"/>
                </a:solidFill>
              </a:rPr>
              <a:t>«</a:t>
            </a:r>
            <a:r>
              <a:rPr lang="ru-RU" b="1" dirty="0" smtClean="0">
                <a:solidFill>
                  <a:srgbClr val="7030A0"/>
                </a:solidFill>
              </a:rPr>
              <a:t>Занятия по рисованию с дошкольниками</a:t>
            </a:r>
            <a:r>
              <a:rPr lang="en-US" b="1" dirty="0" smtClean="0">
                <a:solidFill>
                  <a:srgbClr val="7030A0"/>
                </a:solidFill>
              </a:rPr>
              <a:t>».   </a:t>
            </a:r>
            <a:endParaRPr lang="ru-RU" b="1" dirty="0" smtClean="0">
              <a:solidFill>
                <a:srgbClr val="7030A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Теплюк</a:t>
            </a:r>
            <a:r>
              <a:rPr lang="ru-RU" b="1" dirty="0" smtClean="0">
                <a:solidFill>
                  <a:srgbClr val="7030A0"/>
                </a:solidFill>
              </a:rPr>
              <a:t> С.Н.  Лепим, рисуем, творим...: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7030A0"/>
                </a:solidFill>
              </a:rPr>
              <a:t> Дубровская Н.В.  Рисунки, спрятанные в пальчиках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smtClean="0">
                <a:solidFill>
                  <a:srgbClr val="7030A0"/>
                </a:solidFill>
              </a:rPr>
              <a:t>Комарова Т.С.  </a:t>
            </a:r>
            <a:r>
              <a:rPr lang="ru-RU" b="1" dirty="0" smtClean="0">
                <a:solidFill>
                  <a:srgbClr val="7030A0"/>
                </a:solidFill>
              </a:rPr>
              <a:t>Изобразительная деятельность в детском саду. 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Швайко</a:t>
            </a:r>
            <a:r>
              <a:rPr lang="ru-RU" b="1" dirty="0" smtClean="0">
                <a:solidFill>
                  <a:srgbClr val="7030A0"/>
                </a:solidFill>
              </a:rPr>
              <a:t> Г.С.  Программа по изобразительной деятельности с детьми четырех -семи лет</a:t>
            </a:r>
            <a:endParaRPr lang="en-US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Виктор\Desktop\1577.28004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6119"/>
            <a:ext cx="9245492" cy="693411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55576" y="476672"/>
            <a:ext cx="49067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Творческих успехов!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1556792"/>
            <a:ext cx="62464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Творчество- это не удел только гениев</a:t>
            </a:r>
            <a:r>
              <a:rPr lang="en-US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ru-RU" sz="24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создавать великие художественные произведения.</a:t>
            </a:r>
          </a:p>
          <a:p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Творчество существует везде </a:t>
            </a:r>
            <a:r>
              <a:rPr lang="en-US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где человек воображает</a:t>
            </a:r>
            <a:r>
              <a:rPr lang="en-US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комбинирует</a:t>
            </a:r>
            <a:r>
              <a:rPr lang="en-US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создает что-то новое!</a:t>
            </a:r>
          </a:p>
          <a:p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Л.С.Выгодский.</a:t>
            </a:r>
            <a:endParaRPr lang="ru-RU" sz="24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474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Интеграция разнообразных видов художественно- творческой деятельности(изобразительной, музыкальной, художественной, театрализованной)</dc:title>
  <dc:creator>Ольга Николаевна</dc:creator>
  <cp:lastModifiedBy>Виктор</cp:lastModifiedBy>
  <cp:revision>93</cp:revision>
  <dcterms:created xsi:type="dcterms:W3CDTF">2015-04-01T09:46:08Z</dcterms:created>
  <dcterms:modified xsi:type="dcterms:W3CDTF">2015-04-18T12:11:27Z</dcterms:modified>
</cp:coreProperties>
</file>