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Допускаете ли вы ошибки в постановке ударений?</c:v>
                </c:pt>
                <c:pt idx="1">
                  <c:v>Задумываетесь ли вы над тем,какое ударение можно поставить в том или ином слове?</c:v>
                </c:pt>
                <c:pt idx="2">
                  <c:v>Замечаете ли вы ошибки в постановке ударения в речи окружающих?</c:v>
                </c:pt>
                <c:pt idx="3">
                  <c:v>Соблюдаете ли вы правила постановки ударения в устной речи ?</c:v>
                </c:pt>
                <c:pt idx="4">
                  <c:v>Хотели бы вы научиться говорить без ошибок?</c:v>
                </c:pt>
                <c:pt idx="5">
                  <c:v>С кого начинается общая культура речи ?</c:v>
                </c:pt>
                <c:pt idx="6">
                  <c:v>Пригодится ли в дальнейшей жизни умение ясно излагать свои мысли , не допуская ошибок?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15</c:v>
                </c:pt>
                <c:pt idx="1">
                  <c:v>8</c:v>
                </c:pt>
                <c:pt idx="2">
                  <c:v>8</c:v>
                </c:pt>
                <c:pt idx="3">
                  <c:v>8</c:v>
                </c:pt>
                <c:pt idx="4">
                  <c:v>18</c:v>
                </c:pt>
                <c:pt idx="6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Лист1!$A$2:$A$8</c:f>
              <c:strCache>
                <c:ptCount val="7"/>
                <c:pt idx="0">
                  <c:v>Допускаете ли вы ошибки в постановке ударений?</c:v>
                </c:pt>
                <c:pt idx="1">
                  <c:v>Задумываетесь ли вы над тем,какое ударение можно поставить в том или ином слове?</c:v>
                </c:pt>
                <c:pt idx="2">
                  <c:v>Замечаете ли вы ошибки в постановке ударения в речи окружающих?</c:v>
                </c:pt>
                <c:pt idx="3">
                  <c:v>Соблюдаете ли вы правила постановки ударения в устной речи ?</c:v>
                </c:pt>
                <c:pt idx="4">
                  <c:v>Хотели бы вы научиться говорить без ошибок?</c:v>
                </c:pt>
                <c:pt idx="5">
                  <c:v>С кого начинается общая культура речи ?</c:v>
                </c:pt>
                <c:pt idx="6">
                  <c:v>Пригодится ли в дальнейшей жизни умение ясно излагать свои мысли , не допуская ошибок?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  <c:pt idx="4">
                  <c:v>2</c:v>
                </c:pt>
                <c:pt idx="6">
                  <c:v>2</c:v>
                </c:pt>
              </c:numCache>
            </c:numRef>
          </c:val>
        </c:ser>
        <c:dLbls>
          <c:showVal val="1"/>
        </c:dLbls>
        <c:shape val="cone"/>
        <c:axId val="60671488"/>
        <c:axId val="60673024"/>
        <c:axId val="66551808"/>
      </c:bar3DChart>
      <c:catAx>
        <c:axId val="60671488"/>
        <c:scaling>
          <c:orientation val="minMax"/>
        </c:scaling>
        <c:axPos val="b"/>
        <c:tickLblPos val="nextTo"/>
        <c:crossAx val="60673024"/>
        <c:crosses val="autoZero"/>
        <c:auto val="1"/>
        <c:lblAlgn val="ctr"/>
        <c:lblOffset val="100"/>
      </c:catAx>
      <c:valAx>
        <c:axId val="60673024"/>
        <c:scaling>
          <c:orientation val="minMax"/>
        </c:scaling>
        <c:axPos val="l"/>
        <c:majorGridlines/>
        <c:numFmt formatCode="General" sourceLinked="1"/>
        <c:tickLblPos val="nextTo"/>
        <c:crossAx val="60671488"/>
        <c:crosses val="autoZero"/>
        <c:crossBetween val="between"/>
      </c:valAx>
      <c:serAx>
        <c:axId val="66551808"/>
        <c:scaling>
          <c:orientation val="minMax"/>
        </c:scaling>
        <c:axPos val="b"/>
        <c:tickLblPos val="nextTo"/>
        <c:crossAx val="60673024"/>
        <c:crosses val="autoZero"/>
      </c:ser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cat>
            <c:strRef>
              <c:f>Лист1!$A$2:$A$9</c:f>
              <c:strCache>
                <c:ptCount val="7"/>
                <c:pt idx="0">
                  <c:v>Допускаете ли вы ошибки в постановке ударений?</c:v>
                </c:pt>
                <c:pt idx="1">
                  <c:v>Задумываетесь ли вы над тем , какое ударение нужно поставить в том или ином слове?</c:v>
                </c:pt>
                <c:pt idx="2">
                  <c:v>Замечаете ли вы ошибки в постановке ударения в речи окружающих?</c:v>
                </c:pt>
                <c:pt idx="3">
                  <c:v>Соблюдаете ли вы правила постановки ударения в устной речи?</c:v>
                </c:pt>
                <c:pt idx="4">
                  <c:v>Хотели бы вы научиться говорить без ошибок</c:v>
                </c:pt>
                <c:pt idx="5">
                  <c:v>С кого начинается общая культура речи?</c:v>
                </c:pt>
                <c:pt idx="6">
                  <c:v>Пригодится ли в дальнейшей жизни умение ясно излагать свои мысли , не допуская ошибок?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7"/>
                <c:pt idx="0">
                  <c:v>12</c:v>
                </c:pt>
                <c:pt idx="1">
                  <c:v>14</c:v>
                </c:pt>
                <c:pt idx="2">
                  <c:v>12</c:v>
                </c:pt>
                <c:pt idx="3">
                  <c:v>13</c:v>
                </c:pt>
                <c:pt idx="4">
                  <c:v>18</c:v>
                </c:pt>
                <c:pt idx="5">
                  <c:v>0</c:v>
                </c:pt>
                <c:pt idx="6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cat>
            <c:strRef>
              <c:f>Лист1!$A$2:$A$9</c:f>
              <c:strCache>
                <c:ptCount val="7"/>
                <c:pt idx="0">
                  <c:v>Допускаете ли вы ошибки в постановке ударений?</c:v>
                </c:pt>
                <c:pt idx="1">
                  <c:v>Задумываетесь ли вы над тем , какое ударение нужно поставить в том или ином слове?</c:v>
                </c:pt>
                <c:pt idx="2">
                  <c:v>Замечаете ли вы ошибки в постановке ударения в речи окружающих?</c:v>
                </c:pt>
                <c:pt idx="3">
                  <c:v>Соблюдаете ли вы правила постановки ударения в устной речи?</c:v>
                </c:pt>
                <c:pt idx="4">
                  <c:v>Хотели бы вы научиться говорить без ошибок</c:v>
                </c:pt>
                <c:pt idx="5">
                  <c:v>С кого начинается общая культура речи?</c:v>
                </c:pt>
                <c:pt idx="6">
                  <c:v>Пригодится ли в дальнейшей жизни умение ясно излагать свои мысли , не допуская ошибок?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  <c:pt idx="4">
                  <c:v>2</c:v>
                </c:pt>
                <c:pt idx="6">
                  <c:v>1</c:v>
                </c:pt>
              </c:numCache>
            </c:numRef>
          </c:val>
        </c:ser>
        <c:dLbls>
          <c:showVal val="1"/>
        </c:dLbls>
        <c:shape val="cone"/>
        <c:axId val="66582784"/>
        <c:axId val="66723840"/>
        <c:axId val="66554944"/>
      </c:bar3DChart>
      <c:catAx>
        <c:axId val="66582784"/>
        <c:scaling>
          <c:orientation val="minMax"/>
        </c:scaling>
        <c:axPos val="b"/>
        <c:tickLblPos val="nextTo"/>
        <c:crossAx val="66723840"/>
        <c:crosses val="autoZero"/>
        <c:auto val="1"/>
        <c:lblAlgn val="ctr"/>
        <c:lblOffset val="100"/>
      </c:catAx>
      <c:valAx>
        <c:axId val="66723840"/>
        <c:scaling>
          <c:orientation val="minMax"/>
        </c:scaling>
        <c:axPos val="l"/>
        <c:majorGridlines/>
        <c:numFmt formatCode="General" sourceLinked="1"/>
        <c:tickLblPos val="nextTo"/>
        <c:crossAx val="66582784"/>
        <c:crosses val="autoZero"/>
        <c:crossBetween val="between"/>
      </c:valAx>
      <c:serAx>
        <c:axId val="66554944"/>
        <c:scaling>
          <c:orientation val="minMax"/>
        </c:scaling>
        <c:axPos val="b"/>
        <c:tickLblPos val="nextTo"/>
        <c:crossAx val="66723840"/>
        <c:crosses val="autoZero"/>
      </c:serAx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ED9B02-0EDA-4F77-84C1-946487416B69}" type="datetimeFigureOut">
              <a:rPr lang="ru-RU" smtClean="0"/>
              <a:pPr/>
              <a:t>26.01.2013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FF94C2-CD5E-4088-B8AE-8BCF1023D52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28588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Научно-исследовательская работа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2285992"/>
            <a:ext cx="7358114" cy="3352808"/>
          </a:xfrm>
        </p:spPr>
        <p:txBody>
          <a:bodyPr>
            <a:normAutofit fontScale="92500" lnSpcReduction="10000"/>
          </a:bodyPr>
          <a:lstStyle/>
          <a:p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Нормы ударения и их нарушение в лексиконе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</a:p>
          <a:p>
            <a:endParaRPr lang="ru-RU" sz="44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Самбуулай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Марьяна Алексеевна – ученица 10 класса МБОУ СОШ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с.Дон-Терезин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		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образец единообразного, общепризнанного употребления ударения.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Они защищают русский литературный язык от потока диалектной речи, социальных и профессиональных жаргонов, просторечия.                           Однако в настоящее время большинство людей, особенно подростков, допускает ошибки в постановке грамматического ударения, ориентируясь на собственную интуицию. Но все же поскольку в подростковом возрасте личностные качества продолжают формироваться, значит, шанс предотвратить снижение уровня культуры языка есть.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Цели практической части: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изучение причин нарушения   норм ударения в устной речи учащихся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подросткового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возраста,      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пределение отношения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подростков к поставленной проблеме.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разработать анкету, позволяющую исследовать поставленную проблему;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выявить причины нарушения норм ударения в устной речи подростков нашей школы;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отношение подростков к проблеме нарушения норм ударения.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анкетирования: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71480"/>
            <a:ext cx="7472386" cy="928695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32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900" b="0" dirty="0" smtClean="0">
                <a:latin typeface="Times New Roman" pitchFamily="18" charset="0"/>
                <a:cs typeface="Times New Roman" pitchFamily="18" charset="0"/>
              </a:rPr>
              <a:t>6-8 классы</a:t>
            </a:r>
            <a:endParaRPr lang="ru-RU" sz="39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7929586" y="1000109"/>
            <a:ext cx="757214" cy="500066"/>
          </a:xfrm>
        </p:spPr>
        <p:txBody>
          <a:bodyPr/>
          <a:lstStyle/>
          <a:p>
            <a:endParaRPr lang="ru-RU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214282" y="1500174"/>
          <a:ext cx="8501122" cy="5357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785926"/>
            <a:ext cx="4041775" cy="434023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анкетирования.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9-11 классы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Причины нарушения норм ударения: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Влияние окружения;</a:t>
            </a:r>
          </a:p>
          <a:p>
            <a:r>
              <a:rPr lang="ru-RU" dirty="0" smtClean="0"/>
              <a:t>СМИ;</a:t>
            </a:r>
          </a:p>
          <a:p>
            <a:r>
              <a:rPr lang="ru-RU" dirty="0" smtClean="0"/>
              <a:t>Отсутствие интереса к чтению художественной литературы;</a:t>
            </a:r>
          </a:p>
          <a:p>
            <a:r>
              <a:rPr lang="ru-RU" dirty="0" smtClean="0"/>
              <a:t>Отсутствие идеалов.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33456" y="2967335"/>
            <a:ext cx="76771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Язык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это история народа. Язык – это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путь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   цивилизации и культуры.                                       Поэтому-то 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изучение и сбережение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русского языка является не праздным занятием от нечего делать, но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насущной   необходимостью…    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А.И.Куприн.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Актуальность 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Нарушение норм ударения в устной речи.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Цель 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выявление причин нарушения норм ударения в лексиконе подростков.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 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Лексикон подростков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Предмет 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связь факторов языковой среды с нарушением норм ударения.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если выявить причины неправильной постановки ударения  в речи подростков, то можно составить рекомендации для  повышения их уровня культуры речи.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 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теоретический анализ учебных пособий по теме «Нормы ударения в русском языке».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особенности ударения в русском языке.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помощью анкетирования выявить причины нарушения норм ударения в устной речи подростков.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азработать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рекомендации для повышения культуры речи подростков.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2869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исследования: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71612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зучение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литературы по вопросу исследования;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нкетирование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нализ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полученных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данных;</a:t>
            </a:r>
          </a:p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аблюдение.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</TotalTime>
  <Words>232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Научно-исследовательская работа</vt:lpstr>
      <vt:lpstr>Слайд 2</vt:lpstr>
      <vt:lpstr>Актуальность исследования:</vt:lpstr>
      <vt:lpstr>Цель исследования:</vt:lpstr>
      <vt:lpstr>Объект исследования:</vt:lpstr>
      <vt:lpstr>Предмет исследования:</vt:lpstr>
      <vt:lpstr>Гипотеза:</vt:lpstr>
      <vt:lpstr>Задачи исследования:</vt:lpstr>
      <vt:lpstr>Методы исследования:</vt:lpstr>
      <vt:lpstr>Слайд 10</vt:lpstr>
      <vt:lpstr>Цели практической части:</vt:lpstr>
      <vt:lpstr>Задачи:</vt:lpstr>
      <vt:lpstr>Результаты анкетирования:</vt:lpstr>
      <vt:lpstr>Результаты анкетирования. 9-11 классы</vt:lpstr>
      <vt:lpstr>Причины нарушения норм ударения: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Научно-исследовательская работа</dc:title>
  <dc:creator>Admin</dc:creator>
  <cp:lastModifiedBy>Admin</cp:lastModifiedBy>
  <cp:revision>4</cp:revision>
  <dcterms:created xsi:type="dcterms:W3CDTF">2013-01-26T00:23:02Z</dcterms:created>
  <dcterms:modified xsi:type="dcterms:W3CDTF">2013-01-26T03:50:15Z</dcterms:modified>
</cp:coreProperties>
</file>