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81813" cy="96615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F70DE21B-2E8D-4F24-BD28-A2FE66344C29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436A"/>
    <a:srgbClr val="1C5C90"/>
    <a:srgbClr val="3A927D"/>
    <a:srgbClr val="164770"/>
    <a:srgbClr val="245A4D"/>
    <a:srgbClr val="66C2AC"/>
    <a:srgbClr val="257AC1"/>
    <a:srgbClr val="327E6C"/>
    <a:srgbClr val="1F649D"/>
    <a:srgbClr val="62D5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711" autoAdjust="0"/>
  </p:normalViewPr>
  <p:slideViewPr>
    <p:cSldViewPr showGuides="1">
      <p:cViewPr varScale="1">
        <p:scale>
          <a:sx n="75" d="100"/>
          <a:sy n="75" d="100"/>
        </p:scale>
        <p:origin x="-1014" y="-96"/>
      </p:cViewPr>
      <p:guideLst>
        <p:guide orient="horz" pos="4319"/>
        <p:guide pos="57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83076"/>
          </a:xfrm>
          <a:prstGeom prst="rect">
            <a:avLst/>
          </a:prstGeom>
        </p:spPr>
        <p:txBody>
          <a:bodyPr vert="horz" lIns="94531" tIns="47265" rIns="94531" bIns="4726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83076"/>
          </a:xfrm>
          <a:prstGeom prst="rect">
            <a:avLst/>
          </a:prstGeom>
        </p:spPr>
        <p:txBody>
          <a:bodyPr vert="horz" lIns="94531" tIns="47265" rIns="94531" bIns="47265" rtlCol="0"/>
          <a:lstStyle>
            <a:lvl1pPr algn="r">
              <a:defRPr sz="1200"/>
            </a:lvl1pPr>
          </a:lstStyle>
          <a:p>
            <a:fld id="{0974AC81-2FC8-4081-97DF-3FA26CAAD240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25525" y="723900"/>
            <a:ext cx="4832350" cy="36242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531" tIns="47265" rIns="94531" bIns="47265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589225"/>
            <a:ext cx="5505450" cy="4347686"/>
          </a:xfrm>
          <a:prstGeom prst="rect">
            <a:avLst/>
          </a:prstGeom>
        </p:spPr>
        <p:txBody>
          <a:bodyPr vert="horz" lIns="94531" tIns="47265" rIns="94531" bIns="47265" rtlCol="0">
            <a:normAutofit/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76772"/>
            <a:ext cx="2982119" cy="483076"/>
          </a:xfrm>
          <a:prstGeom prst="rect">
            <a:avLst/>
          </a:prstGeom>
        </p:spPr>
        <p:txBody>
          <a:bodyPr vert="horz" lIns="94531" tIns="47265" rIns="94531" bIns="4726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9176772"/>
            <a:ext cx="2982119" cy="483076"/>
          </a:xfrm>
          <a:prstGeom prst="rect">
            <a:avLst/>
          </a:prstGeom>
        </p:spPr>
        <p:txBody>
          <a:bodyPr vert="horz" lIns="94531" tIns="47265" rIns="94531" bIns="47265" rtlCol="0" anchor="b"/>
          <a:lstStyle>
            <a:lvl1pPr algn="r">
              <a:defRPr sz="1200"/>
            </a:lvl1pPr>
          </a:lstStyle>
          <a:p>
            <a:fld id="{91D76A1C-D914-40F1-96FE-D8741CE049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957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76A1C-D914-40F1-96FE-D8741CE049C6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scene3d>
              <a:camera prst="orthographicFront"/>
              <a:lightRig rig="threePt" dir="t"/>
            </a:scene3d>
          </a:bodyPr>
          <a:lstStyle>
            <a:lvl1pPr>
              <a:defRPr b="1">
                <a:solidFill>
                  <a:srgbClr val="14436A"/>
                </a:solidFill>
                <a:latin typeface="Century Gothic" pitchFamily="34" charset="0"/>
                <a:cs typeface="Segoe UI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rgbClr val="245A4D"/>
                </a:solidFill>
                <a:effectLst>
                  <a:outerShdw blurRad="50800" dist="38100" dir="2700000" algn="tl" rotWithShape="0">
                    <a:schemeClr val="bg1">
                      <a:lumMod val="75000"/>
                      <a:alpha val="40000"/>
                    </a:schemeClr>
                  </a:outerShdw>
                </a:effectLst>
                <a:latin typeface="Century Gothic" pitchFamily="34" charset="0"/>
                <a:cs typeface="Segoe U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13621-88B8-4EF6-A7EC-28D1D61DFBC4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anchor="t"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C216-A482-4BD0-BE79-285EFF162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13621-88B8-4EF6-A7EC-28D1D61DFBC4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C216-A482-4BD0-BE79-285EFF162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13621-88B8-4EF6-A7EC-28D1D61DFBC4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C216-A482-4BD0-BE79-285EFF162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13621-88B8-4EF6-A7EC-28D1D61DFBC4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C216-A482-4BD0-BE79-285EFF162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5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13621-88B8-4EF6-A7EC-28D1D61DFBC4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C216-A482-4BD0-BE79-285EFF162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rgbClr val="3A927D"/>
                </a:solidFill>
              </a:defRPr>
            </a:lvl1pPr>
            <a:lvl2pPr>
              <a:defRPr sz="2400">
                <a:solidFill>
                  <a:srgbClr val="3A927D"/>
                </a:solidFill>
              </a:defRPr>
            </a:lvl2pPr>
            <a:lvl3pPr>
              <a:defRPr sz="2000">
                <a:solidFill>
                  <a:srgbClr val="3A927D"/>
                </a:solidFill>
              </a:defRPr>
            </a:lvl3pPr>
            <a:lvl4pPr>
              <a:defRPr sz="1800">
                <a:solidFill>
                  <a:srgbClr val="3A927D"/>
                </a:solidFill>
              </a:defRPr>
            </a:lvl4pPr>
            <a:lvl5pPr>
              <a:defRPr sz="1800">
                <a:solidFill>
                  <a:srgbClr val="3A927D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13621-88B8-4EF6-A7EC-28D1D61DFBC4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C216-A482-4BD0-BE79-285EFF162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3A927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rgbClr val="3A927D"/>
                </a:solidFill>
              </a:defRPr>
            </a:lvl1pPr>
            <a:lvl2pPr>
              <a:defRPr sz="2000">
                <a:solidFill>
                  <a:srgbClr val="3A927D"/>
                </a:solidFill>
              </a:defRPr>
            </a:lvl2pPr>
            <a:lvl3pPr>
              <a:defRPr sz="1800">
                <a:solidFill>
                  <a:srgbClr val="3A927D"/>
                </a:solidFill>
              </a:defRPr>
            </a:lvl3pPr>
            <a:lvl4pPr>
              <a:defRPr sz="1600">
                <a:solidFill>
                  <a:srgbClr val="3A927D"/>
                </a:solidFill>
              </a:defRPr>
            </a:lvl4pPr>
            <a:lvl5pPr>
              <a:defRPr sz="1600">
                <a:solidFill>
                  <a:srgbClr val="3A927D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13621-88B8-4EF6-A7EC-28D1D61DFBC4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C216-A482-4BD0-BE79-285EFF162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13621-88B8-4EF6-A7EC-28D1D61DFBC4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C216-A482-4BD0-BE79-285EFF162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13621-88B8-4EF6-A7EC-28D1D61DFBC4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C216-A482-4BD0-BE79-285EFF162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13621-88B8-4EF6-A7EC-28D1D61DFBC4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C216-A482-4BD0-BE79-285EFF162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13621-88B8-4EF6-A7EC-28D1D61DFBC4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C216-A482-4BD0-BE79-285EFF162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  <a:sp3d>
              <a:bevelB w="0" h="0"/>
              <a:contourClr>
                <a:srgbClr val="1C5C90"/>
              </a:contourClr>
            </a:sp3d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CE13621-88B8-4EF6-A7EC-28D1D61DFBC4}" type="datetimeFigureOut">
              <a:rPr lang="ru-RU" smtClean="0"/>
              <a:pPr/>
              <a:t>23.02.2014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FD5C216-A482-4BD0-BE79-285EFF162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ln>
            <a:noFill/>
          </a:ln>
          <a:solidFill>
            <a:srgbClr val="164770"/>
          </a:solidFill>
          <a:effectLst>
            <a:outerShdw blurRad="50800" dist="38100" dir="2700000" algn="tl" rotWithShape="0">
              <a:schemeClr val="bg1">
                <a:lumMod val="75000"/>
                <a:alpha val="40000"/>
              </a:schemeClr>
            </a:outerShdw>
          </a:effectLst>
          <a:latin typeface="+mj-lt"/>
          <a:ea typeface="+mj-ea"/>
          <a:cs typeface="Segoe UI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4"/>
        </a:buBlip>
        <a:defRPr sz="3200" kern="1200" baseline="0">
          <a:solidFill>
            <a:srgbClr val="1C5C90"/>
          </a:solidFill>
          <a:latin typeface="+mn-lt"/>
          <a:ea typeface="+mn-ea"/>
          <a:cs typeface="Segoe UI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Tx/>
        <a:buBlip>
          <a:blip r:embed="rId15"/>
        </a:buBlip>
        <a:defRPr sz="2800" kern="1200" baseline="0">
          <a:solidFill>
            <a:srgbClr val="1C5C90"/>
          </a:solidFill>
          <a:latin typeface="+mn-lt"/>
          <a:ea typeface="+mn-ea"/>
          <a:cs typeface="Segoe UI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2400" kern="1200" baseline="0">
          <a:solidFill>
            <a:srgbClr val="1C5C90"/>
          </a:solidFill>
          <a:latin typeface="+mn-lt"/>
          <a:ea typeface="+mn-ea"/>
          <a:cs typeface="Segoe UI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2000" kern="1200" baseline="0">
          <a:solidFill>
            <a:srgbClr val="1C5C90"/>
          </a:solidFill>
          <a:latin typeface="+mn-lt"/>
          <a:ea typeface="+mn-ea"/>
          <a:cs typeface="Segoe UI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2000" kern="1200" baseline="0">
          <a:solidFill>
            <a:srgbClr val="1C5C90"/>
          </a:solidFill>
          <a:latin typeface="+mn-lt"/>
          <a:ea typeface="+mn-ea"/>
          <a:cs typeface="Segoe U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800" kern="1200">
          <a:solidFill>
            <a:srgbClr val="164770"/>
          </a:solidFill>
          <a:latin typeface="Segoe UI" pitchFamily="34" charset="0"/>
          <a:ea typeface="+mn-ea"/>
          <a:cs typeface="Segoe UI" pitchFamily="34" charset="0"/>
        </a:defRPr>
      </a:lvl6pPr>
      <a:lvl7pPr marL="29718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1800" kern="1200">
          <a:solidFill>
            <a:srgbClr val="164770"/>
          </a:solidFill>
          <a:latin typeface="Segoe UI" pitchFamily="34" charset="0"/>
          <a:ea typeface="+mn-ea"/>
          <a:cs typeface="Segoe UI" pitchFamily="34" charset="0"/>
        </a:defRPr>
      </a:lvl7pPr>
      <a:lvl8pPr marL="34290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600" kern="1200">
          <a:solidFill>
            <a:srgbClr val="164770"/>
          </a:solidFill>
          <a:latin typeface="Segoe UI" pitchFamily="34" charset="0"/>
          <a:ea typeface="+mn-ea"/>
          <a:cs typeface="Segoe UI" pitchFamily="34" charset="0"/>
        </a:defRPr>
      </a:lvl8pPr>
      <a:lvl9pPr marL="38862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1400" kern="1200">
          <a:solidFill>
            <a:srgbClr val="164770"/>
          </a:solidFill>
          <a:latin typeface="Segoe UI" pitchFamily="34" charset="0"/>
          <a:ea typeface="+mn-ea"/>
          <a:cs typeface="Segoe UI" pitchFamily="34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908720"/>
            <a:ext cx="7772400" cy="1470025"/>
          </a:xfrm>
        </p:spPr>
        <p:txBody>
          <a:bodyPr/>
          <a:lstStyle/>
          <a:p>
            <a:r>
              <a:rPr lang="ru-RU" dirty="0" smtClean="0"/>
              <a:t>Куда пойти с ребенком?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285876"/>
            <a:ext cx="5400600" cy="3600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1925">
        <p14:ripple/>
      </p:transition>
    </mc:Choice>
    <mc:Fallback>
      <p:transition spd="slow" advTm="192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7544" y="764704"/>
            <a:ext cx="8291264" cy="4525963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sz="10000" b="1" i="1" dirty="0" smtClean="0"/>
              <a:t>Задумались, </a:t>
            </a:r>
            <a:r>
              <a:rPr lang="ru-RU" sz="10000" b="1" i="1" dirty="0"/>
              <a:t>куда </a:t>
            </a:r>
            <a:r>
              <a:rPr lang="ru-RU" sz="10000" b="1" i="1" dirty="0" smtClean="0"/>
              <a:t>на выходных </a:t>
            </a:r>
          </a:p>
          <a:p>
            <a:pPr marL="0" indent="0" algn="ctr">
              <a:buNone/>
            </a:pPr>
            <a:r>
              <a:rPr lang="ru-RU" sz="10000" b="1" i="1" dirty="0" smtClean="0"/>
              <a:t>пойти </a:t>
            </a:r>
            <a:r>
              <a:rPr lang="ru-RU" sz="10000" b="1" i="1" dirty="0"/>
              <a:t>с </a:t>
            </a:r>
            <a:r>
              <a:rPr lang="ru-RU" sz="10000" b="1" i="1" dirty="0" smtClean="0"/>
              <a:t>ребёнком</a:t>
            </a:r>
            <a:r>
              <a:rPr lang="ru-RU" sz="10000" b="1" i="1" dirty="0"/>
              <a:t>?</a:t>
            </a:r>
            <a:r>
              <a:rPr lang="ru-RU" sz="10000" b="1" i="1" dirty="0"/>
              <a:t/>
            </a:r>
            <a:br>
              <a:rPr lang="ru-RU" sz="10000" b="1" i="1" dirty="0"/>
            </a:br>
            <a:r>
              <a:rPr lang="ru-RU" sz="10000" b="1" i="1" dirty="0"/>
              <a:t>Как </a:t>
            </a:r>
            <a:r>
              <a:rPr lang="ru-RU" sz="10000" b="1" i="1" dirty="0" smtClean="0"/>
              <a:t>весело  </a:t>
            </a:r>
            <a:r>
              <a:rPr lang="ru-RU" sz="10000" b="1" i="1" dirty="0"/>
              <a:t>и познавательно провести время?</a:t>
            </a:r>
            <a:r>
              <a:rPr lang="ru-RU" sz="10000" b="1" i="1" dirty="0"/>
              <a:t/>
            </a:r>
            <a:br>
              <a:rPr lang="ru-RU" sz="10000" b="1" i="1" dirty="0"/>
            </a:br>
            <a:r>
              <a:rPr lang="ru-RU" sz="10000" b="1" i="1" dirty="0"/>
              <a:t>Хотите, чтобы Вашим детям с малых лет было интересно учиться? </a:t>
            </a:r>
            <a:endParaRPr lang="ru-RU" sz="10000" b="1" i="1" dirty="0" smtClean="0"/>
          </a:p>
          <a:p>
            <a:pPr marL="0" indent="0" algn="ctr">
              <a:buNone/>
            </a:pPr>
            <a:r>
              <a:rPr lang="ru-RU" sz="10000" b="1" i="1" dirty="0" smtClean="0"/>
              <a:t>Или </a:t>
            </a:r>
            <a:r>
              <a:rPr lang="ru-RU" sz="10000" b="1" i="1" dirty="0"/>
              <a:t>просто весело и с пользой отдохнуть </a:t>
            </a:r>
            <a:r>
              <a:rPr lang="ru-RU" sz="10000" b="1" i="1" dirty="0" smtClean="0"/>
              <a:t>  всей </a:t>
            </a:r>
            <a:r>
              <a:rPr lang="ru-RU" sz="10000" b="1" i="1" dirty="0"/>
              <a:t>семьей</a:t>
            </a:r>
            <a:r>
              <a:rPr lang="ru-RU" sz="10000" b="1" i="1" dirty="0" smtClean="0"/>
              <a:t>? </a:t>
            </a:r>
          </a:p>
          <a:p>
            <a:pPr marL="0" indent="0" algn="ctr">
              <a:buNone/>
            </a:pPr>
            <a:endParaRPr lang="ru-RU" sz="5500" b="1" i="1" dirty="0" smtClean="0"/>
          </a:p>
          <a:p>
            <a:pPr marL="0" indent="0" algn="ctr">
              <a:buNone/>
            </a:pPr>
            <a:endParaRPr lang="ru-RU" sz="5500" b="1" i="1" dirty="0"/>
          </a:p>
          <a:p>
            <a:pPr marL="0" indent="0" algn="ctr">
              <a:buNone/>
            </a:pPr>
            <a:endParaRPr lang="ru-RU" sz="5500" b="1" i="1" dirty="0" smtClean="0"/>
          </a:p>
          <a:p>
            <a:pPr marL="0" indent="0" algn="ctr">
              <a:buNone/>
            </a:pPr>
            <a:r>
              <a:rPr lang="ru-RU" sz="10000" b="1" i="1" dirty="0" smtClean="0"/>
              <a:t>Мы представляем подборку, где Вы </a:t>
            </a:r>
            <a:r>
              <a:rPr lang="ru-RU" sz="10000" b="1" i="1" dirty="0"/>
              <a:t>найдете полезную информацию о местах отдыха и развлечений для детей </a:t>
            </a:r>
            <a:r>
              <a:rPr lang="ru-RU" sz="10000" b="1" i="1" dirty="0" smtClean="0"/>
              <a:t>на любой вкус!</a:t>
            </a:r>
            <a:endParaRPr lang="ru-RU" sz="10000" b="1" i="1" dirty="0"/>
          </a:p>
          <a:p>
            <a:pPr marL="0" indent="0">
              <a:buNone/>
            </a:pPr>
            <a:endParaRPr lang="ru-RU" sz="8600" b="1" i="1" dirty="0" smtClean="0"/>
          </a:p>
          <a:p>
            <a:pPr marL="0" indent="0">
              <a:buNone/>
            </a:pPr>
            <a:r>
              <a:rPr lang="ru-RU" dirty="0" smtClean="0"/>
              <a:t>   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1883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9448">
        <p14:ripple/>
      </p:transition>
    </mc:Choice>
    <mc:Fallback>
      <p:transition spd="slow" advTm="944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51920" y="476672"/>
            <a:ext cx="4878660" cy="31361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b="1" i="1" dirty="0">
                <a:solidFill>
                  <a:srgbClr val="14436A"/>
                </a:solidFill>
              </a:rPr>
              <a:t>Только в Санкт-Петербурге, на родине </a:t>
            </a:r>
            <a:r>
              <a:rPr lang="ru-RU" sz="2200" b="1" i="1" dirty="0" err="1">
                <a:solidFill>
                  <a:srgbClr val="14436A"/>
                </a:solidFill>
              </a:rPr>
              <a:t>Смешариков</a:t>
            </a:r>
            <a:r>
              <a:rPr lang="ru-RU" sz="2200" b="1" i="1" dirty="0">
                <a:solidFill>
                  <a:srgbClr val="14436A"/>
                </a:solidFill>
              </a:rPr>
              <a:t>, можно прийти к настоящим </a:t>
            </a:r>
            <a:r>
              <a:rPr lang="ru-RU" sz="2200" b="1" i="1" dirty="0" err="1">
                <a:solidFill>
                  <a:srgbClr val="14436A"/>
                </a:solidFill>
              </a:rPr>
              <a:t>Смешарикам</a:t>
            </a:r>
            <a:r>
              <a:rPr lang="ru-RU" sz="2200" b="1" i="1" dirty="0">
                <a:solidFill>
                  <a:srgbClr val="14436A"/>
                </a:solidFill>
              </a:rPr>
              <a:t> в гости, собственными глазами увидеть Студию, где рисуют мультфильмы и встретиться с любимыми персонажами </a:t>
            </a:r>
            <a:r>
              <a:rPr lang="ru-RU" b="1" i="1" dirty="0" smtClean="0">
                <a:solidFill>
                  <a:srgbClr val="14436A"/>
                </a:solidFill>
              </a:rPr>
              <a:t>!</a:t>
            </a:r>
            <a:endParaRPr lang="ru-RU" b="1" i="1" dirty="0">
              <a:solidFill>
                <a:srgbClr val="14436A"/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48" y="476672"/>
            <a:ext cx="2592288" cy="1559862"/>
          </a:xfrm>
        </p:spPr>
      </p:pic>
      <p:sp>
        <p:nvSpPr>
          <p:cNvPr id="9" name="Прямоугольник 8"/>
          <p:cNvSpPr/>
          <p:nvPr/>
        </p:nvSpPr>
        <p:spPr>
          <a:xfrm>
            <a:off x="395536" y="4328073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>
                <a:solidFill>
                  <a:srgbClr val="14436A"/>
                </a:solidFill>
              </a:rPr>
              <a:t>Интерактивные кукольные спектакли со </a:t>
            </a:r>
            <a:r>
              <a:rPr lang="ru-RU" b="1" i="1" dirty="0" err="1">
                <a:solidFill>
                  <a:srgbClr val="14436A"/>
                </a:solidFill>
              </a:rPr>
              <a:t>Смешариками</a:t>
            </a:r>
            <a:r>
              <a:rPr lang="ru-RU" b="1" i="1" dirty="0">
                <a:solidFill>
                  <a:srgbClr val="14436A"/>
                </a:solidFill>
              </a:rPr>
              <a:t> - это новейшие приключения </a:t>
            </a:r>
            <a:r>
              <a:rPr lang="ru-RU" b="1" i="1" dirty="0">
                <a:solidFill>
                  <a:srgbClr val="14436A"/>
                </a:solidFill>
              </a:rPr>
              <a:t>л</a:t>
            </a:r>
            <a:r>
              <a:rPr lang="ru-RU" b="1" i="1" dirty="0" smtClean="0">
                <a:solidFill>
                  <a:srgbClr val="14436A"/>
                </a:solidFill>
              </a:rPr>
              <a:t>юбимых </a:t>
            </a:r>
            <a:r>
              <a:rPr lang="ru-RU" b="1" i="1" dirty="0">
                <a:solidFill>
                  <a:srgbClr val="14436A"/>
                </a:solidFill>
              </a:rPr>
              <a:t>персонажей, где дети становятся не только зрителями, но и активными участниками разворачивающихся событий</a:t>
            </a:r>
            <a:endParaRPr lang="ru-RU" b="1" i="1" dirty="0">
              <a:solidFill>
                <a:srgbClr val="14436A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861048"/>
            <a:ext cx="3672408" cy="245383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51520" y="2204864"/>
            <a:ext cx="309634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Санкт-Петербург,</a:t>
            </a:r>
          </a:p>
          <a:p>
            <a:r>
              <a:rPr lang="ru-RU" b="1" dirty="0">
                <a:solidFill>
                  <a:srgbClr val="FF0000"/>
                </a:solidFill>
              </a:rPr>
              <a:t>Ул. Чапаева, д.17</a:t>
            </a:r>
          </a:p>
          <a:p>
            <a:r>
              <a:rPr lang="ru-RU" dirty="0">
                <a:solidFill>
                  <a:srgbClr val="FF0000"/>
                </a:solidFill>
              </a:rPr>
              <a:t>ст</a:t>
            </a:r>
            <a:r>
              <a:rPr lang="ru-RU" dirty="0" smtClean="0">
                <a:solidFill>
                  <a:srgbClr val="FF0000"/>
                </a:solidFill>
              </a:rPr>
              <a:t>. м</a:t>
            </a:r>
            <a:r>
              <a:rPr lang="ru-RU" dirty="0">
                <a:solidFill>
                  <a:srgbClr val="FF0000"/>
                </a:solidFill>
              </a:rPr>
              <a:t>. Петроградская или </a:t>
            </a:r>
            <a:r>
              <a:rPr lang="ru-RU" dirty="0" smtClean="0">
                <a:solidFill>
                  <a:srgbClr val="FF0000"/>
                </a:solidFill>
              </a:rPr>
              <a:t>Горьковская</a:t>
            </a:r>
          </a:p>
          <a:p>
            <a:r>
              <a:rPr lang="ru-RU" b="1" dirty="0">
                <a:solidFill>
                  <a:srgbClr val="FF0000"/>
                </a:solidFill>
              </a:rPr>
              <a:t>Телефон:</a:t>
            </a:r>
          </a:p>
          <a:p>
            <a:r>
              <a:rPr lang="ru-RU" b="1" dirty="0">
                <a:solidFill>
                  <a:srgbClr val="FF0000"/>
                </a:solidFill>
              </a:rPr>
              <a:t>(911) 928-0-345</a:t>
            </a:r>
          </a:p>
          <a:p>
            <a:r>
              <a:rPr lang="en-US" dirty="0">
                <a:solidFill>
                  <a:srgbClr val="FF0000"/>
                </a:solidFill>
              </a:rPr>
              <a:t>http://</a:t>
            </a:r>
            <a:r>
              <a:rPr lang="en-US" dirty="0" smtClean="0">
                <a:solidFill>
                  <a:srgbClr val="FF0000"/>
                </a:solidFill>
              </a:rPr>
              <a:t>spb.smeshariki.ru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357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12276">
        <p14:ripple/>
      </p:transition>
    </mc:Choice>
    <mc:Fallback>
      <p:transition spd="slow" advTm="1227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60648"/>
            <a:ext cx="2360610" cy="208823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2492896"/>
            <a:ext cx="3240360" cy="3826967"/>
          </a:xfrm>
        </p:spPr>
        <p:txBody>
          <a:bodyPr/>
          <a:lstStyle/>
          <a:p>
            <a:r>
              <a:rPr lang="ru-RU" dirty="0"/>
              <a:t>Профессиональные актеры, играющие роль сказочных персонажей, рассказывают детям историю возникновения сказок и былин, знакомят с предметами сказочного мира и старорусского быта и разгадывают веселые загадки. Время от времени, на центральной площади сказочного города театральные труппы разыгрывают свои спектакли и кукольные представления. Программы рассчитаны на детей от 1 до 12 лет. Но и взрослым будет не менее интересно.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347864" y="404664"/>
            <a:ext cx="5388013" cy="21544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14436A"/>
                </a:solidFill>
              </a:rPr>
              <a:t>Интерактивный </a:t>
            </a:r>
            <a:r>
              <a:rPr lang="ru-RU" b="1" i="1" dirty="0" smtClean="0">
                <a:solidFill>
                  <a:srgbClr val="14436A"/>
                </a:solidFill>
              </a:rPr>
              <a:t>музей-театр «</a:t>
            </a:r>
            <a:r>
              <a:rPr lang="ru-RU" b="1" i="1" dirty="0" err="1" smtClean="0">
                <a:solidFill>
                  <a:srgbClr val="14436A"/>
                </a:solidFill>
              </a:rPr>
              <a:t>Сказкин</a:t>
            </a:r>
            <a:r>
              <a:rPr lang="ru-RU" b="1" i="1" dirty="0" smtClean="0">
                <a:solidFill>
                  <a:srgbClr val="14436A"/>
                </a:solidFill>
              </a:rPr>
              <a:t> Дом»</a:t>
            </a:r>
          </a:p>
          <a:p>
            <a:r>
              <a:rPr lang="ru-RU" b="1" i="1" dirty="0">
                <a:solidFill>
                  <a:srgbClr val="14436A"/>
                </a:solidFill>
              </a:rPr>
              <a:t>Санкт-Петербург</a:t>
            </a:r>
            <a:r>
              <a:rPr lang="ru-RU" b="1" dirty="0"/>
              <a:t> </a:t>
            </a:r>
            <a:r>
              <a:rPr lang="ru-RU" dirty="0"/>
              <a:t/>
            </a:r>
            <a:br>
              <a:rPr lang="ru-RU" dirty="0"/>
            </a:br>
            <a:r>
              <a:rPr lang="ru-RU" sz="1600" b="1" dirty="0">
                <a:solidFill>
                  <a:srgbClr val="FF0000"/>
                </a:solidFill>
              </a:rPr>
              <a:t>Александровский парк, д. 1а</a:t>
            </a:r>
            <a:r>
              <a:rPr lang="ru-RU" sz="1600" dirty="0">
                <a:solidFill>
                  <a:srgbClr val="FF0000"/>
                </a:solidFill>
              </a:rPr>
              <a:t/>
            </a:r>
            <a:br>
              <a:rPr lang="ru-RU" sz="1600" dirty="0">
                <a:solidFill>
                  <a:srgbClr val="FF0000"/>
                </a:solidFill>
              </a:rPr>
            </a:br>
            <a:r>
              <a:rPr lang="ru-RU" sz="1600" b="1" dirty="0">
                <a:solidFill>
                  <a:srgbClr val="FF0000"/>
                </a:solidFill>
              </a:rPr>
              <a:t>+7 (812) </a:t>
            </a:r>
            <a:r>
              <a:rPr lang="ru-RU" sz="1600" b="1" dirty="0" smtClean="0">
                <a:solidFill>
                  <a:srgbClr val="FF0000"/>
                </a:solidFill>
              </a:rPr>
              <a:t>325-87-77; +</a:t>
            </a:r>
            <a:r>
              <a:rPr lang="ru-RU" sz="1600" b="1" dirty="0">
                <a:solidFill>
                  <a:srgbClr val="FF0000"/>
                </a:solidFill>
              </a:rPr>
              <a:t>7 (911) 007-17-95 </a:t>
            </a:r>
            <a:r>
              <a:rPr lang="ru-RU" sz="1600" dirty="0">
                <a:solidFill>
                  <a:srgbClr val="FF0000"/>
                </a:solidFill>
              </a:rPr>
              <a:t/>
            </a:r>
            <a:br>
              <a:rPr lang="ru-RU" sz="1600" dirty="0">
                <a:solidFill>
                  <a:srgbClr val="FF0000"/>
                </a:solidFill>
              </a:rPr>
            </a:br>
            <a:r>
              <a:rPr lang="ru-RU" sz="1600" b="1" dirty="0">
                <a:solidFill>
                  <a:srgbClr val="FF0000"/>
                </a:solidFill>
              </a:rPr>
              <a:t>+7 (911) </a:t>
            </a:r>
            <a:r>
              <a:rPr lang="ru-RU" sz="1600" b="1" dirty="0" smtClean="0">
                <a:solidFill>
                  <a:srgbClr val="FF0000"/>
                </a:solidFill>
              </a:rPr>
              <a:t>178-71-95</a:t>
            </a:r>
          </a:p>
          <a:p>
            <a:r>
              <a:rPr lang="ru-RU" sz="1600" b="1" dirty="0" err="1">
                <a:solidFill>
                  <a:srgbClr val="FF0000"/>
                </a:solidFill>
              </a:rPr>
              <a:t>Коломяжский</a:t>
            </a:r>
            <a:r>
              <a:rPr lang="ru-RU" sz="1600" b="1" dirty="0">
                <a:solidFill>
                  <a:srgbClr val="FF0000"/>
                </a:solidFill>
              </a:rPr>
              <a:t> пр., д. </a:t>
            </a:r>
            <a:r>
              <a:rPr lang="ru-RU" sz="1600" b="1" dirty="0" smtClean="0">
                <a:solidFill>
                  <a:srgbClr val="FF0000"/>
                </a:solidFill>
              </a:rPr>
              <a:t>17, ТРК </a:t>
            </a:r>
            <a:r>
              <a:rPr lang="ru-RU" sz="1600" b="1" dirty="0">
                <a:solidFill>
                  <a:srgbClr val="FF0000"/>
                </a:solidFill>
              </a:rPr>
              <a:t>"Сити </a:t>
            </a:r>
            <a:r>
              <a:rPr lang="ru-RU" sz="1600" b="1" dirty="0" err="1">
                <a:solidFill>
                  <a:srgbClr val="FF0000"/>
                </a:solidFill>
              </a:rPr>
              <a:t>Молл</a:t>
            </a:r>
            <a:r>
              <a:rPr lang="ru-RU" sz="1600" b="1" dirty="0">
                <a:solidFill>
                  <a:srgbClr val="FF0000"/>
                </a:solidFill>
              </a:rPr>
              <a:t>"</a:t>
            </a:r>
            <a:r>
              <a:rPr lang="ru-RU" sz="1600" dirty="0">
                <a:solidFill>
                  <a:srgbClr val="FF0000"/>
                </a:solidFill>
              </a:rPr>
              <a:t/>
            </a:r>
            <a:br>
              <a:rPr lang="ru-RU" sz="1600" dirty="0">
                <a:solidFill>
                  <a:srgbClr val="FF0000"/>
                </a:solidFill>
              </a:rPr>
            </a:br>
            <a:r>
              <a:rPr lang="ru-RU" sz="1600" b="1" dirty="0">
                <a:solidFill>
                  <a:srgbClr val="FF0000"/>
                </a:solidFill>
              </a:rPr>
              <a:t>+7 (812) </a:t>
            </a:r>
            <a:r>
              <a:rPr lang="ru-RU" sz="1600" b="1" dirty="0" smtClean="0">
                <a:solidFill>
                  <a:srgbClr val="FF0000"/>
                </a:solidFill>
              </a:rPr>
              <a:t>622-08-68</a:t>
            </a:r>
          </a:p>
          <a:p>
            <a:r>
              <a:rPr lang="en-US" sz="1600" dirty="0">
                <a:solidFill>
                  <a:srgbClr val="FF0000"/>
                </a:solidFill>
              </a:rPr>
              <a:t>http://www.skazkindom.ru/</a:t>
            </a:r>
            <a:endParaRPr lang="ru-RU" sz="1600" b="1" dirty="0">
              <a:solidFill>
                <a:srgbClr val="FF0000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2636912"/>
            <a:ext cx="5106022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791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12432">
        <p14:ripple/>
      </p:transition>
    </mc:Choice>
    <mc:Fallback>
      <p:transition spd="slow" advTm="1243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94283"/>
            <a:ext cx="1656184" cy="165618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843808" y="294283"/>
            <a:ext cx="597666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14436A"/>
                </a:solidFill>
              </a:rPr>
              <a:t>ДЕТСКИЙ КЛУБ "JUMP" - ПРИХОДИ ОДИН ИЛИ С ДРУЗЬЯМИ! ПОПРЫГАТЬ, ПОБЕГАТЬ, ПОЛАЗАТЬ, ПОКАТАТЬСЯ</a:t>
            </a:r>
            <a:r>
              <a:rPr lang="ru-RU" b="1" i="1" dirty="0" smtClean="0">
                <a:solidFill>
                  <a:srgbClr val="14436A"/>
                </a:solidFill>
              </a:rPr>
              <a:t>!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Санкт-Петербург</a:t>
            </a:r>
            <a:r>
              <a:rPr lang="ru-RU" dirty="0">
                <a:solidFill>
                  <a:srgbClr val="C00000"/>
                </a:solidFill>
              </a:rPr>
              <a:t>, проспект Славы, </a:t>
            </a:r>
            <a:r>
              <a:rPr lang="ru-RU" dirty="0" smtClean="0">
                <a:solidFill>
                  <a:srgbClr val="C00000"/>
                </a:solidFill>
              </a:rPr>
              <a:t>32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+</a:t>
            </a:r>
            <a:r>
              <a:rPr lang="ru-RU" dirty="0">
                <a:solidFill>
                  <a:srgbClr val="C00000"/>
                </a:solidFill>
              </a:rPr>
              <a:t>7(812) </a:t>
            </a:r>
            <a:r>
              <a:rPr lang="ru-RU" dirty="0" smtClean="0">
                <a:solidFill>
                  <a:srgbClr val="C00000"/>
                </a:solidFill>
              </a:rPr>
              <a:t>360-10-50</a:t>
            </a:r>
          </a:p>
          <a:p>
            <a:r>
              <a:rPr lang="en-US" dirty="0">
                <a:solidFill>
                  <a:srgbClr val="C00000"/>
                </a:solidFill>
              </a:rPr>
              <a:t>http://</a:t>
            </a:r>
            <a:r>
              <a:rPr lang="en-US" dirty="0" smtClean="0">
                <a:solidFill>
                  <a:srgbClr val="C00000"/>
                </a:solidFill>
              </a:rPr>
              <a:t>www.jumpjump.ru</a:t>
            </a:r>
            <a:endParaRPr lang="ru-RU" dirty="0" smtClean="0">
              <a:solidFill>
                <a:srgbClr val="C00000"/>
              </a:solidFill>
            </a:endParaRPr>
          </a:p>
          <a:p>
            <a:endParaRPr lang="ru-RU" b="1" i="1" dirty="0">
              <a:solidFill>
                <a:srgbClr val="14436A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9816" y="2060848"/>
            <a:ext cx="5062264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>
                <a:solidFill>
                  <a:schemeClr val="accent1">
                    <a:lumMod val="50000"/>
                  </a:schemeClr>
                </a:solidFill>
              </a:rPr>
              <a:t>Детский клуб JUMP имеет спортивную направленность и предлагает своим гостям с пользой провести досуг. К Вашим услугам 750 </a:t>
            </a:r>
            <a:r>
              <a:rPr lang="ru-RU" sz="1600" i="1" dirty="0" smtClean="0">
                <a:solidFill>
                  <a:schemeClr val="accent1">
                    <a:lumMod val="50000"/>
                  </a:schemeClr>
                </a:solidFill>
              </a:rPr>
              <a:t>квадратных метра </a:t>
            </a:r>
            <a:r>
              <a:rPr lang="ru-RU" sz="1600" i="1" dirty="0">
                <a:solidFill>
                  <a:schemeClr val="accent1">
                    <a:lumMod val="50000"/>
                  </a:schemeClr>
                </a:solidFill>
              </a:rPr>
              <a:t>"беганья, прыганья, катания и т.д..." (все, что Ваше чадо сможет придумать</a:t>
            </a:r>
            <a:r>
              <a:rPr lang="ru-RU" sz="1600" i="1" dirty="0" smtClean="0">
                <a:solidFill>
                  <a:schemeClr val="accent1">
                    <a:lumMod val="50000"/>
                  </a:schemeClr>
                </a:solidFill>
              </a:rPr>
              <a:t>).</a:t>
            </a:r>
            <a:r>
              <a:rPr lang="ru-RU" sz="1600" i="1" dirty="0">
                <a:solidFill>
                  <a:schemeClr val="accent1">
                    <a:lumMod val="50000"/>
                  </a:schemeClr>
                </a:solidFill>
              </a:rPr>
              <a:t> </a:t>
            </a:r>
            <a:r>
              <a:rPr lang="ru-RU" sz="1600" i="1" dirty="0" smtClean="0">
                <a:solidFill>
                  <a:schemeClr val="accent1">
                    <a:lumMod val="50000"/>
                  </a:schemeClr>
                </a:solidFill>
              </a:rPr>
              <a:t>Здесь Вы </a:t>
            </a:r>
            <a:r>
              <a:rPr lang="ru-RU" sz="1600" i="1" dirty="0">
                <a:solidFill>
                  <a:schemeClr val="accent1">
                    <a:lumMod val="50000"/>
                  </a:schemeClr>
                </a:solidFill>
              </a:rPr>
              <a:t>сможете попрыгать на самом большом в России батутном комплексе с поролоновым бассейном, полазать в игровом многоуровневом лабиринте, покататься на необычных велосипедах, самокатах</a:t>
            </a:r>
            <a:r>
              <a:rPr lang="ru-RU" sz="1600" i="1" dirty="0" smtClean="0">
                <a:solidFill>
                  <a:schemeClr val="accent1">
                    <a:lumMod val="50000"/>
                  </a:schemeClr>
                </a:solidFill>
              </a:rPr>
              <a:t>... </a:t>
            </a:r>
            <a:r>
              <a:rPr lang="ru-RU" sz="1600" i="1" dirty="0">
                <a:solidFill>
                  <a:schemeClr val="accent1">
                    <a:lumMod val="50000"/>
                  </a:schemeClr>
                </a:solidFill>
              </a:rPr>
              <a:t>Малыши могут поиграть в детской игровой комнате (сухой бассейн, горка, домик, мягкий конструктор, развивающий компьютер... </a:t>
            </a:r>
            <a:br>
              <a:rPr lang="ru-RU" sz="1600" i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600" i="1" dirty="0">
                <a:solidFill>
                  <a:schemeClr val="accent1">
                    <a:lumMod val="50000"/>
                  </a:schemeClr>
                </a:solidFill>
              </a:rPr>
              <a:t>И самое главное - у Нас можно весело отметить день рождения!!!</a:t>
            </a:r>
            <a:br>
              <a:rPr lang="ru-RU" sz="1600" i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600" i="1" dirty="0">
                <a:solidFill>
                  <a:schemeClr val="accent1">
                    <a:lumMod val="50000"/>
                  </a:schemeClr>
                </a:solidFill>
              </a:rPr>
              <a:t>Ограничений по возрасту нет! У нас интересно всем - от малышей до взрослых людей!</a:t>
            </a:r>
            <a:endParaRPr lang="ru-RU" sz="16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536" y="2060848"/>
            <a:ext cx="2952328" cy="19674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6024" y="4346397"/>
            <a:ext cx="2952328" cy="1960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7709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16367">
        <p14:ripple/>
      </p:transition>
    </mc:Choice>
    <mc:Fallback>
      <p:transition spd="slow" advTm="1636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8640"/>
            <a:ext cx="3807509" cy="115212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283968" y="441538"/>
            <a:ext cx="42578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C00000"/>
                </a:solidFill>
              </a:rPr>
              <a:t>Санкт-Петербург, ул. Марата, </a:t>
            </a:r>
            <a:r>
              <a:rPr lang="ru-RU" dirty="0" smtClean="0">
                <a:solidFill>
                  <a:srgbClr val="C00000"/>
                </a:solidFill>
              </a:rPr>
              <a:t>д. 86</a:t>
            </a:r>
          </a:p>
          <a:p>
            <a:r>
              <a:rPr lang="en-US" dirty="0">
                <a:solidFill>
                  <a:srgbClr val="C00000"/>
                </a:solidFill>
              </a:rPr>
              <a:t>http://www.</a:t>
            </a:r>
            <a:r>
              <a:rPr lang="ru-RU" dirty="0" err="1">
                <a:solidFill>
                  <a:srgbClr val="C00000"/>
                </a:solidFill>
              </a:rPr>
              <a:t>океанариум.рф</a:t>
            </a:r>
            <a:r>
              <a:rPr lang="ru-RU" dirty="0" smtClean="0">
                <a:solidFill>
                  <a:srgbClr val="C00000"/>
                </a:solidFill>
              </a:rPr>
              <a:t>/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4240" y="1268760"/>
            <a:ext cx="851330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14436A"/>
                </a:solidFill>
              </a:rPr>
              <a:t>Океанариум – это место, где </a:t>
            </a:r>
            <a:r>
              <a:rPr lang="ru-RU" b="1" i="1" dirty="0">
                <a:solidFill>
                  <a:srgbClr val="14436A"/>
                </a:solidFill>
              </a:rPr>
              <a:t>каждый посетитель может не только погрузиться в атмосферу волшебного окружения подводного мира, но и стать свидетелем ежедневных (кроме понедельника) эксклюзивных шоу с водными обитателями – «Шоу с акулами» и «Шоу с тюленями».</a:t>
            </a:r>
            <a:endParaRPr lang="ru-RU" b="1" i="1" dirty="0">
              <a:solidFill>
                <a:srgbClr val="14436A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64" y="2779996"/>
            <a:ext cx="2448272" cy="162137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78" y="4581128"/>
            <a:ext cx="2415481" cy="1609314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919511" y="2610683"/>
            <a:ext cx="591458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i="1" dirty="0">
                <a:solidFill>
                  <a:srgbClr val="14436A"/>
                </a:solidFill>
              </a:rPr>
              <a:t>Главный аквариум </a:t>
            </a:r>
            <a:r>
              <a:rPr lang="ru-RU" i="1" dirty="0" smtClean="0">
                <a:solidFill>
                  <a:srgbClr val="14436A"/>
                </a:solidFill>
              </a:rPr>
              <a:t>имеет объём 750 тысяч   литров, прозрачный тоннель </a:t>
            </a:r>
            <a:r>
              <a:rPr lang="ru-RU" i="1" dirty="0">
                <a:solidFill>
                  <a:srgbClr val="14436A"/>
                </a:solidFill>
              </a:rPr>
              <a:t>длиной 35 м и </a:t>
            </a:r>
            <a:r>
              <a:rPr lang="ru-RU" i="1" dirty="0" smtClean="0">
                <a:solidFill>
                  <a:srgbClr val="14436A"/>
                </a:solidFill>
              </a:rPr>
              <a:t>смотровой окно. Движущаяся </a:t>
            </a:r>
            <a:r>
              <a:rPr lang="ru-RU" i="1" dirty="0">
                <a:solidFill>
                  <a:srgbClr val="14436A"/>
                </a:solidFill>
              </a:rPr>
              <a:t>дорожка ведёт к затонувшему кораблю мимо подводных скал и коралловых рифов. В аквариуме обитают акулы </a:t>
            </a:r>
            <a:endParaRPr lang="ru-RU" i="1" dirty="0" smtClean="0">
              <a:solidFill>
                <a:srgbClr val="14436A"/>
              </a:solidFill>
            </a:endParaRPr>
          </a:p>
          <a:p>
            <a:pPr algn="just"/>
            <a:r>
              <a:rPr lang="ru-RU" i="1" dirty="0">
                <a:solidFill>
                  <a:srgbClr val="14436A"/>
                </a:solidFill>
              </a:rPr>
              <a:t>В океанариуме представлена живая коллекция, содержащая более 5 000 экземпляров рыб и водных беспозвоночных, относящихся почти к 200 </a:t>
            </a:r>
            <a:r>
              <a:rPr lang="ru-RU" i="1" dirty="0" smtClean="0">
                <a:solidFill>
                  <a:srgbClr val="14436A"/>
                </a:solidFill>
              </a:rPr>
              <a:t>видам. Экспозиция </a:t>
            </a:r>
            <a:r>
              <a:rPr lang="ru-RU" i="1" dirty="0">
                <a:solidFill>
                  <a:srgbClr val="14436A"/>
                </a:solidFill>
              </a:rPr>
              <a:t>океанариума разделена на тематические зоны</a:t>
            </a:r>
            <a:r>
              <a:rPr lang="ru-RU" i="1" dirty="0" smtClean="0">
                <a:solidFill>
                  <a:srgbClr val="14436A"/>
                </a:solidFill>
              </a:rPr>
              <a:t>: </a:t>
            </a:r>
            <a:r>
              <a:rPr lang="ru-RU" i="1" dirty="0">
                <a:solidFill>
                  <a:srgbClr val="14436A"/>
                </a:solidFill>
              </a:rPr>
              <a:t>Зона Северо-Запада </a:t>
            </a:r>
            <a:r>
              <a:rPr lang="ru-RU" i="1" dirty="0" smtClean="0">
                <a:solidFill>
                  <a:srgbClr val="14436A"/>
                </a:solidFill>
              </a:rPr>
              <a:t>России, </a:t>
            </a:r>
            <a:r>
              <a:rPr lang="ru-RU" i="1" dirty="0">
                <a:solidFill>
                  <a:srgbClr val="14436A"/>
                </a:solidFill>
              </a:rPr>
              <a:t>Зона тропического дождевого </a:t>
            </a:r>
            <a:r>
              <a:rPr lang="ru-RU" i="1" dirty="0" smtClean="0">
                <a:solidFill>
                  <a:srgbClr val="14436A"/>
                </a:solidFill>
              </a:rPr>
              <a:t>леса, </a:t>
            </a:r>
            <a:r>
              <a:rPr lang="ru-RU" i="1" dirty="0">
                <a:solidFill>
                  <a:srgbClr val="14436A"/>
                </a:solidFill>
              </a:rPr>
              <a:t>Дорога к </a:t>
            </a:r>
            <a:r>
              <a:rPr lang="ru-RU" i="1" dirty="0" smtClean="0">
                <a:solidFill>
                  <a:srgbClr val="14436A"/>
                </a:solidFill>
              </a:rPr>
              <a:t>океану, </a:t>
            </a:r>
            <a:r>
              <a:rPr lang="ru-RU" i="1" dirty="0">
                <a:solidFill>
                  <a:srgbClr val="14436A"/>
                </a:solidFill>
              </a:rPr>
              <a:t>Зона скалистого </a:t>
            </a:r>
            <a:r>
              <a:rPr lang="ru-RU" i="1" dirty="0" smtClean="0">
                <a:solidFill>
                  <a:srgbClr val="14436A"/>
                </a:solidFill>
              </a:rPr>
              <a:t>берега, </a:t>
            </a:r>
            <a:r>
              <a:rPr lang="ru-RU" i="1" dirty="0">
                <a:solidFill>
                  <a:srgbClr val="14436A"/>
                </a:solidFill>
              </a:rPr>
              <a:t>Главный </a:t>
            </a:r>
            <a:r>
              <a:rPr lang="ru-RU" i="1" dirty="0" smtClean="0">
                <a:solidFill>
                  <a:srgbClr val="14436A"/>
                </a:solidFill>
              </a:rPr>
              <a:t>аквариум, </a:t>
            </a:r>
            <a:r>
              <a:rPr lang="ru-RU" i="1" dirty="0">
                <a:solidFill>
                  <a:srgbClr val="14436A"/>
                </a:solidFill>
              </a:rPr>
              <a:t>Зона кораллового </a:t>
            </a:r>
            <a:r>
              <a:rPr lang="ru-RU" i="1" dirty="0" smtClean="0">
                <a:solidFill>
                  <a:srgbClr val="14436A"/>
                </a:solidFill>
              </a:rPr>
              <a:t>рифа, </a:t>
            </a:r>
            <a:r>
              <a:rPr lang="ru-RU" i="1" dirty="0">
                <a:solidFill>
                  <a:srgbClr val="14436A"/>
                </a:solidFill>
              </a:rPr>
              <a:t>Зона морских млекопитающих</a:t>
            </a:r>
            <a:endParaRPr lang="ru-RU" i="1" dirty="0">
              <a:solidFill>
                <a:srgbClr val="1443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309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17509">
        <p14:ripple/>
      </p:transition>
    </mc:Choice>
    <mc:Fallback>
      <p:transition spd="slow" advTm="1750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2160240" cy="275128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627784" y="382351"/>
            <a:ext cx="60486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14436A"/>
                </a:solidFill>
              </a:rPr>
              <a:t>Музей "Гранд Макет Россия", предоставляет Вам возможность посетить действующий макет, символизирующий Российскую Федерацию от Калининграда до Камчатки</a:t>
            </a:r>
            <a:r>
              <a:rPr lang="ru-RU" dirty="0">
                <a:solidFill>
                  <a:srgbClr val="14436A"/>
                </a:solidFill>
              </a:rPr>
              <a:t>. </a:t>
            </a:r>
            <a:endParaRPr lang="ru-RU" dirty="0" smtClean="0">
              <a:solidFill>
                <a:srgbClr val="14436A"/>
              </a:solidFill>
            </a:endParaRPr>
          </a:p>
          <a:p>
            <a:r>
              <a:rPr lang="ru-RU" dirty="0">
                <a:solidFill>
                  <a:srgbClr val="C00000"/>
                </a:solidFill>
              </a:rPr>
              <a:t>Санкт-Петербург, Цветочная ул., 16</a:t>
            </a:r>
            <a:r>
              <a:rPr lang="ru-RU" dirty="0">
                <a:solidFill>
                  <a:srgbClr val="C00000"/>
                </a:solidFill>
              </a:rPr>
              <a:t/>
            </a:r>
            <a:br>
              <a:rPr lang="ru-RU" dirty="0">
                <a:solidFill>
                  <a:srgbClr val="C00000"/>
                </a:solidFill>
              </a:rPr>
            </a:br>
            <a:r>
              <a:rPr lang="ru-RU" dirty="0">
                <a:solidFill>
                  <a:srgbClr val="C00000"/>
                </a:solidFill>
              </a:rPr>
              <a:t>Тел: +7 (812) </a:t>
            </a:r>
            <a:r>
              <a:rPr lang="ru-RU" dirty="0" smtClean="0">
                <a:solidFill>
                  <a:srgbClr val="C00000"/>
                </a:solidFill>
              </a:rPr>
              <a:t>495-54-65</a:t>
            </a:r>
          </a:p>
          <a:p>
            <a:r>
              <a:rPr lang="en-US" dirty="0">
                <a:solidFill>
                  <a:srgbClr val="C00000"/>
                </a:solidFill>
              </a:rPr>
              <a:t>http://grandmaket.ru</a:t>
            </a:r>
            <a:r>
              <a:rPr lang="en-US" dirty="0" smtClean="0">
                <a:solidFill>
                  <a:srgbClr val="C00000"/>
                </a:solidFill>
              </a:rPr>
              <a:t>/</a:t>
            </a:r>
            <a:endParaRPr lang="ru-RU" dirty="0" smtClean="0">
              <a:solidFill>
                <a:srgbClr val="C00000"/>
              </a:solidFill>
            </a:endParaRP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627784" y="2550270"/>
            <a:ext cx="6048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14436A"/>
                </a:solidFill>
              </a:rPr>
              <a:t>Хотите почувствовать себя Гулливером в стране лилипутов? Тогда Вам сюда!!!</a:t>
            </a:r>
            <a:endParaRPr lang="ru-RU" b="1" i="1" dirty="0">
              <a:solidFill>
                <a:srgbClr val="14436A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9340" y="3196601"/>
            <a:ext cx="8496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Гранд Макет-Россия – это 800 квадратных метров макетного поля, 750000 светодиодов имитируют смену дня и ночи, летающая тарелка, которая парит в воздухе, движущиеся автомобили и поезда. И еще много интересного.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340" y="4423694"/>
            <a:ext cx="2822500" cy="21168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4423694"/>
            <a:ext cx="2880320" cy="216024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322" y="4423694"/>
            <a:ext cx="2840342" cy="2130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3185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6592">
        <p14:ripple/>
      </p:transition>
    </mc:Choice>
    <mc:Fallback>
      <p:transition spd="slow" advTm="659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419872" y="260648"/>
            <a:ext cx="473559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b="1" i="1" dirty="0">
                <a:solidFill>
                  <a:srgbClr val="14436A"/>
                </a:solidFill>
              </a:rPr>
              <a:t>Кино-досуговый центр "ЧАЙКА"</a:t>
            </a:r>
            <a:endParaRPr lang="ru-RU" sz="2200" i="1" dirty="0">
              <a:solidFill>
                <a:srgbClr val="14436A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2043" y="1988840"/>
            <a:ext cx="856842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14436A"/>
                </a:solidFill>
              </a:rPr>
              <a:t>Кинотеатр "Чайка" - это кинотеатр, не имеющий аналогов в </a:t>
            </a:r>
            <a:endParaRPr lang="ru-RU" b="1" i="1" dirty="0" smtClean="0">
              <a:solidFill>
                <a:srgbClr val="14436A"/>
              </a:solidFill>
            </a:endParaRPr>
          </a:p>
          <a:p>
            <a:r>
              <a:rPr lang="ru-RU" b="1" i="1" dirty="0" smtClean="0">
                <a:solidFill>
                  <a:srgbClr val="14436A"/>
                </a:solidFill>
              </a:rPr>
              <a:t>Санкт-Петербурге</a:t>
            </a:r>
            <a:r>
              <a:rPr lang="ru-RU" b="1" i="1" dirty="0">
                <a:solidFill>
                  <a:srgbClr val="14436A"/>
                </a:solidFill>
              </a:rPr>
              <a:t>. </a:t>
            </a:r>
            <a:r>
              <a:rPr lang="ru-RU" b="1" i="1" dirty="0">
                <a:solidFill>
                  <a:srgbClr val="14436A"/>
                </a:solidFill>
              </a:rPr>
              <a:t/>
            </a:r>
            <a:br>
              <a:rPr lang="ru-RU" b="1" i="1" dirty="0">
                <a:solidFill>
                  <a:srgbClr val="14436A"/>
                </a:solidFill>
              </a:rPr>
            </a:br>
            <a:r>
              <a:rPr lang="ru-RU" b="1" i="1" dirty="0">
                <a:solidFill>
                  <a:srgbClr val="14436A"/>
                </a:solidFill>
              </a:rPr>
              <a:t>Под одной крышей можно посмотреть ретроспективные, российские, зарубежные, анимационные и 3D </a:t>
            </a:r>
            <a:r>
              <a:rPr lang="ru-RU" b="1" i="1" dirty="0" smtClean="0">
                <a:solidFill>
                  <a:srgbClr val="14436A"/>
                </a:solidFill>
              </a:rPr>
              <a:t>фильмы. Также здесь проводятся </a:t>
            </a:r>
            <a:r>
              <a:rPr lang="ru-RU" b="1" i="1" dirty="0">
                <a:solidFill>
                  <a:srgbClr val="14436A"/>
                </a:solidFill>
              </a:rPr>
              <a:t>выставки, </a:t>
            </a:r>
            <a:r>
              <a:rPr lang="ru-RU" b="1" i="1" dirty="0" smtClean="0">
                <a:solidFill>
                  <a:srgbClr val="14436A"/>
                </a:solidFill>
              </a:rPr>
              <a:t>мастер- классы, фестивали.</a:t>
            </a:r>
          </a:p>
          <a:p>
            <a:r>
              <a:rPr lang="ru-RU" b="1" i="1" dirty="0" smtClean="0">
                <a:solidFill>
                  <a:srgbClr val="14436A"/>
                </a:solidFill>
              </a:rPr>
              <a:t>Кинотеатр «Чайка» – это кинотеатр для всей семьи!</a:t>
            </a:r>
            <a:endParaRPr lang="ru-RU" b="1" i="1" dirty="0">
              <a:solidFill>
                <a:srgbClr val="14436A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20060" y="868070"/>
            <a:ext cx="447109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Санкт-Петербург</a:t>
            </a:r>
            <a:r>
              <a:rPr lang="ru-RU" dirty="0">
                <a:solidFill>
                  <a:srgbClr val="C00000"/>
                </a:solidFill>
              </a:rPr>
              <a:t>, ул. </a:t>
            </a:r>
            <a:r>
              <a:rPr lang="ru-RU" dirty="0" err="1">
                <a:solidFill>
                  <a:srgbClr val="C00000"/>
                </a:solidFill>
              </a:rPr>
              <a:t>Купчинская</a:t>
            </a:r>
            <a:r>
              <a:rPr lang="ru-RU" dirty="0">
                <a:solidFill>
                  <a:srgbClr val="C00000"/>
                </a:solidFill>
              </a:rPr>
              <a:t>, </a:t>
            </a:r>
            <a:r>
              <a:rPr lang="ru-RU" dirty="0" smtClean="0">
                <a:solidFill>
                  <a:srgbClr val="C00000"/>
                </a:solidFill>
              </a:rPr>
              <a:t>1/5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тел. 772-36-82</a:t>
            </a:r>
          </a:p>
          <a:p>
            <a:r>
              <a:rPr lang="en-US" dirty="0">
                <a:solidFill>
                  <a:srgbClr val="C00000"/>
                </a:solidFill>
              </a:rPr>
              <a:t>http://vk.com/cinema_chaika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96" y="193111"/>
            <a:ext cx="2571809" cy="17157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92" y="4005063"/>
            <a:ext cx="2755876" cy="206690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4005063"/>
            <a:ext cx="2788751" cy="209156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881" y="4005063"/>
            <a:ext cx="2788751" cy="2091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60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5892">
        <p14:ripple/>
      </p:transition>
    </mc:Choice>
    <mc:Fallback>
      <p:transition spd="slow" advTm="589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10196"/>
            <a:ext cx="2143878" cy="162018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395216" y="260648"/>
            <a:ext cx="4549046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i="1" dirty="0" smtClean="0">
                <a:solidFill>
                  <a:srgbClr val="14436A"/>
                </a:solidFill>
              </a:rPr>
              <a:t>     Сад </a:t>
            </a:r>
            <a:r>
              <a:rPr lang="ru-RU" sz="2200" b="1" i="1" dirty="0">
                <a:solidFill>
                  <a:srgbClr val="14436A"/>
                </a:solidFill>
              </a:rPr>
              <a:t>Живых </a:t>
            </a:r>
            <a:r>
              <a:rPr lang="ru-RU" sz="2200" b="1" i="1" dirty="0" smtClean="0">
                <a:solidFill>
                  <a:srgbClr val="14436A"/>
                </a:solidFill>
              </a:rPr>
              <a:t>Бабочек</a:t>
            </a:r>
          </a:p>
          <a:p>
            <a:r>
              <a:rPr lang="ru-RU" dirty="0">
                <a:solidFill>
                  <a:srgbClr val="C00000"/>
                </a:solidFill>
              </a:rPr>
              <a:t>Санкт-Петербург, ул. Правды, </a:t>
            </a:r>
            <a:r>
              <a:rPr lang="ru-RU" dirty="0" smtClean="0">
                <a:solidFill>
                  <a:srgbClr val="C00000"/>
                </a:solidFill>
              </a:rPr>
              <a:t>д.12</a:t>
            </a:r>
          </a:p>
          <a:p>
            <a:r>
              <a:rPr lang="ru-RU" dirty="0">
                <a:solidFill>
                  <a:srgbClr val="C00000"/>
                </a:solidFill>
              </a:rPr>
              <a:t>тел. (812) 575 7070; (812) 938 3550 </a:t>
            </a:r>
            <a:endParaRPr lang="ru-RU" dirty="0" smtClean="0">
              <a:solidFill>
                <a:srgbClr val="C00000"/>
              </a:solidFill>
            </a:endParaRPr>
          </a:p>
          <a:p>
            <a:r>
              <a:rPr lang="ru-RU" dirty="0">
                <a:solidFill>
                  <a:srgbClr val="C00000"/>
                </a:solidFill>
              </a:rPr>
              <a:t>ул. </a:t>
            </a:r>
            <a:r>
              <a:rPr lang="ru-RU" dirty="0" err="1">
                <a:solidFill>
                  <a:srgbClr val="C00000"/>
                </a:solidFill>
              </a:rPr>
              <a:t>Ропшинская</a:t>
            </a:r>
            <a:r>
              <a:rPr lang="ru-RU" dirty="0">
                <a:solidFill>
                  <a:srgbClr val="C00000"/>
                </a:solidFill>
              </a:rPr>
              <a:t>, </a:t>
            </a:r>
            <a:r>
              <a:rPr lang="ru-RU" dirty="0" smtClean="0">
                <a:solidFill>
                  <a:srgbClr val="C00000"/>
                </a:solidFill>
              </a:rPr>
              <a:t>д.17</a:t>
            </a:r>
          </a:p>
          <a:p>
            <a:r>
              <a:rPr lang="ru-RU" dirty="0">
                <a:solidFill>
                  <a:srgbClr val="C00000"/>
                </a:solidFill>
              </a:rPr>
              <a:t>тел. (812) 235 0977; (812) 938 </a:t>
            </a:r>
            <a:r>
              <a:rPr lang="ru-RU" dirty="0" smtClean="0">
                <a:solidFill>
                  <a:srgbClr val="C00000"/>
                </a:solidFill>
              </a:rPr>
              <a:t>3550</a:t>
            </a:r>
          </a:p>
          <a:p>
            <a:r>
              <a:rPr lang="en-US" dirty="0">
                <a:solidFill>
                  <a:srgbClr val="C00000"/>
                </a:solidFill>
              </a:rPr>
              <a:t>http://sadbabochek.ru/dobro.html</a:t>
            </a:r>
            <a:endParaRPr lang="ru-RU" b="1" i="1" dirty="0" smtClean="0">
              <a:solidFill>
                <a:srgbClr val="C00000"/>
              </a:solidFill>
            </a:endParaRPr>
          </a:p>
          <a:p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2204864"/>
            <a:ext cx="417646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14436A"/>
                </a:solidFill>
              </a:rPr>
              <a:t>Сад живых бабочек - это </a:t>
            </a:r>
            <a:r>
              <a:rPr lang="ru-RU" b="1" i="1" dirty="0">
                <a:solidFill>
                  <a:srgbClr val="14436A"/>
                </a:solidFill>
              </a:rPr>
              <a:t>удивительная возможность ощутить себя в мире красоты, спокойствия и гармонии..</a:t>
            </a:r>
            <a:br>
              <a:rPr lang="ru-RU" b="1" i="1" dirty="0">
                <a:solidFill>
                  <a:srgbClr val="14436A"/>
                </a:solidFill>
              </a:rPr>
            </a:br>
            <a:r>
              <a:rPr lang="ru-RU" b="1" i="1" dirty="0">
                <a:solidFill>
                  <a:srgbClr val="14436A"/>
                </a:solidFill>
              </a:rPr>
              <a:t>Войдя в двери Сада, Вы оказываетесь в атмосфере тропических джунглей и облачных лесов, тех мест, где рождаются и живут эти великолепные крылатые создания. Вы можете наблюдать кружащих вокруг вас бабочек, рассматривать их, сидящих и пьющих своими длинными хоботками нектар цветов и фруктов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484" y="2152029"/>
            <a:ext cx="2806750" cy="210506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484" y="4434477"/>
            <a:ext cx="2877196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74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7852">
        <p14:ripple/>
      </p:transition>
    </mc:Choice>
    <mc:Fallback>
      <p:transition spd="slow" advTm="785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Шаблон оформления с прозрачной плиткой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Grace">
      <a:fillStyleLst>
        <a:solidFill>
          <a:schemeClr val="phClr">
            <a:tint val="100000"/>
          </a:schemeClr>
        </a:solidFill>
        <a:gradFill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2700000" scaled="1"/>
        </a:gradFill>
        <a:blipFill>
          <a:blip xmlns:r="http://schemas.openxmlformats.org/officeDocument/2006/relationships" r:embed="rId1">
            <a:duotone>
              <a:srgbClr val="FFFFFF"/>
              <a:schemeClr val="phClr">
                <a:tint val="100000"/>
              </a:schemeClr>
            </a:duotone>
          </a:blip>
          <a:tile tx="0" ty="0" sx="80000" sy="85000" flip="none" algn="tl"/>
        </a:blipFill>
      </a:fillStyleLst>
      <a:lnStyleLst>
        <a:ln w="13175" cap="flat" cmpd="sng" algn="ctr">
          <a:solidFill>
            <a:schemeClr val="phClr">
              <a:alpha val="100000"/>
            </a:schemeClr>
          </a:solidFill>
          <a:prstDash val="solid"/>
        </a:ln>
        <a:ln w="19525" cap="flat" cmpd="sng" algn="ctr">
          <a:solidFill>
            <a:schemeClr val="phClr">
              <a:alpha val="100000"/>
            </a:schemeClr>
          </a:solidFill>
          <a:prstDash val="solid"/>
        </a:ln>
        <a:ln w="26350" cap="flat" cmpd="sng" algn="ctr">
          <a:solidFill>
            <a:schemeClr val="phClr">
              <a:alpha val="100000"/>
            </a:schemeClr>
          </a:solidFill>
          <a:prstDash val="solid"/>
        </a:ln>
      </a:lnStyleLst>
      <a:effectStyleLst>
        <a:effectStyle>
          <a:effectLst>
            <a:outerShdw blurRad="95000">
              <a:srgbClr val="000000">
                <a:alpha val="55000"/>
              </a:srgbClr>
            </a:outerShdw>
          </a:effectLst>
          <a:scene3d>
            <a:camera prst="perspectiveFront" fov="7200000"/>
            <a:lightRig rig="brightRoom" dir="t">
              <a:rot lat="0" lon="0" rev="4800000"/>
            </a:lightRig>
          </a:scene3d>
          <a:sp3d contourW="12700" prstMaterial="powder">
            <a:bevelT h="25400"/>
            <a:bevelB h="25400"/>
            <a:contourClr>
              <a:schemeClr val="phClr">
                <a:shade val="60000"/>
                <a:satMod val="110000"/>
              </a:schemeClr>
            </a:contourClr>
          </a:sp3d>
        </a:effectStyle>
        <a:effectStyle>
          <a:effectLst>
            <a:outerShdw blurRad="254000" dist="50800" dir="2700000" algn="tl">
              <a:srgbClr val="000000">
                <a:alpha val="55000"/>
              </a:srgbClr>
            </a:outerShdw>
          </a:effectLst>
          <a:scene3d>
            <a:camera prst="perspectiveFront" fov="7200000"/>
            <a:lightRig rig="brightRoom" dir="t">
              <a:rot lat="0" lon="0" rev="4800000"/>
            </a:lightRig>
          </a:scene3d>
          <a:sp3d contourW="12700" prstMaterial="powder">
            <a:bevelT h="25400"/>
            <a:bevelB h="25400"/>
            <a:contourClr>
              <a:schemeClr val="phClr">
                <a:shade val="60000"/>
                <a:satMod val="110000"/>
              </a:schemeClr>
            </a:contourClr>
          </a:sp3d>
        </a:effectStyle>
        <a:effectStyle>
          <a:effectLst>
            <a:outerShdw blurRad="254000" dist="50800" dir="2700000" algn="tl">
              <a:srgbClr val="000000">
                <a:alpha val="55000"/>
              </a:srgbClr>
            </a:outerShdw>
          </a:effectLst>
          <a:scene3d>
            <a:camera prst="perspectiveFront" fov="7200000"/>
            <a:lightRig rig="brightRoom" dir="t">
              <a:rot lat="0" lon="0" rev="2700000"/>
            </a:lightRig>
          </a:scene3d>
          <a:sp3d>
            <a:bevelT w="342900" h="38100" prst="softRound"/>
            <a:bevelB w="342900" h="38100" prst="softRound"/>
            <a:contourClr>
              <a:srgbClr val="000000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CF18B01-1A88-40F1-B872-3260BEF31E5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 оформления с прозрачной плиткой</Template>
  <TotalTime>0</TotalTime>
  <Words>450</Words>
  <Application>Microsoft Office PowerPoint</Application>
  <PresentationFormat>Экран (4:3)</PresentationFormat>
  <Paragraphs>54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Шаблон оформления с прозрачной плиткой</vt:lpstr>
      <vt:lpstr>Куда пойти с ребенком?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2014-02-23T09:57:40Z</dcterms:created>
  <dcterms:modified xsi:type="dcterms:W3CDTF">2014-02-23T14:02:52Z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TC025898479991</vt:lpwstr>
  </property>
</Properties>
</file>