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2" r:id="rId6"/>
    <p:sldId id="263"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534"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6A0E94B-E985-4291-87BD-CBC4F94BE56B}" type="datetimeFigureOut">
              <a:rPr lang="ru-RU" smtClean="0"/>
              <a:t>18.04.2011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A80401F-4632-4B25-BEDF-702D176BBE2D}"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6A0E94B-E985-4291-87BD-CBC4F94BE56B}" type="datetimeFigureOut">
              <a:rPr lang="ru-RU" smtClean="0"/>
              <a:t>18.04.2011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A80401F-4632-4B25-BEDF-702D176BBE2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6A0E94B-E985-4291-87BD-CBC4F94BE56B}" type="datetimeFigureOut">
              <a:rPr lang="ru-RU" smtClean="0"/>
              <a:t>18.04.2011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A80401F-4632-4B25-BEDF-702D176BBE2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6A0E94B-E985-4291-87BD-CBC4F94BE56B}" type="datetimeFigureOut">
              <a:rPr lang="ru-RU" smtClean="0"/>
              <a:t>18.04.2011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A80401F-4632-4B25-BEDF-702D176BBE2D}"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6A0E94B-E985-4291-87BD-CBC4F94BE56B}" type="datetimeFigureOut">
              <a:rPr lang="ru-RU" smtClean="0"/>
              <a:t>18.04.2011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A80401F-4632-4B25-BEDF-702D176BBE2D}"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6A0E94B-E985-4291-87BD-CBC4F94BE56B}" type="datetimeFigureOut">
              <a:rPr lang="ru-RU" smtClean="0"/>
              <a:t>18.04.2011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A80401F-4632-4B25-BEDF-702D176BBE2D}"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6A0E94B-E985-4291-87BD-CBC4F94BE56B}" type="datetimeFigureOut">
              <a:rPr lang="ru-RU" smtClean="0"/>
              <a:t>18.04.2011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A80401F-4632-4B25-BEDF-702D176BBE2D}"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6A0E94B-E985-4291-87BD-CBC4F94BE56B}" type="datetimeFigureOut">
              <a:rPr lang="ru-RU" smtClean="0"/>
              <a:t>18.04.2011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A80401F-4632-4B25-BEDF-702D176BBE2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6A0E94B-E985-4291-87BD-CBC4F94BE56B}" type="datetimeFigureOut">
              <a:rPr lang="ru-RU" smtClean="0"/>
              <a:t>18.04.2011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A80401F-4632-4B25-BEDF-702D176BBE2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6A0E94B-E985-4291-87BD-CBC4F94BE56B}" type="datetimeFigureOut">
              <a:rPr lang="ru-RU" smtClean="0"/>
              <a:t>18.04.2011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A80401F-4632-4B25-BEDF-702D176BBE2D}"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6A0E94B-E985-4291-87BD-CBC4F94BE56B}" type="datetimeFigureOut">
              <a:rPr lang="ru-RU" smtClean="0"/>
              <a:t>18.04.2011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A80401F-4632-4B25-BEDF-702D176BBE2D}"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A0E94B-E985-4291-87BD-CBC4F94BE56B}" type="datetimeFigureOut">
              <a:rPr lang="ru-RU" smtClean="0"/>
              <a:t>18.04.2011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0401F-4632-4B25-BEDF-702D176BBE2D}"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6.jpeg"/><Relationship Id="rId7" Type="http://schemas.openxmlformats.org/officeDocument/2006/relationships/image" Target="../media/image20.jpeg"/><Relationship Id="rId2"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7.xml"/><Relationship Id="rId4" Type="http://schemas.openxmlformats.org/officeDocument/2006/relationships/image" Target="../media/image2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60648"/>
            <a:ext cx="5688632" cy="954107"/>
          </a:xfrm>
          <a:prstGeom prst="rect">
            <a:avLst/>
          </a:prstGeom>
        </p:spPr>
        <p:txBody>
          <a:bodyPr wrap="square">
            <a:spAutoFit/>
          </a:bodyPr>
          <a:lstStyle/>
          <a:p>
            <a:r>
              <a:rPr lang="ru-RU" sz="2800" b="1" dirty="0">
                <a:latin typeface="Monotype Corsiva" pitchFamily="66" charset="0"/>
              </a:rPr>
              <a:t>Конспект занятия по </a:t>
            </a:r>
            <a:r>
              <a:rPr lang="ru-RU" sz="2800" b="1" dirty="0" err="1">
                <a:latin typeface="Monotype Corsiva" pitchFamily="66" charset="0"/>
              </a:rPr>
              <a:t>валеологии</a:t>
            </a:r>
            <a:r>
              <a:rPr lang="ru-RU" sz="2800" b="1" dirty="0">
                <a:latin typeface="Monotype Corsiva" pitchFamily="66" charset="0"/>
              </a:rPr>
              <a:t>, </a:t>
            </a:r>
            <a:r>
              <a:rPr lang="ru-RU" sz="2800" b="1" dirty="0" smtClean="0">
                <a:latin typeface="Monotype Corsiva" pitchFamily="66" charset="0"/>
              </a:rPr>
              <a:t>тема: </a:t>
            </a:r>
          </a:p>
          <a:p>
            <a:r>
              <a:rPr lang="ru-RU" sz="2800" b="1" dirty="0" smtClean="0">
                <a:latin typeface="Monotype Corsiva" pitchFamily="66" charset="0"/>
              </a:rPr>
              <a:t>"</a:t>
            </a:r>
            <a:r>
              <a:rPr lang="ru-RU" sz="2800" b="1" dirty="0">
                <a:latin typeface="Monotype Corsiva" pitchFamily="66" charset="0"/>
              </a:rPr>
              <a:t>Детям о зубах"</a:t>
            </a:r>
          </a:p>
        </p:txBody>
      </p:sp>
      <p:sp>
        <p:nvSpPr>
          <p:cNvPr id="1026" name="AutoShape 2" descr="data:image/jpg;base64,/9j/4AAQSkZJRgABAQAAAQABAAD/2wCEAAkGBhIQERUUEhQUFRQUFhQYFRcUFRQXFhUWGBYVGBUWGRcXHCYeFxokGRcUHy8gIygpLCwtFx4xNTAqNSYrLCkBCQoKDgwOGg8PGikkHyUsLikuLCksLDIpLykqKSwsLCksKiwsLCwwKSwsLiwsLC0sLCkpLywpKSwsLDQsLCwsLP/AABEIAOYAyAMBIgACEQEDEQH/xAAcAAEAAgMBAQEAAAAAAAAAAAAABQYBBAcCAwj/xABEEAABAwIEAwYDBgQEAwkBAAABAAIDBBEFEiExBkFRBxMiYXGBMkKRFCNSobHRYnKCkhUzwfAkY6I0Q1NUc7LC4fEW/8QAGgEBAAIDAQAAAAAAAAAAAAAAAAMEAQIFBv/EADARAAIBAwMCAwcEAwEAAAAAAAABAgMEERIhMRNBYYGxBSIyQnGRwVGh0fAVIzMU/9oADAMBAAIRAxEAPwDuKIiAwsZxe3PosSyBoJJsALknkAqhQYnNLUukbZrZAGRueCWtaLuAsCLudvvzWUsmkpYeC5IovC8ZbIcjiBIM2gBAeGuLczCfiGnLZSiwbJ5CIiGQiIgCIiAIiIAiIgCIiAIiIAiIgCIiAIiIDCwXrXxGoLIZHjdrHuHqGkj9F+XpMYqZ3mV88xldd2bvHixtfQA2A5WAUkKeslp03U4P0NidWKuT7Ow/dAjv3DY/8tp/Wy+tYwSHuImgsa5pnPTY923+K1vQWHNVfh3EHTU8JjGQOjYXPIG5AzZRzOa+uwViw77wCKAlkLD45AfFI7m1pOp1+J/0WzjgpJ7tPk1J6YxPBs6GNjnSR/D4WkNa8jU2AJuWHcHQghWPB8QE8YdpcEh1r6OHkdQCLEeRCrtZVsd3veOLgxvdw2a4CR19RppIc4a08jYrawGUsqHs2EjS4Md8bMlmi+uoIIt5ALV7o2i8MsyLCyoyYIiIAiIgCIiAIiIAiIgCIiAIiIAiIgCIiA8PaCLEac/RfmDGcNNFWzQZSe7kcGjTWMm7D0+EhfqEhcd7cMAySQ1jBo77mU/xC5icfbM32CmoyxLBPQliWP1Nbs/rQ6ndFI+wgeRlOl2P8TL8yL5hbyV1irHPAa0OZG7QAaPkHRv/AIbOrjrZcj4axPuamKS4DZPunkgENzHwO12s79V1iOAAEyPs35iTYuHRx5D+Fv5qaa3KVzBwqvxJcsdUNa2LK2KGxuNGPkYQQxv/ACxY3d19F8qSZ0k0dQctnymPINSAGuGbObE7Xta2oXhtb3jGtILYbWDGj7ye2zGtHws69fILTjrJWTuqDGHMYMrgwi0ews07PeALG3kL6KDBrqXJdwsryx1wD1XpRFgIiIAiIgCIiAIiIAiIgCIiAIiIAiIgCIiAKH4swFtdSS07vnb4T+F41Y72cAphYKZwZTPynFG4ZopBlN3McDu17SQfoQuo8I4wJ4GPc0vmjuyTMdGvbpmu7QXFj11UF2wcPfZq0VDB93U6noJm/EPdtnf3LQ4JxbualrSfu6gBpvazZWi8bteouFefvRyT3MOrS1LlHTIHPkJyh3i+IxDLcdO+kN7eQAW/9jiawMl7trRplfVPJA8mgAXWjFPG7fvJPIZiB7izVN0TywfdUlj1zRNP11KgkcynuffhWQmnbc5gC8NJNyWBxDbnraymVA8MPdmqGvblcJi7Le4aHtDtDseanVDLksw4MoiLBsEREAREQBERAEREAREQBERAEREAREQBERAVzj7hsV9DLCB94BniPSRurfrq33X52pbuBYbtcNurXNOnoQQv1W5cC7VuHvsdf3zBaKpu8W2Eo/zR7+F39RVihL5WWbeW+l9y18L8QSVMDHgeK2WSzb2kbo8auFuvoQrHFiMuX/tMMZ6PYy/1Dz+i5fwFiAZWNidIWRVWlwAcswHg32zDT1suvO4de0aOjlH4ZYmi/wDWyxH0KzUwngo1aMoTeODb4di8DpDmL5HHM4m+bL4Wlug8NhppzUutDB6N8UYa83N3HQkhoJJDW31sBpqt9V3ybx4CLBK0cWxuGlZnmeGt5X3J6Ac0SbeEJSUVls3kuqHU9prnEdxSvcPxSOyfS114h7TnsP39K5rerHX/AFAB+qs/+StjOCl/kLfONRfivL3gC5NhzJNgFTK/tQp2j7lkkjyNBbK0E8id9PIKq11TWV5vO4sjvowaNtyGXn6uW1OynLeWy8TSt7Rpw2h7z8DpreJaUuyd/Fm6Z2/upBsgIuCCOo1XHhw7Ha1net/9NlsUMFTTH/h5nt/hcMzPpt+SsSsY492X3KsPacs+/D7HXAUVApu0CoisKinzgbuhOp8y07KUpe0yid8Tnxno9hv/ANN1Ula1Y9vsdCF9Qn82PqWxFWn9olAP++B9Gv8A2UfJ2qU3yRzP9GtH6laq2qviLNpXdCPMkXVFRm9p7f8Ays9vLL+6kcN7RKSZ2RxdE7SwlGUEnlcXCzK2qx3cTEL2hN4UkWhF4a++2x2Xq6rlsyiIgCIiAwVWu0Dhj7fRSRgfeN+8hPSRtyB/ULt91ZlhZTw8mU8PKPyrSOLm5dWvabtPNjwbg+RDgv0XwPxIK+ijm+e2WUfhlbo8fXX3XJO1Xhz7FXd8wWiqru8hKP8AMb5XuHe56Lb7LuIRTVncuP3VZYDo2do8J/qbceoCtVFrhqRbqrXBSR28LK8gr0qhTNasqmxse95s1oLneg1K5S+d9dMaiUaXIiYdmNB091cu0mqLKJzRe8r2R/U3P6Kv4XS7N6AD8l1LOKjB1HycP2hNzqKkuOT1HQucvt/hRty91aMOw0WBIUl/h7VrO6w8G9Ox1LLOaVfCgJzR3jfyLdr+n7LxDiL4HBlY2wN7TNF2n+YDZdLdhrTyWlUYI1wsQCDuCLg/VbK8T2kay9nuO8CKocNZK0OY5r2nYtIP6KOnq2078lW0xgk5JQCY3Dltqx3kei+03BIY4up5JYHHfuneE+oK+FRgtc9hjdV5ozvmjaXW9VlNN/FsauMor4N/ujdjjppBmbNER17xv7qJxKqoGXD5I3EbgAPP5D/VfKDgCMG7i5/81h+Q/dSdLwtG34Y2j2H6lSJwj8zInGpL5EVlmMYeDowi/MxD67qaoqWKYF0L2OA3y6Eeo3CsEHDbD8UbT5ED/VfOfgWAkPhz08o1D4jp6Fp8JHUc1rO5gtk2ZhZze7SIWbCCOqi63Dg4WeL+2o810Kko5DGBMGF40Lm/C/8AiA3b6KJxfC7X0SldZeGZr2WFlIr/AAlxO+kmbTTuzQvIEbj8h2Av+Hl5LpoK5BjeH52Ec23I/wB+av3AmMmqpGFxu+PwP6kjY+7SCor2isKpHzJvZ1xLLoz8v4LGiIuadoIiIAiIgKj2lYbDUUL45HZXkgwkC7u9B8NhuRYkHyKp+HdnkFNEyStmyOu1zGgXkzNN2loGxB23t1VsoG/a66SV2rIiY4xyGU+I+pN9Vs1MIp/v5Wd7VSuyxt+LLc+GNgOwA1LvVSpuKwZU5Yx2IqGrqI3B9MK2Vl/E2dgLXjmWnQg+ysuGcTRTu7vxRyjeOUFrva+60m4VXS6yTsiv8rW5yPIuJF/ZRHEHD9ZlDy5sxj1a5gySssb6D5h5JsyPg+3agSKeH/123/tctfCG+L3X14sl+14SJQfE3I91raOacrx5b3WrgNRdrT1DT+i6NHeh9Gzi3Kxdb90i90jRlX2zLXpH+FVvEJ58Qe6KncYqZpLZJx8UjhuyPyGxd6rm6NUt3hHVlU0RWFl9kS1dxbSQOySTsDuY1db1yg291KsIP5Kv4XwJRwAHu877C7pDmJPWx0HsFYGiyT6a+DPmZpdV71EvL8mJXNaC51gALknYAblRtBjFLUm0MsbyOTXC/wBFIzxB7S1wBa4EEHYg7hVat7OKQi8QdA8atdG53hI2sCf2Waeh/E2jFV1FjQkyz9wF7ZCAqvg+Kz00raatsS7SGcfDJ/A7o/bfdWtpWJxcXg2pzjNZX2GQdFmyyijJjFloYnBmaVIL4zt0W0Hhmk1lYOf4pBYr5dm9T3VXPDye3OB5tP7O/JSuMxWJ91XeH393i0R18bSPq02/Rdl+/RkvA87jp3MX4+p1dqI0IuIelMoiIAiLCAo/BtR3ckjDoRJIDfrm38lcH0TXSNkOpY1wb0Ga1z62FlT+JKI0tT37R91NbPb5ZBsT5H91Y8KxpsosdHfropJb7owj6YjjccHxH8wtaPiqFwuCqX2mYA+aORzS7O37xljocoOZth1H5gLnWEcSPjDTnPd3HeW+IM2cWnkQDfnst40k1kljTco5R1/DCKieriAtFNGC5vJr3eG/qRc+yrfDcpa3I74onOY71aVK4ZiAw+chzgYH90XyEXILmEtdmG48vNRMlZE6un7l4fHIQ9pG2awz/mrtrl6o9uTg+0cJxl34Og4dIHsLTzFj6EKK4s4phwuABrRmDbRxjQADS5tsP1K2cDmvZU7ivBH11BVVLB3kjp2uYGi5+zwOLcretxmfbmq7glN6uPyXKUnNRiu/fw7lKxjtXxRj45M7WslZnja3KQWZnNu4C9jdp0Oq6l2bce/4nC7PYSstmtsRte3LX9Qvz5V4Pm8cRaQdTy15+nuuidg9K4VEt9ix3pyG/PVa6W8prYsVaTo4a/XH1IzjztQq31TmwSOjjYSGhptoNBe255rY4K7X6iJ4ZUOMjCbeI9fwuOoPlsVTeK8JfHVysO4cQfUEj/RfSnZLHTGMvPdukbIYwBYvAytINr5tdh5LfdT042/BpRtnVpqSym+/99D9MgQV9Noc0cg0PNpHO+4cD9CFI0bC1gDjmIABcd3Ebn3VB4GhloJo6SYm08DJBf5Zg0d6313v6BdDaoKsdDwuOUZoy1bvlbPyPSIihLAXl40XpYKAqmPN3VOp9MTpv5m//JXPHjuqXRtvilN/M0/+79l2qH/N/RnnLn/tH6o68iwCi4p6MyiIgCIiA+VTTNkYWPaHNcLEHYhUrEMAmpCXRh0sPIDWSMdCPnaOo1V6WLLZSaMFA/8A6AStsXtNupAItyIXJ+JKBtLVODLGKXxtsQQL3zN06G/sQv0Di3C9PUauZlfyezR37H3VC4+4BlNG97ZGydx940d0GvIAs8XG/huf6VPTqJMloz0y34Nbs2mFU1lM4ZjTyGSRzrHPDkywDXe3wkfwea2eKqZkNdC5gawOGUhoAAIJHLyIXO+GOIHUkrJ2k2aC2QD5onb6eRs72Kt1fiorJ4cpJIdzFtLg/oFftoPW5djke2sQwsbvdMv2AtvvtqvfBbwyJ9MbB9PI9padywuLmP8AQgjX1XvBIdOui3sS4dhqHNe8ObI3QSRuLH26XbuPIqnWksuLM0IS0qUeV+SC4i4TwlmapqaeIHc2u0vdyGRpAe4ra4Lwksa+eSNsb5rBkYaGiKFvwMsNup9V7wfh6kc8zDPM9j3x5pnuflcw2NgdBqN1YzoopT0rSvP+CzFTqSU58Lhfk53xnwnTfaRPUR3p5rNke0lr4JNmyAt+U7EajmpTh7svoKWRsrQ+Z7dY3SvzhvMOa0ANv5qRxji2ijc6GZ4dpZ7Ax8gaDyeGghvXVauE0EjGh+H1EclO4kiOW7mtHMMkacw1+Ug21Tqa44zh+pLorUOz0Pf++BnillqzDyN++eNN7ZblWtqgaHBJHTtqKl7HPYCI2Rh3dx33cC43c4jmVPhazeVFfoR0YtOUn3f4MrCXQqIsGOaw9VmprD/i0TGuOtO/vG8viuwnob3+qscpsCVvKOnHiRQqas47PBSsQxES5wdHRvcx431G3sRYqF4WZnxYc8jHH08IH6lecRmtiEwG0jA4jq5osD+q3eziDvKyomI+FuUf1O/Zi7Dj06Lfh6nn4y6tzFP9fQ6SFlYCLiHpTKIiAIiIAiIgMFeJGX5X6jqOa9lEB+bOL8B/w+ulht92454r7d0+9h/SczfZWDgaUyvIdlLqdjWMAABMZvlc625Hw38lL9tjY5TGGDNNCHPeR8sThq0+4DvLXqqJwxjP2aeOb5WHLKB80LrB300cPQrpU5SjFPwM1oQvaLinvF/ufoDCYMoUfiuMVT7xUtNKHm47yYBkbB+Lcl3lZTlA0ZQWkEEAgjYgjQ+hFituypufvZayVuk9GlPBWeBJWCm7rXvYnuE7Xm7hKSS5x6g3uD0UxjNb3NPLKN443u/taSP0UZjOCyd4KmmIbUNFi0nwTM/A/wA+h5LXm4np5IpIp/8Ah5HMe10c/h1c0jR2z267gpOOt6o75FGapNQqbY79mii0lR3EDXG5c+z5XA65n6ue489T9PRbPD3EbaWrcA4NinDs4JsxsrQS2S2wzWyk87hV7D6epq2thjjc8huV1vhsPCS521j1XROGezaGBodUWmlsN/gbtsD8R8yooUsbz29T0l/fUVTdKniTf2Xjn8IsmA4kZqWKV5bdzA51tADz9FpR4hUVlzTlsUN7CZzcz5LaEsYdAPMqLxbBXUdNO2KQ9w8i0eXWLO8B4a6/w2J0tpfdfWPF5ZMtPTNFw3U7MjYNATbW/Qc1I4ptuJ52m5aUpckm/h57hrV1N+ocwD+0NsoLGqCtiN+/llYPwnI7ryFnG3VT1DgT2EOlqJHOGtm5WM9LWuR6lTL4w4WI0WurDJcHPcAlFPK+qeXSslsySQ/HCb/O3kCbX9FaMYxlrGaEa2+ihcWjFJPnAvG/wTNPwvY7S5HUdVT6t08jjTsvkZcF5vYNvoL+nJXKMOrP3jn3U3QpNwXL9T5tqs8809/CxpAPnbl/vmr12Y0RZSd4RZ0z3O/pHhH6E+6ouIUtmR00QuZHBo6k3Gv1suwYfRthjZG34WNDR7BWb6olTUV39Ec/2ZT1VXN9vVm0FlEXHPQhERAEREAREQGCVCcU8QtooC/d50jb+J1v0G5UxPIGgkkAAEknYAblcrfVHEaozOv3MZywtOx13I89/p0Vq2oqpLL4X9wUby46UcR+J8fyfTBMKfJmkm8ck1y+/R27fccvQLnGK4QaGrkp3bAjIT80bhmYfobeoXecKoR/99FUO2rhzNBHWMHigOWS3OJx0P8AS8/RxU9Stqngl9lw6XPckOyTiLvYDSvPjprZCd3QO+A/0m7D6BdAX5x4ax91HPFUtvZmkoHzRO/zB5kABw82r9E09Q2Roc0gtcA5pGxaQCD9CFUrQ0yyXq0NMj1I6wJsT5DcqDZxNQzNIkkiFjZzJsrXNI3Ba/8A/FOErRqMAppXZ5IYnu/E5jSfzWkHH5s+RUqKb+HHmfbDp4pGB0JaYzexZbKfT3W3ZeGRBoAAsBsBsvotGSR43NauoWzRujeLteCD6fuqbgOINovtDH3LmSG7juQB4f8Apt9Ve1VOLOFHTl0sJAeWWe03+8A+H+rl56LeLXDMs1sNopsQJklkdHH8rIzZxH8Ttxop2jp4KRwYC9peNC98jmuI5BzjlzeQ1UPwhircgBNri3oRoR+SmcTwCnqbmQG+lnB7gWkbEC9gfZZlzgFc4wrw/RniJs0D8TiRZR74+6jDL3cTd5/E47/t7L7U1O2OaXM8yOjyhj3W0a4XuANnaEEqF4hr8rbD4nmzbb+Z/wB8yuha009zj+0K+FpRvcD0X2mudMReOAWbfbOdG29sx9wumhqhOEMDFJSsYfjPik/nduPbQeynFUuqvUqNrhbFyyo9Kkk+XuzKIirF0IiIAiIgCwSsrBKAqnaRXmKhcAdZXNZ52NyfyCrmDkRMa0bNH59fqrP2g4G+qpbRjM9jg8N5u0IIHnYrnlLjeQZZQ9r26fD08uRXYtFGVHC5yeev3KNfU+MbHRaLFA0LOIVsc0T45BdkjSxw6tcLH3tr7Kj02JzS/wCRBNKRzykD3KlIeGsSmtmMUANr3OZ4HoLi60nRgnmTSJKV1VfwRbOTmnNPNJA/UxuLb9RyPu2xXSOznjHuoTTSuAMGsRcbXhcfhuebHaehCrfaZwfJROindIZe9ux7i22V7bFg35tzf2qGwJzH1NLnaHAzxsc082yOyOH5g+yjeiXij0ktda31cSx+52Kp4lmJz0745APiicRcjq141afUELawnjKOcltjHIPijfYOHp+IeYXubs9oXC3dZfNr3NP5FRVf2XRmxgmkY4bZjmAPKx0IWqlby2e3kcJxu4PKw/DJcoK5rua2Q5c0w3HJYJDT1Phmbs7lI3qORv1VyoMTDraqKrbuO64J6F2p7Pkmliywx91lVS+VrGeFS55lp3BjnavY74Hnrpq13mN1CyxVzRlLGN8zICFd6qewuqvidbclWqMHMqXFbprYhWU/dtILsznG73bXNth0C+XCGE/bawzuH3MB8PRz+X0+L+1aeOVTjlij1kmdlA8ibH06LpPD2DtpKdkTflHiP4nH4j9VdrT6NPC5focu3pu5rapcL1JFrV6RFyDvhERAEREAREQBERAYIXzdA07tB9QF9UQw0nyeQwBZIWUQyRHE/DsdfTPgk0DwLOG7HDVrh5grnXCHZJUwVjJKl8ZigeHsyEkyvF8hII8AGhO+oC64sWWym0sI3jNxWEEIWVghamhA8VcMMrY7GzZW37t/MHobfKVSsIxKSN5gmBbNGbOvzA2cOu911ItVX404X+0s7yKwqI9WH8YGuQ9fJXbavj/XPj0OZeWzf+2n8S/c3cLxS4sSpgTBcywTGSRr4Xt0e06EEaHRWWHHNFvVtmpbGlvepx94kMYq9DboVVaye56LbxHEMyrmM1ZZE4g6nQe+/wCV1aoUsLBRu6+p5JXgKiNTVvqXDwReCP8AmI39hf8AuXSQoPgzB/s1JE21nEZ39cztSPbQeynAFzbmp1KjfbhHYsqPSpJd3u/MyiIq5cCIiAIiIAiIgCIiAIiIAiIgCIiAIiIDBWCF6RAULjrhZ1/tdOLSN/zWj52/itzPUcx6Kt4figlbpoRuP28l15zVQ+Jezq7zNRkMfe5jJs0nmWn5fTZdO1uljRU8mcS9sZZ6lLzX5Id0nUrUbT/aaqCDUjOHP9BqfyB+q+b6XEAcppn32uGE+9wcqunA/B7qbNNPYzPFrb5Bz15uOl/SyuVq0KcG09+xz7e2nVqJNPHfJcWhZWAsrgHqwiIgCIiAIiIAiIgCIiAIiIAiIgCIiAIiIAiIgPJF1lEQwYssoiwZCyiLICIiAIiI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data:image/jpg;base64,/9j/4AAQSkZJRgABAQAAAQABAAD/2wCEAAkGBhIQERUUEhQUFRQUFhQYFRcUFRQXFhUWGBYVGBUWGRcXHCYeFxokGRcUHy8gIygpLCwtFx4xNTAqNSYrLCkBCQoKDgwOGg8PGikkHyUsLikuLCksLDIpLykqKSwsLCksKiwsLCwwKSwsLiwsLC0sLCkpLywpKSwsLDQsLCwsLP/AABEIAOYAyAMBIgACEQEDEQH/xAAcAAEAAgMBAQEAAAAAAAAAAAAABQYBBAcCAwj/xABEEAABAwIEAwYDBgQEAwkBAAABAAIDBBEFEiExBkFRBxMiYXGBMkKRFCNSobHRYnKCkhUzwfAkY6I0Q1NUc7LC4fEW/8QAGgEBAAIDAQAAAAAAAAAAAAAAAAMEAQIFBv/EADARAAIBAwMCAwcEAwEAAAAAAAABAgMEERIhMRNBYYGxBSIyQnGRwVGh0fAVIzMU/9oADAMBAAIRAxEAPwDuKIiAwsZxe3PosSyBoJJsALknkAqhQYnNLUukbZrZAGRueCWtaLuAsCLudvvzWUsmkpYeC5IovC8ZbIcjiBIM2gBAeGuLczCfiGnLZSiwbJ5CIiGQiIgCIiAIiIAiIgCIiAIiIAiIgCIiAIiIDCwXrXxGoLIZHjdrHuHqGkj9F+XpMYqZ3mV88xldd2bvHixtfQA2A5WAUkKeslp03U4P0NidWKuT7Ow/dAjv3DY/8tp/Wy+tYwSHuImgsa5pnPTY923+K1vQWHNVfh3EHTU8JjGQOjYXPIG5AzZRzOa+uwViw77wCKAlkLD45AfFI7m1pOp1+J/0WzjgpJ7tPk1J6YxPBs6GNjnSR/D4WkNa8jU2AJuWHcHQghWPB8QE8YdpcEh1r6OHkdQCLEeRCrtZVsd3veOLgxvdw2a4CR19RppIc4a08jYrawGUsqHs2EjS4Md8bMlmi+uoIIt5ALV7o2i8MsyLCyoyYIiIAiIgCIiAIiIAiIgCIiAIiIAiIgCIiA8PaCLEac/RfmDGcNNFWzQZSe7kcGjTWMm7D0+EhfqEhcd7cMAySQ1jBo77mU/xC5icfbM32CmoyxLBPQliWP1Nbs/rQ6ndFI+wgeRlOl2P8TL8yL5hbyV1irHPAa0OZG7QAaPkHRv/AIbOrjrZcj4axPuamKS4DZPunkgENzHwO12s79V1iOAAEyPs35iTYuHRx5D+Fv5qaa3KVzBwqvxJcsdUNa2LK2KGxuNGPkYQQxv/ACxY3d19F8qSZ0k0dQctnymPINSAGuGbObE7Xta2oXhtb3jGtILYbWDGj7ye2zGtHws69fILTjrJWTuqDGHMYMrgwi0ews07PeALG3kL6KDBrqXJdwsryx1wD1XpRFgIiIAiIgCIiAIiIAiIgCIiAIiIAiIgCIiAKH4swFtdSS07vnb4T+F41Y72cAphYKZwZTPynFG4ZopBlN3McDu17SQfoQuo8I4wJ4GPc0vmjuyTMdGvbpmu7QXFj11UF2wcPfZq0VDB93U6noJm/EPdtnf3LQ4JxbualrSfu6gBpvazZWi8bteouFefvRyT3MOrS1LlHTIHPkJyh3i+IxDLcdO+kN7eQAW/9jiawMl7trRplfVPJA8mgAXWjFPG7fvJPIZiB7izVN0TywfdUlj1zRNP11KgkcynuffhWQmnbc5gC8NJNyWBxDbnraymVA8MPdmqGvblcJi7Le4aHtDtDseanVDLksw4MoiLBsEREAREQBERAEREAREQBERAEREAREQBERAVzj7hsV9DLCB94BniPSRurfrq33X52pbuBYbtcNurXNOnoQQv1W5cC7VuHvsdf3zBaKpu8W2Eo/zR7+F39RVihL5WWbeW+l9y18L8QSVMDHgeK2WSzb2kbo8auFuvoQrHFiMuX/tMMZ6PYy/1Dz+i5fwFiAZWNidIWRVWlwAcswHg32zDT1suvO4de0aOjlH4ZYmi/wDWyxH0KzUwngo1aMoTeODb4di8DpDmL5HHM4m+bL4Wlug8NhppzUutDB6N8UYa83N3HQkhoJJDW31sBpqt9V3ybx4CLBK0cWxuGlZnmeGt5X3J6Ac0SbeEJSUVls3kuqHU9prnEdxSvcPxSOyfS114h7TnsP39K5rerHX/AFAB+qs/+StjOCl/kLfONRfivL3gC5NhzJNgFTK/tQp2j7lkkjyNBbK0E8id9PIKq11TWV5vO4sjvowaNtyGXn6uW1OynLeWy8TSt7Rpw2h7z8DpreJaUuyd/Fm6Z2/upBsgIuCCOo1XHhw7Ha1net/9NlsUMFTTH/h5nt/hcMzPpt+SsSsY492X3KsPacs+/D7HXAUVApu0CoisKinzgbuhOp8y07KUpe0yid8Tnxno9hv/ANN1Ula1Y9vsdCF9Qn82PqWxFWn9olAP++B9Gv8A2UfJ2qU3yRzP9GtH6laq2qviLNpXdCPMkXVFRm9p7f8Ays9vLL+6kcN7RKSZ2RxdE7SwlGUEnlcXCzK2qx3cTEL2hN4UkWhF4a++2x2Xq6rlsyiIgCIiAwVWu0Dhj7fRSRgfeN+8hPSRtyB/ULt91ZlhZTw8mU8PKPyrSOLm5dWvabtPNjwbg+RDgv0XwPxIK+ijm+e2WUfhlbo8fXX3XJO1Xhz7FXd8wWiqru8hKP8AMb5XuHe56Lb7LuIRTVncuP3VZYDo2do8J/qbceoCtVFrhqRbqrXBSR28LK8gr0qhTNasqmxse95s1oLneg1K5S+d9dMaiUaXIiYdmNB091cu0mqLKJzRe8r2R/U3P6Kv4XS7N6AD8l1LOKjB1HycP2hNzqKkuOT1HQucvt/hRty91aMOw0WBIUl/h7VrO6w8G9Ox1LLOaVfCgJzR3jfyLdr+n7LxDiL4HBlY2wN7TNF2n+YDZdLdhrTyWlUYI1wsQCDuCLg/VbK8T2kay9nuO8CKocNZK0OY5r2nYtIP6KOnq2078lW0xgk5JQCY3Dltqx3kei+03BIY4up5JYHHfuneE+oK+FRgtc9hjdV5ozvmjaXW9VlNN/FsauMor4N/ujdjjppBmbNER17xv7qJxKqoGXD5I3EbgAPP5D/VfKDgCMG7i5/81h+Q/dSdLwtG34Y2j2H6lSJwj8zInGpL5EVlmMYeDowi/MxD67qaoqWKYF0L2OA3y6Eeo3CsEHDbD8UbT5ED/VfOfgWAkPhz08o1D4jp6Fp8JHUc1rO5gtk2ZhZze7SIWbCCOqi63Dg4WeL+2o810Kko5DGBMGF40Lm/C/8AiA3b6KJxfC7X0SldZeGZr2WFlIr/AAlxO+kmbTTuzQvIEbj8h2Av+Hl5LpoK5BjeH52Ec23I/wB+av3AmMmqpGFxu+PwP6kjY+7SCor2isKpHzJvZ1xLLoz8v4LGiIuadoIiIAiIgKj2lYbDUUL45HZXkgwkC7u9B8NhuRYkHyKp+HdnkFNEyStmyOu1zGgXkzNN2loGxB23t1VsoG/a66SV2rIiY4xyGU+I+pN9Vs1MIp/v5Wd7VSuyxt+LLc+GNgOwA1LvVSpuKwZU5Yx2IqGrqI3B9MK2Vl/E2dgLXjmWnQg+ysuGcTRTu7vxRyjeOUFrva+60m4VXS6yTsiv8rW5yPIuJF/ZRHEHD9ZlDy5sxj1a5gySssb6D5h5JsyPg+3agSKeH/123/tctfCG+L3X14sl+14SJQfE3I91raOacrx5b3WrgNRdrT1DT+i6NHeh9Gzi3Kxdb90i90jRlX2zLXpH+FVvEJ58Qe6KncYqZpLZJx8UjhuyPyGxd6rm6NUt3hHVlU0RWFl9kS1dxbSQOySTsDuY1db1yg291KsIP5Kv4XwJRwAHu877C7pDmJPWx0HsFYGiyT6a+DPmZpdV71EvL8mJXNaC51gALknYAblRtBjFLUm0MsbyOTXC/wBFIzxB7S1wBa4EEHYg7hVat7OKQi8QdA8atdG53hI2sCf2Waeh/E2jFV1FjQkyz9wF7ZCAqvg+Kz00raatsS7SGcfDJ/A7o/bfdWtpWJxcXg2pzjNZX2GQdFmyyijJjFloYnBmaVIL4zt0W0Hhmk1lYOf4pBYr5dm9T3VXPDye3OB5tP7O/JSuMxWJ91XeH393i0R18bSPq02/Rdl+/RkvA87jp3MX4+p1dqI0IuIelMoiIAiLCAo/BtR3ckjDoRJIDfrm38lcH0TXSNkOpY1wb0Ga1z62FlT+JKI0tT37R91NbPb5ZBsT5H91Y8KxpsosdHfropJb7owj6YjjccHxH8wtaPiqFwuCqX2mYA+aORzS7O37xljocoOZth1H5gLnWEcSPjDTnPd3HeW+IM2cWnkQDfnst40k1kljTco5R1/DCKieriAtFNGC5vJr3eG/qRc+yrfDcpa3I74onOY71aVK4ZiAw+chzgYH90XyEXILmEtdmG48vNRMlZE6un7l4fHIQ9pG2awz/mrtrl6o9uTg+0cJxl34Og4dIHsLTzFj6EKK4s4phwuABrRmDbRxjQADS5tsP1K2cDmvZU7ivBH11BVVLB3kjp2uYGi5+zwOLcretxmfbmq7glN6uPyXKUnNRiu/fw7lKxjtXxRj45M7WslZnja3KQWZnNu4C9jdp0Oq6l2bce/4nC7PYSstmtsRte3LX9Qvz5V4Pm8cRaQdTy15+nuuidg9K4VEt9ix3pyG/PVa6W8prYsVaTo4a/XH1IzjztQq31TmwSOjjYSGhptoNBe255rY4K7X6iJ4ZUOMjCbeI9fwuOoPlsVTeK8JfHVysO4cQfUEj/RfSnZLHTGMvPdukbIYwBYvAytINr5tdh5LfdT042/BpRtnVpqSym+/99D9MgQV9Noc0cg0PNpHO+4cD9CFI0bC1gDjmIABcd3Ebn3VB4GhloJo6SYm08DJBf5Zg0d6313v6BdDaoKsdDwuOUZoy1bvlbPyPSIihLAXl40XpYKAqmPN3VOp9MTpv5m//JXPHjuqXRtvilN/M0/+79l2qH/N/RnnLn/tH6o68iwCi4p6MyiIgCIiA+VTTNkYWPaHNcLEHYhUrEMAmpCXRh0sPIDWSMdCPnaOo1V6WLLZSaMFA/8A6AStsXtNupAItyIXJ+JKBtLVODLGKXxtsQQL3zN06G/sQv0Di3C9PUauZlfyezR37H3VC4+4BlNG97ZGydx940d0GvIAs8XG/huf6VPTqJMloz0y34Nbs2mFU1lM4ZjTyGSRzrHPDkywDXe3wkfwea2eKqZkNdC5gawOGUhoAAIJHLyIXO+GOIHUkrJ2k2aC2QD5onb6eRs72Kt1fiorJ4cpJIdzFtLg/oFftoPW5djke2sQwsbvdMv2AtvvtqvfBbwyJ9MbB9PI9padywuLmP8AQgjX1XvBIdOui3sS4dhqHNe8ObI3QSRuLH26XbuPIqnWksuLM0IS0qUeV+SC4i4TwlmapqaeIHc2u0vdyGRpAe4ra4Lwksa+eSNsb5rBkYaGiKFvwMsNup9V7wfh6kc8zDPM9j3x5pnuflcw2NgdBqN1YzoopT0rSvP+CzFTqSU58Lhfk53xnwnTfaRPUR3p5rNke0lr4JNmyAt+U7EajmpTh7svoKWRsrQ+Z7dY3SvzhvMOa0ANv5qRxji2ijc6GZ4dpZ7Ax8gaDyeGghvXVauE0EjGh+H1EclO4kiOW7mtHMMkacw1+Ug21Tqa44zh+pLorUOz0Pf++BnillqzDyN++eNN7ZblWtqgaHBJHTtqKl7HPYCI2Rh3dx33cC43c4jmVPhazeVFfoR0YtOUn3f4MrCXQqIsGOaw9VmprD/i0TGuOtO/vG8viuwnob3+qscpsCVvKOnHiRQqas47PBSsQxES5wdHRvcx431G3sRYqF4WZnxYc8jHH08IH6lecRmtiEwG0jA4jq5osD+q3eziDvKyomI+FuUf1O/Zi7Dj06Lfh6nn4y6tzFP9fQ6SFlYCLiHpTKIiAIiIAiIgMFeJGX5X6jqOa9lEB+bOL8B/w+ulht92454r7d0+9h/SczfZWDgaUyvIdlLqdjWMAABMZvlc625Hw38lL9tjY5TGGDNNCHPeR8sThq0+4DvLXqqJwxjP2aeOb5WHLKB80LrB300cPQrpU5SjFPwM1oQvaLinvF/ufoDCYMoUfiuMVT7xUtNKHm47yYBkbB+Lcl3lZTlA0ZQWkEEAgjYgjQ+hFituypufvZayVuk9GlPBWeBJWCm7rXvYnuE7Xm7hKSS5x6g3uD0UxjNb3NPLKN443u/taSP0UZjOCyd4KmmIbUNFi0nwTM/A/wA+h5LXm4np5IpIp/8Ah5HMe10c/h1c0jR2z267gpOOt6o75FGapNQqbY79mii0lR3EDXG5c+z5XA65n6ue489T9PRbPD3EbaWrcA4NinDs4JsxsrQS2S2wzWyk87hV7D6epq2thjjc8huV1vhsPCS521j1XROGezaGBodUWmlsN/gbtsD8R8yooUsbz29T0l/fUVTdKniTf2Xjn8IsmA4kZqWKV5bdzA51tADz9FpR4hUVlzTlsUN7CZzcz5LaEsYdAPMqLxbBXUdNO2KQ9w8i0eXWLO8B4a6/w2J0tpfdfWPF5ZMtPTNFw3U7MjYNATbW/Qc1I4ptuJ52m5aUpckm/h57hrV1N+ocwD+0NsoLGqCtiN+/llYPwnI7ryFnG3VT1DgT2EOlqJHOGtm5WM9LWuR6lTL4w4WI0WurDJcHPcAlFPK+qeXSslsySQ/HCb/O3kCbX9FaMYxlrGaEa2+ihcWjFJPnAvG/wTNPwvY7S5HUdVT6t08jjTsvkZcF5vYNvoL+nJXKMOrP3jn3U3QpNwXL9T5tqs8809/CxpAPnbl/vmr12Y0RZSd4RZ0z3O/pHhH6E+6ouIUtmR00QuZHBo6k3Gv1suwYfRthjZG34WNDR7BWb6olTUV39Ec/2ZT1VXN9vVm0FlEXHPQhERAEREAREQGCVCcU8QtooC/d50jb+J1v0G5UxPIGgkkAAEknYAblcrfVHEaozOv3MZywtOx13I89/p0Vq2oqpLL4X9wUby46UcR+J8fyfTBMKfJmkm8ck1y+/R27fccvQLnGK4QaGrkp3bAjIT80bhmYfobeoXecKoR/99FUO2rhzNBHWMHigOWS3OJx0P8AS8/RxU9Stqngl9lw6XPckOyTiLvYDSvPjprZCd3QO+A/0m7D6BdAX5x4ax91HPFUtvZmkoHzRO/zB5kABw82r9E09Q2Roc0gtcA5pGxaQCD9CFUrQ0yyXq0NMj1I6wJsT5DcqDZxNQzNIkkiFjZzJsrXNI3Ba/8A/FOErRqMAppXZ5IYnu/E5jSfzWkHH5s+RUqKb+HHmfbDp4pGB0JaYzexZbKfT3W3ZeGRBoAAsBsBsvotGSR43NauoWzRujeLteCD6fuqbgOINovtDH3LmSG7juQB4f8Apt9Ve1VOLOFHTl0sJAeWWe03+8A+H+rl56LeLXDMs1sNopsQJklkdHH8rIzZxH8Ttxop2jp4KRwYC9peNC98jmuI5BzjlzeQ1UPwhircgBNri3oRoR+SmcTwCnqbmQG+lnB7gWkbEC9gfZZlzgFc4wrw/RniJs0D8TiRZR74+6jDL3cTd5/E47/t7L7U1O2OaXM8yOjyhj3W0a4XuANnaEEqF4hr8rbD4nmzbb+Z/wB8yuha009zj+0K+FpRvcD0X2mudMReOAWbfbOdG29sx9wumhqhOEMDFJSsYfjPik/nduPbQeynFUuqvUqNrhbFyyo9Kkk+XuzKIirF0IiIAiIgCwSsrBKAqnaRXmKhcAdZXNZ52NyfyCrmDkRMa0bNH59fqrP2g4G+qpbRjM9jg8N5u0IIHnYrnlLjeQZZQ9r26fD08uRXYtFGVHC5yeev3KNfU+MbHRaLFA0LOIVsc0T45BdkjSxw6tcLH3tr7Kj02JzS/wCRBNKRzykD3KlIeGsSmtmMUANr3OZ4HoLi60nRgnmTSJKV1VfwRbOTmnNPNJA/UxuLb9RyPu2xXSOznjHuoTTSuAMGsRcbXhcfhuebHaehCrfaZwfJROindIZe9ux7i22V7bFg35tzf2qGwJzH1NLnaHAzxsc082yOyOH5g+yjeiXij0ktda31cSx+52Kp4lmJz0745APiicRcjq141afUELawnjKOcltjHIPijfYOHp+IeYXubs9oXC3dZfNr3NP5FRVf2XRmxgmkY4bZjmAPKx0IWqlby2e3kcJxu4PKw/DJcoK5rua2Q5c0w3HJYJDT1Phmbs7lI3qORv1VyoMTDraqKrbuO64J6F2p7Pkmliywx91lVS+VrGeFS55lp3BjnavY74Hnrpq13mN1CyxVzRlLGN8zICFd6qewuqvidbclWqMHMqXFbprYhWU/dtILsznG73bXNth0C+XCGE/bawzuH3MB8PRz+X0+L+1aeOVTjlij1kmdlA8ibH06LpPD2DtpKdkTflHiP4nH4j9VdrT6NPC5focu3pu5rapcL1JFrV6RFyDvhERAEREAREQBERAYIXzdA07tB9QF9UQw0nyeQwBZIWUQyRHE/DsdfTPgk0DwLOG7HDVrh5grnXCHZJUwVjJKl8ZigeHsyEkyvF8hII8AGhO+oC64sWWym0sI3jNxWEEIWVghamhA8VcMMrY7GzZW37t/MHobfKVSsIxKSN5gmBbNGbOvzA2cOu911ItVX404X+0s7yKwqI9WH8YGuQ9fJXbavj/XPj0OZeWzf+2n8S/c3cLxS4sSpgTBcywTGSRr4Xt0e06EEaHRWWHHNFvVtmpbGlvepx94kMYq9DboVVaye56LbxHEMyrmM1ZZE4g6nQe+/wCV1aoUsLBRu6+p5JXgKiNTVvqXDwReCP8AmI39hf8AuXSQoPgzB/s1JE21nEZ39cztSPbQeynAFzbmp1KjfbhHYsqPSpJd3u/MyiIq5cCIiAIiIAiIgCIiAIiIAiIgCIiAIiIDBWCF6RAULjrhZ1/tdOLSN/zWj52/itzPUcx6Kt4figlbpoRuP28l15zVQ+Jezq7zNRkMfe5jJs0nmWn5fTZdO1uljRU8mcS9sZZ6lLzX5Id0nUrUbT/aaqCDUjOHP9BqfyB+q+b6XEAcppn32uGE+9wcqunA/B7qbNNPYzPFrb5Bz15uOl/SyuVq0KcG09+xz7e2nVqJNPHfJcWhZWAsrgHqwiIgCIiAIiIAiIgCIiAIiIAiIgCIiAIiIAiIgPJF1lEQwYssoiwZCyiLICIiAIiI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30" name="Picture 6" descr="http://www.zybi.ru/catalog/pictures/2011-02-28_9520.jpg"/>
          <p:cNvPicPr>
            <a:picLocks noChangeAspect="1" noChangeArrowheads="1"/>
          </p:cNvPicPr>
          <p:nvPr/>
        </p:nvPicPr>
        <p:blipFill>
          <a:blip r:embed="rId2" cstate="print"/>
          <a:srcRect/>
          <a:stretch>
            <a:fillRect/>
          </a:stretch>
        </p:blipFill>
        <p:spPr bwMode="auto">
          <a:xfrm>
            <a:off x="395536" y="3933056"/>
            <a:ext cx="2381250" cy="2743201"/>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1032" name="Picture 8" descr="http://t2.gstatic.com/images?q=tbn:ANd9GcSqZUMfqB5Pra7PVxcRIJGD2nY3HjYT9SLiuwJYh2NwjA0breyNLA"/>
          <p:cNvPicPr>
            <a:picLocks noChangeAspect="1" noChangeArrowheads="1"/>
          </p:cNvPicPr>
          <p:nvPr/>
        </p:nvPicPr>
        <p:blipFill>
          <a:blip r:embed="rId3" cstate="print"/>
          <a:srcRect/>
          <a:stretch>
            <a:fillRect/>
          </a:stretch>
        </p:blipFill>
        <p:spPr bwMode="auto">
          <a:xfrm>
            <a:off x="2123728" y="1340768"/>
            <a:ext cx="3679095" cy="2448272"/>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
        <p:nvSpPr>
          <p:cNvPr id="7" name="TextBox 6"/>
          <p:cNvSpPr txBox="1"/>
          <p:nvPr/>
        </p:nvSpPr>
        <p:spPr>
          <a:xfrm>
            <a:off x="3491880" y="5373216"/>
            <a:ext cx="4752528" cy="646331"/>
          </a:xfrm>
          <a:prstGeom prst="rect">
            <a:avLst/>
          </a:prstGeom>
          <a:noFill/>
        </p:spPr>
        <p:txBody>
          <a:bodyPr wrap="square" rtlCol="0">
            <a:spAutoFit/>
          </a:bodyPr>
          <a:lstStyle/>
          <a:p>
            <a:r>
              <a:rPr lang="ru-RU" i="1" dirty="0" smtClean="0"/>
              <a:t>Воспитатель :</a:t>
            </a:r>
          </a:p>
          <a:p>
            <a:r>
              <a:rPr lang="ru-RU" i="1" dirty="0" err="1" smtClean="0"/>
              <a:t>Бойцова</a:t>
            </a:r>
            <a:r>
              <a:rPr lang="ru-RU" i="1" dirty="0" smtClean="0"/>
              <a:t> Юлия Геннадьевна.</a:t>
            </a:r>
            <a:endParaRPr lang="ru-RU" i="1" dirty="0"/>
          </a:p>
        </p:txBody>
      </p:sp>
      <p:pic>
        <p:nvPicPr>
          <p:cNvPr id="1034" name="Picture 10" descr="http://cs705.vkontakte.ru/u28463885/116710473/x_26bc575c.jpg"/>
          <p:cNvPicPr>
            <a:picLocks noChangeAspect="1" noChangeArrowheads="1"/>
          </p:cNvPicPr>
          <p:nvPr/>
        </p:nvPicPr>
        <p:blipFill>
          <a:blip r:embed="rId4" cstate="print"/>
          <a:srcRect/>
          <a:stretch>
            <a:fillRect/>
          </a:stretch>
        </p:blipFill>
        <p:spPr bwMode="auto">
          <a:xfrm>
            <a:off x="6084168" y="1988840"/>
            <a:ext cx="2700300" cy="360040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04664"/>
            <a:ext cx="4572000" cy="1815882"/>
          </a:xfrm>
          <a:prstGeom prst="rect">
            <a:avLst/>
          </a:prstGeom>
        </p:spPr>
        <p:txBody>
          <a:bodyPr>
            <a:spAutoFit/>
          </a:bodyPr>
          <a:lstStyle/>
          <a:p>
            <a:r>
              <a:rPr lang="ru-RU" sz="2800" b="1" dirty="0" smtClean="0">
                <a:latin typeface="Monotype Corsiva" pitchFamily="66" charset="0"/>
              </a:rPr>
              <a:t>Цель:</a:t>
            </a:r>
            <a:endParaRPr lang="ru-RU" sz="2800" b="1" dirty="0">
              <a:latin typeface="Monotype Corsiva" pitchFamily="66" charset="0"/>
            </a:endParaRPr>
          </a:p>
          <a:p>
            <a:r>
              <a:rPr lang="ru-RU" sz="2800" dirty="0">
                <a:latin typeface="Monotype Corsiva" pitchFamily="66" charset="0"/>
              </a:rPr>
              <a:t>В виде игры дать детям представления о жевательном аппарате и его функции.</a:t>
            </a:r>
          </a:p>
        </p:txBody>
      </p:sp>
      <p:pic>
        <p:nvPicPr>
          <p:cNvPr id="15362" name="Picture 2" descr="http://blog-poleznostei.ru/wp-content/uploads/2010/08/diente.jpg"/>
          <p:cNvPicPr>
            <a:picLocks noChangeAspect="1" noChangeArrowheads="1"/>
          </p:cNvPicPr>
          <p:nvPr/>
        </p:nvPicPr>
        <p:blipFill>
          <a:blip r:embed="rId2" cstate="print"/>
          <a:srcRect/>
          <a:stretch>
            <a:fillRect/>
          </a:stretch>
        </p:blipFill>
        <p:spPr bwMode="auto">
          <a:xfrm>
            <a:off x="971600" y="2636912"/>
            <a:ext cx="3240360" cy="389734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15364" name="Picture 4" descr="http://www.sportmedicine.ru/images/teeth_class.gif"/>
          <p:cNvPicPr>
            <a:picLocks noChangeAspect="1" noChangeArrowheads="1"/>
          </p:cNvPicPr>
          <p:nvPr/>
        </p:nvPicPr>
        <p:blipFill>
          <a:blip r:embed="rId3" cstate="print"/>
          <a:srcRect/>
          <a:stretch>
            <a:fillRect/>
          </a:stretch>
        </p:blipFill>
        <p:spPr bwMode="auto">
          <a:xfrm>
            <a:off x="4932040" y="2708920"/>
            <a:ext cx="3888432" cy="3980286"/>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5536" y="260648"/>
            <a:ext cx="4572000" cy="6555641"/>
          </a:xfrm>
          <a:prstGeom prst="rect">
            <a:avLst/>
          </a:prstGeom>
        </p:spPr>
        <p:txBody>
          <a:bodyPr>
            <a:spAutoFit/>
          </a:bodyPr>
          <a:lstStyle/>
          <a:p>
            <a:r>
              <a:rPr lang="ru-RU" sz="2000" dirty="0">
                <a:latin typeface="Monotype Corsiva" pitchFamily="66" charset="0"/>
              </a:rPr>
              <a:t>–Дети, что это? </a:t>
            </a:r>
            <a:br>
              <a:rPr lang="ru-RU" sz="2000" dirty="0">
                <a:latin typeface="Monotype Corsiva" pitchFamily="66" charset="0"/>
              </a:rPr>
            </a:br>
            <a:r>
              <a:rPr lang="ru-RU" sz="2000" dirty="0">
                <a:latin typeface="Monotype Corsiva" pitchFamily="66" charset="0"/>
              </a:rPr>
              <a:t>– Руки.</a:t>
            </a:r>
            <a:br>
              <a:rPr lang="ru-RU" sz="2000" dirty="0">
                <a:latin typeface="Monotype Corsiva" pitchFamily="66" charset="0"/>
              </a:rPr>
            </a:br>
            <a:r>
              <a:rPr lang="ru-RU" sz="2000" dirty="0">
                <a:latin typeface="Monotype Corsiva" pitchFamily="66" charset="0"/>
              </a:rPr>
              <a:t>– Что мы делаем руками?</a:t>
            </a:r>
            <a:br>
              <a:rPr lang="ru-RU" sz="2000" dirty="0">
                <a:latin typeface="Monotype Corsiva" pitchFamily="66" charset="0"/>
              </a:rPr>
            </a:br>
            <a:r>
              <a:rPr lang="ru-RU" sz="2000" dirty="0">
                <a:latin typeface="Monotype Corsiva" pitchFamily="66" charset="0"/>
              </a:rPr>
              <a:t>– А это что?</a:t>
            </a:r>
            <a:br>
              <a:rPr lang="ru-RU" sz="2000" dirty="0">
                <a:latin typeface="Monotype Corsiva" pitchFamily="66" charset="0"/>
              </a:rPr>
            </a:br>
            <a:r>
              <a:rPr lang="ru-RU" sz="2000" dirty="0">
                <a:latin typeface="Monotype Corsiva" pitchFamily="66" charset="0"/>
              </a:rPr>
              <a:t>– Голова.</a:t>
            </a:r>
            <a:br>
              <a:rPr lang="ru-RU" sz="2000" dirty="0">
                <a:latin typeface="Monotype Corsiva" pitchFamily="66" charset="0"/>
              </a:rPr>
            </a:br>
            <a:r>
              <a:rPr lang="ru-RU" sz="2000" dirty="0">
                <a:latin typeface="Monotype Corsiva" pitchFamily="66" charset="0"/>
              </a:rPr>
              <a:t>– А что у нас на голове? </a:t>
            </a:r>
            <a:br>
              <a:rPr lang="ru-RU" sz="2000" dirty="0">
                <a:latin typeface="Monotype Corsiva" pitchFamily="66" charset="0"/>
              </a:rPr>
            </a:br>
            <a:r>
              <a:rPr lang="ru-RU" sz="2000" dirty="0">
                <a:latin typeface="Monotype Corsiva" pitchFamily="66" charset="0"/>
              </a:rPr>
              <a:t>– Глаза – они смотрят, уши – ими слушают, волосы – их причесывают, заплетают в косички, завязывают бантики.</a:t>
            </a:r>
            <a:br>
              <a:rPr lang="ru-RU" sz="2000" dirty="0">
                <a:latin typeface="Monotype Corsiva" pitchFamily="66" charset="0"/>
              </a:rPr>
            </a:br>
            <a:r>
              <a:rPr lang="ru-RU" sz="2000" dirty="0">
                <a:latin typeface="Monotype Corsiva" pitchFamily="66" charset="0"/>
              </a:rPr>
              <a:t>– А что это? </a:t>
            </a:r>
            <a:br>
              <a:rPr lang="ru-RU" sz="2000" dirty="0">
                <a:latin typeface="Monotype Corsiva" pitchFamily="66" charset="0"/>
              </a:rPr>
            </a:br>
            <a:r>
              <a:rPr lang="ru-RU" sz="2000" dirty="0">
                <a:latin typeface="Monotype Corsiva" pitchFamily="66" charset="0"/>
              </a:rPr>
              <a:t>– Рот.</a:t>
            </a:r>
            <a:br>
              <a:rPr lang="ru-RU" sz="2000" dirty="0">
                <a:latin typeface="Monotype Corsiva" pitchFamily="66" charset="0"/>
              </a:rPr>
            </a:br>
            <a:r>
              <a:rPr lang="ru-RU" sz="2000" dirty="0">
                <a:latin typeface="Monotype Corsiva" pitchFamily="66" charset="0"/>
              </a:rPr>
              <a:t>– Ротик открывают губы: верхняя и нижняя.</a:t>
            </a:r>
            <a:br>
              <a:rPr lang="ru-RU" sz="2000" dirty="0">
                <a:latin typeface="Monotype Corsiva" pitchFamily="66" charset="0"/>
              </a:rPr>
            </a:br>
            <a:r>
              <a:rPr lang="ru-RU" sz="2000" dirty="0">
                <a:latin typeface="Monotype Corsiva" pitchFamily="66" charset="0"/>
              </a:rPr>
              <a:t>– Что делают губы? – Снимают пищу с ложки.</a:t>
            </a:r>
            <a:br>
              <a:rPr lang="ru-RU" sz="2000" dirty="0">
                <a:latin typeface="Monotype Corsiva" pitchFamily="66" charset="0"/>
              </a:rPr>
            </a:br>
            <a:r>
              <a:rPr lang="ru-RU" sz="2000" dirty="0">
                <a:latin typeface="Monotype Corsiva" pitchFamily="66" charset="0"/>
              </a:rPr>
              <a:t>– Что еще есть во рту?</a:t>
            </a:r>
            <a:br>
              <a:rPr lang="ru-RU" sz="2000" dirty="0">
                <a:latin typeface="Monotype Corsiva" pitchFamily="66" charset="0"/>
              </a:rPr>
            </a:br>
            <a:r>
              <a:rPr lang="ru-RU" sz="2000" dirty="0">
                <a:latin typeface="Monotype Corsiva" pitchFamily="66" charset="0"/>
              </a:rPr>
              <a:t>– Язык.</a:t>
            </a:r>
            <a:br>
              <a:rPr lang="ru-RU" sz="2000" dirty="0">
                <a:latin typeface="Monotype Corsiva" pitchFamily="66" charset="0"/>
              </a:rPr>
            </a:br>
            <a:r>
              <a:rPr lang="ru-RU" sz="2000" dirty="0">
                <a:latin typeface="Monotype Corsiva" pitchFamily="66" charset="0"/>
              </a:rPr>
              <a:t>– Что делает язык?</a:t>
            </a:r>
            <a:br>
              <a:rPr lang="ru-RU" sz="2000" dirty="0">
                <a:latin typeface="Monotype Corsiva" pitchFamily="66" charset="0"/>
              </a:rPr>
            </a:br>
            <a:r>
              <a:rPr lang="ru-RU" sz="2000" dirty="0">
                <a:latin typeface="Monotype Corsiva" pitchFamily="66" charset="0"/>
              </a:rPr>
              <a:t>– Разговаривает.</a:t>
            </a:r>
            <a:br>
              <a:rPr lang="ru-RU" sz="2000" dirty="0">
                <a:latin typeface="Monotype Corsiva" pitchFamily="66" charset="0"/>
              </a:rPr>
            </a:br>
            <a:r>
              <a:rPr lang="ru-RU" sz="2000" dirty="0">
                <a:latin typeface="Monotype Corsiva" pitchFamily="66" charset="0"/>
              </a:rPr>
              <a:t>– Еще что во рту? </a:t>
            </a:r>
            <a:br>
              <a:rPr lang="ru-RU" sz="2000" dirty="0">
                <a:latin typeface="Monotype Corsiva" pitchFamily="66" charset="0"/>
              </a:rPr>
            </a:br>
            <a:r>
              <a:rPr lang="ru-RU" sz="2000" dirty="0">
                <a:latin typeface="Monotype Corsiva" pitchFamily="66" charset="0"/>
              </a:rPr>
              <a:t>– Зубы.</a:t>
            </a:r>
          </a:p>
        </p:txBody>
      </p:sp>
      <p:pic>
        <p:nvPicPr>
          <p:cNvPr id="16388" name="Picture 4" descr="http://art-clipart.ru/wp-content/uploads/2009/08/hands-1.jpg"/>
          <p:cNvPicPr>
            <a:picLocks noChangeAspect="1" noChangeArrowheads="1"/>
          </p:cNvPicPr>
          <p:nvPr/>
        </p:nvPicPr>
        <p:blipFill>
          <a:blip r:embed="rId2" cstate="print"/>
          <a:srcRect/>
          <a:stretch>
            <a:fillRect/>
          </a:stretch>
        </p:blipFill>
        <p:spPr bwMode="auto">
          <a:xfrm>
            <a:off x="7092280" y="332656"/>
            <a:ext cx="1331640" cy="1327836"/>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16390" name="Picture 6" descr="http://t3.gstatic.com/images?q=tbn:ANd9GcSxSkbn9Fnb9JOtM-g3UI3_c9HX3KZZWbClF5w8IIf9i_nV7P1A5A"/>
          <p:cNvPicPr>
            <a:picLocks noChangeAspect="1" noChangeArrowheads="1"/>
          </p:cNvPicPr>
          <p:nvPr/>
        </p:nvPicPr>
        <p:blipFill>
          <a:blip r:embed="rId3" cstate="print"/>
          <a:srcRect/>
          <a:stretch>
            <a:fillRect/>
          </a:stretch>
        </p:blipFill>
        <p:spPr bwMode="auto">
          <a:xfrm>
            <a:off x="7452320" y="4581128"/>
            <a:ext cx="1430660" cy="2039451"/>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16392" name="Picture 8" descr="http://wallpaper.zoda.ru/bd/2006/07/16/9608474b23c032781fee6f29622f6270.jpg"/>
          <p:cNvPicPr>
            <a:picLocks noChangeAspect="1" noChangeArrowheads="1"/>
          </p:cNvPicPr>
          <p:nvPr/>
        </p:nvPicPr>
        <p:blipFill>
          <a:blip r:embed="rId4" cstate="print"/>
          <a:srcRect/>
          <a:stretch>
            <a:fillRect/>
          </a:stretch>
        </p:blipFill>
        <p:spPr bwMode="auto">
          <a:xfrm>
            <a:off x="4788024" y="5013176"/>
            <a:ext cx="2208245" cy="1656184"/>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16394" name="Picture 10" descr="http://dic.academic.ru/pictures/wiki/files/69/Ear.jpg"/>
          <p:cNvPicPr>
            <a:picLocks noChangeAspect="1" noChangeArrowheads="1"/>
          </p:cNvPicPr>
          <p:nvPr/>
        </p:nvPicPr>
        <p:blipFill>
          <a:blip r:embed="rId5" cstate="print"/>
          <a:srcRect/>
          <a:stretch>
            <a:fillRect/>
          </a:stretch>
        </p:blipFill>
        <p:spPr bwMode="auto">
          <a:xfrm>
            <a:off x="5580112" y="188640"/>
            <a:ext cx="872676" cy="1368152"/>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16396" name="Picture 12" descr="http://img1.liveinternet.ru/images/attach/c/0/53/369/53369710_13b420439f.jpg"/>
          <p:cNvPicPr>
            <a:picLocks noChangeAspect="1" noChangeArrowheads="1"/>
          </p:cNvPicPr>
          <p:nvPr/>
        </p:nvPicPr>
        <p:blipFill>
          <a:blip r:embed="rId6" cstate="print"/>
          <a:srcRect/>
          <a:stretch>
            <a:fillRect/>
          </a:stretch>
        </p:blipFill>
        <p:spPr bwMode="auto">
          <a:xfrm>
            <a:off x="7236296" y="2060848"/>
            <a:ext cx="1695479" cy="1224136"/>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16398" name="Picture 14" descr="http://evgeniya-urgenson.narod.ru/glava2/2_35.jpg"/>
          <p:cNvPicPr>
            <a:picLocks noChangeAspect="1" noChangeArrowheads="1"/>
          </p:cNvPicPr>
          <p:nvPr/>
        </p:nvPicPr>
        <p:blipFill>
          <a:blip r:embed="rId7" cstate="print"/>
          <a:srcRect/>
          <a:stretch>
            <a:fillRect/>
          </a:stretch>
        </p:blipFill>
        <p:spPr bwMode="auto">
          <a:xfrm>
            <a:off x="5724128" y="2276872"/>
            <a:ext cx="896888" cy="730964"/>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16402" name="Picture 18" descr="http://www.implantant.ru/img/veneer.jpg"/>
          <p:cNvPicPr>
            <a:picLocks noChangeAspect="1" noChangeArrowheads="1"/>
          </p:cNvPicPr>
          <p:nvPr/>
        </p:nvPicPr>
        <p:blipFill>
          <a:blip r:embed="rId8" cstate="print"/>
          <a:srcRect/>
          <a:stretch>
            <a:fillRect/>
          </a:stretch>
        </p:blipFill>
        <p:spPr bwMode="auto">
          <a:xfrm>
            <a:off x="5364088" y="3645024"/>
            <a:ext cx="1691240" cy="1008112"/>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2656"/>
            <a:ext cx="8424936" cy="2677656"/>
          </a:xfrm>
          <a:prstGeom prst="rect">
            <a:avLst/>
          </a:prstGeom>
        </p:spPr>
        <p:txBody>
          <a:bodyPr wrap="square">
            <a:spAutoFit/>
          </a:bodyPr>
          <a:lstStyle/>
          <a:p>
            <a:r>
              <a:rPr lang="ru-RU" sz="2800" dirty="0">
                <a:latin typeface="Monotype Corsiva" pitchFamily="66" charset="0"/>
              </a:rPr>
              <a:t>Зубы во рту сидят на подставках, которые называются челюстями. Челюсти открывают и закрывают рот. Зубы белые, красивые. Зубы есть передние и боковые. </a:t>
            </a:r>
            <a:br>
              <a:rPr lang="ru-RU" sz="2800" dirty="0">
                <a:latin typeface="Monotype Corsiva" pitchFamily="66" charset="0"/>
              </a:rPr>
            </a:br>
            <a:r>
              <a:rPr lang="ru-RU" sz="2800" dirty="0">
                <a:latin typeface="Monotype Corsiva" pitchFamily="66" charset="0"/>
              </a:rPr>
              <a:t>Передние зубы откусывают пищу – хлеб, морковь, яблоко. Нужно откусывать только передними зубами. А жевать нужно только дальними зубами – жевательными.</a:t>
            </a:r>
          </a:p>
        </p:txBody>
      </p:sp>
      <p:pic>
        <p:nvPicPr>
          <p:cNvPr id="18434" name="Picture 2" descr="http://www.stomport.ru/res/data/fckeditor/%D0%92%D1%80%D0%B5%D0%BC%D0%B5%D0%BD%D0%BD%D1%8B%D0%B5%20%D0%B7%D1%83%D0%B1%D1%8B.jpg"/>
          <p:cNvPicPr>
            <a:picLocks noChangeAspect="1" noChangeArrowheads="1"/>
          </p:cNvPicPr>
          <p:nvPr/>
        </p:nvPicPr>
        <p:blipFill>
          <a:blip r:embed="rId2" cstate="print"/>
          <a:srcRect/>
          <a:stretch>
            <a:fillRect/>
          </a:stretch>
        </p:blipFill>
        <p:spPr bwMode="auto">
          <a:xfrm>
            <a:off x="323528" y="3501008"/>
            <a:ext cx="3333750" cy="2933701"/>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18436" name="Picture 4" descr="http://weblinks.ru/upload/c7/e1/24/87/5d78da37.jpg"/>
          <p:cNvPicPr>
            <a:picLocks noChangeAspect="1" noChangeArrowheads="1"/>
          </p:cNvPicPr>
          <p:nvPr/>
        </p:nvPicPr>
        <p:blipFill>
          <a:blip r:embed="rId3" cstate="print"/>
          <a:srcRect/>
          <a:stretch>
            <a:fillRect/>
          </a:stretch>
        </p:blipFill>
        <p:spPr bwMode="auto">
          <a:xfrm>
            <a:off x="4283968" y="3573016"/>
            <a:ext cx="3946105" cy="2808312"/>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04664"/>
            <a:ext cx="8136904" cy="1477328"/>
          </a:xfrm>
          <a:prstGeom prst="rect">
            <a:avLst/>
          </a:prstGeom>
        </p:spPr>
        <p:txBody>
          <a:bodyPr wrap="square">
            <a:spAutoFit/>
          </a:bodyPr>
          <a:lstStyle/>
          <a:p>
            <a:r>
              <a:rPr lang="ru-RU" dirty="0">
                <a:latin typeface="Monotype Corsiva" pitchFamily="66" charset="0"/>
              </a:rPr>
              <a:t>Овощи, фрукты, молочные продукты, рыба – самые ценные продукты питания. В них много витаминов, от них дети растут здоровыми, зубы у этих детей крепкие.</a:t>
            </a:r>
            <a:br>
              <a:rPr lang="ru-RU" dirty="0">
                <a:latin typeface="Monotype Corsiva" pitchFamily="66" charset="0"/>
              </a:rPr>
            </a:br>
            <a:r>
              <a:rPr lang="ru-RU" dirty="0">
                <a:latin typeface="Monotype Corsiva" pitchFamily="66" charset="0"/>
              </a:rPr>
              <a:t>Надо много грызть и жевать: морковь, яблоко, крушу, сухарики, корочку хлеба.</a:t>
            </a:r>
            <a:br>
              <a:rPr lang="ru-RU" dirty="0">
                <a:latin typeface="Monotype Corsiva" pitchFamily="66" charset="0"/>
              </a:rPr>
            </a:br>
            <a:r>
              <a:rPr lang="ru-RU" dirty="0">
                <a:latin typeface="Monotype Corsiva" pitchFamily="66" charset="0"/>
              </a:rPr>
              <a:t>Нельзя отказываться и от жидкой пищи. От нее зубы также укрепляются.</a:t>
            </a:r>
            <a:br>
              <a:rPr lang="ru-RU" dirty="0">
                <a:latin typeface="Monotype Corsiva" pitchFamily="66" charset="0"/>
              </a:rPr>
            </a:br>
            <a:r>
              <a:rPr lang="ru-RU" dirty="0">
                <a:latin typeface="Monotype Corsiva" pitchFamily="66" charset="0"/>
              </a:rPr>
              <a:t>Нужно правильно и красиво кушать.</a:t>
            </a:r>
          </a:p>
        </p:txBody>
      </p:sp>
      <p:pic>
        <p:nvPicPr>
          <p:cNvPr id="19458" name="Picture 2" descr="http://s12.radikal.ru/i185/0911/6d/1c75aa00eaa4.png"/>
          <p:cNvPicPr>
            <a:picLocks noChangeAspect="1" noChangeArrowheads="1"/>
          </p:cNvPicPr>
          <p:nvPr/>
        </p:nvPicPr>
        <p:blipFill>
          <a:blip r:embed="rId2" cstate="print"/>
          <a:srcRect/>
          <a:stretch>
            <a:fillRect/>
          </a:stretch>
        </p:blipFill>
        <p:spPr bwMode="auto">
          <a:xfrm>
            <a:off x="179512" y="2162662"/>
            <a:ext cx="2592288" cy="1938447"/>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19460" name="Picture 4" descr="http://www.povarenok.ru/images/recipes/small/7/716/71609.jpg"/>
          <p:cNvPicPr>
            <a:picLocks noChangeAspect="1" noChangeArrowheads="1"/>
          </p:cNvPicPr>
          <p:nvPr/>
        </p:nvPicPr>
        <p:blipFill>
          <a:blip r:embed="rId3" cstate="print"/>
          <a:srcRect/>
          <a:stretch>
            <a:fillRect/>
          </a:stretch>
        </p:blipFill>
        <p:spPr bwMode="auto">
          <a:xfrm>
            <a:off x="3707904" y="2276872"/>
            <a:ext cx="1872208" cy="1872208"/>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19464" name="Picture 8" descr="http://promoplanet.ru/postdata/6254-107-preview.jpg"/>
          <p:cNvPicPr>
            <a:picLocks noChangeAspect="1" noChangeArrowheads="1"/>
          </p:cNvPicPr>
          <p:nvPr/>
        </p:nvPicPr>
        <p:blipFill>
          <a:blip r:embed="rId4" cstate="print"/>
          <a:srcRect/>
          <a:stretch>
            <a:fillRect/>
          </a:stretch>
        </p:blipFill>
        <p:spPr bwMode="auto">
          <a:xfrm>
            <a:off x="3491880" y="4725144"/>
            <a:ext cx="1879104" cy="1879105"/>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19466" name="Picture 10" descr="http://img1.liveinternet.ru/images/attach/c/2/66/441/66441630_OVOSCH.jpg"/>
          <p:cNvPicPr>
            <a:picLocks noChangeAspect="1" noChangeArrowheads="1"/>
          </p:cNvPicPr>
          <p:nvPr/>
        </p:nvPicPr>
        <p:blipFill>
          <a:blip r:embed="rId5" cstate="print"/>
          <a:srcRect/>
          <a:stretch>
            <a:fillRect/>
          </a:stretch>
        </p:blipFill>
        <p:spPr bwMode="auto">
          <a:xfrm>
            <a:off x="107504" y="4797152"/>
            <a:ext cx="2304256" cy="1728192"/>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19468" name="Picture 12" descr="http://colorinform.ru/wp-content/uploads/2009/04/frukty.jpg"/>
          <p:cNvPicPr>
            <a:picLocks noChangeAspect="1" noChangeArrowheads="1"/>
          </p:cNvPicPr>
          <p:nvPr/>
        </p:nvPicPr>
        <p:blipFill>
          <a:blip r:embed="rId6" cstate="print"/>
          <a:srcRect/>
          <a:stretch>
            <a:fillRect/>
          </a:stretch>
        </p:blipFill>
        <p:spPr bwMode="auto">
          <a:xfrm>
            <a:off x="6516216" y="2204864"/>
            <a:ext cx="2016224" cy="2068886"/>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19470" name="Picture 14" descr="http://st.free-lance.ru/users/ia1979/upload/fileCcAVYa.jpg"/>
          <p:cNvPicPr>
            <a:picLocks noChangeAspect="1" noChangeArrowheads="1"/>
          </p:cNvPicPr>
          <p:nvPr/>
        </p:nvPicPr>
        <p:blipFill>
          <a:blip r:embed="rId7" cstate="print"/>
          <a:srcRect/>
          <a:stretch>
            <a:fillRect/>
          </a:stretch>
        </p:blipFill>
        <p:spPr bwMode="auto">
          <a:xfrm>
            <a:off x="6444208" y="4725144"/>
            <a:ext cx="1751085" cy="1869986"/>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352928" cy="1754326"/>
          </a:xfrm>
          <a:prstGeom prst="rect">
            <a:avLst/>
          </a:prstGeom>
        </p:spPr>
        <p:txBody>
          <a:bodyPr wrap="square">
            <a:spAutoFit/>
          </a:bodyPr>
          <a:lstStyle/>
          <a:p>
            <a:r>
              <a:rPr lang="ru-RU" dirty="0"/>
              <a:t>Пищу снимать с ложки губами. Не засовывать ложку в рот. Жевать нужно не спеша, с закрытым ртом. Глотать пищу нужно хорошо разжеванной, не запивая. После каждого приема пищи нужно прополоскать рот чуть соленой водой, она делает зубы крепкими. Нужно пить молоко, чай, минеральную воду медленно, подержав во рту, чтобы зубы тоже попили. От молока, чая и минеральной воды зубы становятся крепкими.</a:t>
            </a:r>
          </a:p>
        </p:txBody>
      </p:sp>
      <p:pic>
        <p:nvPicPr>
          <p:cNvPr id="20482" name="Picture 2" descr="http://img1.liveinternet.ru/images/attach/c/1/64/15/64015390_img_97918c045d4b74f4264bdf17dbc2000e.jpg"/>
          <p:cNvPicPr>
            <a:picLocks noChangeAspect="1" noChangeArrowheads="1"/>
          </p:cNvPicPr>
          <p:nvPr/>
        </p:nvPicPr>
        <p:blipFill>
          <a:blip r:embed="rId2" cstate="print"/>
          <a:srcRect/>
          <a:stretch>
            <a:fillRect/>
          </a:stretch>
        </p:blipFill>
        <p:spPr bwMode="auto">
          <a:xfrm>
            <a:off x="467544" y="2420888"/>
            <a:ext cx="2404508" cy="3610372"/>
          </a:xfrm>
          <a:prstGeom prst="rect">
            <a:avLst/>
          </a:prstGeom>
          <a:noFill/>
        </p:spPr>
      </p:pic>
      <p:pic>
        <p:nvPicPr>
          <p:cNvPr id="20484" name="Picture 4" descr="http://www.gazetairkutsk.ru/wp-content/uploads/2010/12/stolovaya-detskiy-sad.jpg"/>
          <p:cNvPicPr>
            <a:picLocks noChangeAspect="1" noChangeArrowheads="1"/>
          </p:cNvPicPr>
          <p:nvPr/>
        </p:nvPicPr>
        <p:blipFill>
          <a:blip r:embed="rId3" cstate="print"/>
          <a:srcRect/>
          <a:stretch>
            <a:fillRect/>
          </a:stretch>
        </p:blipFill>
        <p:spPr bwMode="auto">
          <a:xfrm>
            <a:off x="3059832" y="2060848"/>
            <a:ext cx="3168352" cy="2032664"/>
          </a:xfrm>
          <a:prstGeom prst="rect">
            <a:avLst/>
          </a:prstGeom>
          <a:noFill/>
        </p:spPr>
      </p:pic>
      <p:pic>
        <p:nvPicPr>
          <p:cNvPr id="20486" name="Picture 6" descr="Раннее развитие детей. Эмоции детей во время еды, обеда."/>
          <p:cNvPicPr>
            <a:picLocks noChangeAspect="1" noChangeArrowheads="1"/>
          </p:cNvPicPr>
          <p:nvPr/>
        </p:nvPicPr>
        <p:blipFill>
          <a:blip r:embed="rId4" cstate="print"/>
          <a:srcRect/>
          <a:stretch>
            <a:fillRect/>
          </a:stretch>
        </p:blipFill>
        <p:spPr bwMode="auto">
          <a:xfrm>
            <a:off x="5076056" y="4221088"/>
            <a:ext cx="3744416" cy="2502518"/>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174</Words>
  <Application>Microsoft Office PowerPoint</Application>
  <PresentationFormat>Экран (4:3)</PresentationFormat>
  <Paragraphs>10</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Слайд 1</vt:lpstr>
      <vt:lpstr>Слайд 2</vt:lpstr>
      <vt:lpstr>Слайд 3</vt:lpstr>
      <vt:lpstr>Слайд 4</vt:lpstr>
      <vt:lpstr>Слайд 5</vt:lpstr>
      <vt:lpstr>Слайд 6</vt:lpstr>
    </vt:vector>
  </TitlesOfParts>
  <Company>OEM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юля</dc:creator>
  <cp:lastModifiedBy>юля</cp:lastModifiedBy>
  <cp:revision>8</cp:revision>
  <dcterms:created xsi:type="dcterms:W3CDTF">2011-04-18T15:53:54Z</dcterms:created>
  <dcterms:modified xsi:type="dcterms:W3CDTF">2011-04-18T17:13:05Z</dcterms:modified>
</cp:coreProperties>
</file>