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76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Autofit/>
          </a:bodyPr>
          <a:lstStyle/>
          <a:p>
            <a:r>
              <a:rPr lang="ru-RU" sz="96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Ялгызлык</a:t>
            </a:r>
            <a:r>
              <a:rPr lang="ru-RU" sz="9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исемн</a:t>
            </a:r>
            <a:r>
              <a:rPr lang="tt-RU" sz="9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әр</a:t>
            </a:r>
            <a:endParaRPr lang="ru-RU" sz="96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5" y="620687"/>
          <a:ext cx="8496946" cy="5760640"/>
        </p:xfrm>
        <a:graphic>
          <a:graphicData uri="http://schemas.openxmlformats.org/drawingml/2006/table">
            <a:tbl>
              <a:tblPr/>
              <a:tblGrid>
                <a:gridCol w="609033"/>
                <a:gridCol w="609033"/>
                <a:gridCol w="313193"/>
                <a:gridCol w="313193"/>
                <a:gridCol w="313193"/>
                <a:gridCol w="313193"/>
                <a:gridCol w="313193"/>
                <a:gridCol w="609033"/>
                <a:gridCol w="609033"/>
                <a:gridCol w="811611"/>
                <a:gridCol w="609033"/>
                <a:gridCol w="689545"/>
                <a:gridCol w="313193"/>
                <a:gridCol w="313193"/>
                <a:gridCol w="609033"/>
                <a:gridCol w="558388"/>
                <a:gridCol w="590853"/>
              </a:tblGrid>
              <a:tr h="76614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59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Ө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5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5" y="620687"/>
          <a:ext cx="8496946" cy="5760640"/>
        </p:xfrm>
        <a:graphic>
          <a:graphicData uri="http://schemas.openxmlformats.org/drawingml/2006/table">
            <a:tbl>
              <a:tblPr/>
              <a:tblGrid>
                <a:gridCol w="609033"/>
                <a:gridCol w="609033"/>
                <a:gridCol w="313193"/>
                <a:gridCol w="313193"/>
                <a:gridCol w="313193"/>
                <a:gridCol w="313193"/>
                <a:gridCol w="313193"/>
                <a:gridCol w="609033"/>
                <a:gridCol w="609033"/>
                <a:gridCol w="811611"/>
                <a:gridCol w="609033"/>
                <a:gridCol w="689545"/>
                <a:gridCol w="313193"/>
                <a:gridCol w="313193"/>
                <a:gridCol w="609033"/>
                <a:gridCol w="558388"/>
                <a:gridCol w="590853"/>
              </a:tblGrid>
              <a:tr h="76614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59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Ө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5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5" y="620687"/>
          <a:ext cx="8496946" cy="5760640"/>
        </p:xfrm>
        <a:graphic>
          <a:graphicData uri="http://schemas.openxmlformats.org/drawingml/2006/table">
            <a:tbl>
              <a:tblPr/>
              <a:tblGrid>
                <a:gridCol w="609033"/>
                <a:gridCol w="609033"/>
                <a:gridCol w="313193"/>
                <a:gridCol w="313193"/>
                <a:gridCol w="313193"/>
                <a:gridCol w="313193"/>
                <a:gridCol w="313193"/>
                <a:gridCol w="609033"/>
                <a:gridCol w="609033"/>
                <a:gridCol w="811611"/>
                <a:gridCol w="609033"/>
                <a:gridCol w="689545"/>
                <a:gridCol w="313193"/>
                <a:gridCol w="313193"/>
                <a:gridCol w="609033"/>
                <a:gridCol w="558388"/>
                <a:gridCol w="590853"/>
              </a:tblGrid>
              <a:tr h="76614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59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Ө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5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5" y="620687"/>
          <a:ext cx="8496946" cy="5760640"/>
        </p:xfrm>
        <a:graphic>
          <a:graphicData uri="http://schemas.openxmlformats.org/drawingml/2006/table">
            <a:tbl>
              <a:tblPr/>
              <a:tblGrid>
                <a:gridCol w="609033"/>
                <a:gridCol w="609033"/>
                <a:gridCol w="313193"/>
                <a:gridCol w="313193"/>
                <a:gridCol w="313193"/>
                <a:gridCol w="313193"/>
                <a:gridCol w="313193"/>
                <a:gridCol w="609033"/>
                <a:gridCol w="609033"/>
                <a:gridCol w="811611"/>
                <a:gridCol w="609033"/>
                <a:gridCol w="689545"/>
                <a:gridCol w="313193"/>
                <a:gridCol w="313193"/>
                <a:gridCol w="609033"/>
                <a:gridCol w="558388"/>
                <a:gridCol w="590853"/>
              </a:tblGrid>
              <a:tr h="76614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59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Ө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7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72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AutoNum type="arabicPeriod"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Ә</a:t>
            </a:r>
          </a:p>
          <a:p>
            <a:pPr marL="914400" indent="-914400">
              <a:buAutoNum type="arabicPeriod"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914400" indent="-914400">
              <a:buAutoNum type="arabicPeriod"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914400" indent="-914400">
              <a:buAutoNum type="arabicPeriod"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914400" indent="-914400">
              <a:buAutoNum type="arabicPeriod"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Ә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Казан – Татарстанның башкаласы. </a:t>
            </a:r>
          </a:p>
          <a:p>
            <a:pPr>
              <a:buNone/>
            </a:pP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   Мин Татарстанда яшим.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     Бөгелмә - туган җирем. </a:t>
            </a:r>
          </a:p>
          <a:p>
            <a:pPr>
              <a:buNone/>
            </a:pP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     Бу шәһәрдә мәктәпләр, заводлар, төрле биналар бар.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 “Исем” – </a:t>
            </a:r>
            <a:r>
              <a:rPr lang="tt-RU" sz="4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предметны белдерә.</a:t>
            </a: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 Кем? Нәрсә? </a:t>
            </a:r>
            <a:r>
              <a:rPr lang="tt-RU" sz="4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сорауларына җавап бирә. </a:t>
            </a:r>
          </a:p>
          <a:p>
            <a:pPr>
              <a:buNone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   Килешләр белән төрләнә.</a:t>
            </a:r>
          </a:p>
          <a:p>
            <a:pPr>
              <a:buNone/>
            </a:pP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   Берлек һәм күплек санда була.</a:t>
            </a:r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1040616">
                <a:tc>
                  <a:txBody>
                    <a:bodyPr/>
                    <a:lstStyle/>
                    <a:p>
                      <a:r>
                        <a:rPr lang="tt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Кеше исемнәре, фамилияләре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b="1" dirty="0">
                          <a:latin typeface="Times New Roman"/>
                          <a:ea typeface="Times New Roman"/>
                        </a:rPr>
                        <a:t>Ил, шәһәр, район, авыл исемнәре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b="1" dirty="0">
                          <a:latin typeface="Times New Roman"/>
                          <a:ea typeface="Times New Roman"/>
                        </a:rPr>
                        <a:t>Географик атамалар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b="1" dirty="0">
                          <a:latin typeface="Times New Roman"/>
                          <a:ea typeface="Times New Roman"/>
                        </a:rPr>
                        <a:t>Китап, журнал, газета исемнәре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b="1" dirty="0">
                          <a:latin typeface="Times New Roman"/>
                          <a:ea typeface="Times New Roman"/>
                        </a:rPr>
                        <a:t>Әдәби әсәрләр исемнәре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b="1" dirty="0">
                          <a:latin typeface="Times New Roman"/>
                          <a:ea typeface="Times New Roman"/>
                        </a:rPr>
                        <a:t>Бәйрәм тарихи вакыйга, истәлекле көн исемнәре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b="1" dirty="0">
                          <a:latin typeface="Times New Roman"/>
                          <a:ea typeface="Times New Roman"/>
                        </a:rPr>
                        <a:t>Хайван кушаматлар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0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Алсу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Владимир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Садыков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Иванов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Татарстан 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Бөгелмә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Черемшан районы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Карабаш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Идел елгасы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Кабан күле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Урал тавы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“Сабантуй”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“Бөгелмә авазы”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“Ялкын”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“Сабыйга”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“Шүрәле”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“Туган тел”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“Кызыл ромашка”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Сабантуй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Карга боткасы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Нәүрүз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Акбай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Актырнак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800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Актүш</a:t>
                      </a:r>
                      <a:endParaRPr lang="ru-RU" sz="18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620687"/>
          <a:ext cx="8496943" cy="5760640"/>
        </p:xfrm>
        <a:graphic>
          <a:graphicData uri="http://schemas.openxmlformats.org/drawingml/2006/table">
            <a:tbl>
              <a:tblPr/>
              <a:tblGrid>
                <a:gridCol w="609030"/>
                <a:gridCol w="609033"/>
                <a:gridCol w="313193"/>
                <a:gridCol w="313193"/>
                <a:gridCol w="313193"/>
                <a:gridCol w="313193"/>
                <a:gridCol w="313193"/>
                <a:gridCol w="609033"/>
                <a:gridCol w="609033"/>
                <a:gridCol w="811611"/>
                <a:gridCol w="609033"/>
                <a:gridCol w="689545"/>
                <a:gridCol w="313193"/>
                <a:gridCol w="313193"/>
                <a:gridCol w="609033"/>
                <a:gridCol w="558388"/>
                <a:gridCol w="590853"/>
              </a:tblGrid>
              <a:tr h="76614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t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59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t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14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t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579">
                <a:tc>
                  <a:txBody>
                    <a:bodyPr/>
                    <a:lstStyle/>
                    <a:p>
                      <a:r>
                        <a:rPr lang="tt-RU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620688"/>
          <a:ext cx="8280919" cy="5760640"/>
        </p:xfrm>
        <a:graphic>
          <a:graphicData uri="http://schemas.openxmlformats.org/drawingml/2006/table">
            <a:tbl>
              <a:tblPr/>
              <a:tblGrid>
                <a:gridCol w="393006"/>
                <a:gridCol w="609033"/>
                <a:gridCol w="313193"/>
                <a:gridCol w="313193"/>
                <a:gridCol w="313193"/>
                <a:gridCol w="313193"/>
                <a:gridCol w="313193"/>
                <a:gridCol w="609033"/>
                <a:gridCol w="609033"/>
                <a:gridCol w="811611"/>
                <a:gridCol w="609033"/>
                <a:gridCol w="689545"/>
                <a:gridCol w="313193"/>
                <a:gridCol w="313193"/>
                <a:gridCol w="609033"/>
                <a:gridCol w="558388"/>
                <a:gridCol w="590853"/>
              </a:tblGrid>
              <a:tr h="76614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59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5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5" y="620687"/>
          <a:ext cx="8496946" cy="5760640"/>
        </p:xfrm>
        <a:graphic>
          <a:graphicData uri="http://schemas.openxmlformats.org/drawingml/2006/table">
            <a:tbl>
              <a:tblPr/>
              <a:tblGrid>
                <a:gridCol w="609033"/>
                <a:gridCol w="609033"/>
                <a:gridCol w="313193"/>
                <a:gridCol w="313193"/>
                <a:gridCol w="313193"/>
                <a:gridCol w="313193"/>
                <a:gridCol w="313193"/>
                <a:gridCol w="609033"/>
                <a:gridCol w="609033"/>
                <a:gridCol w="811611"/>
                <a:gridCol w="609033"/>
                <a:gridCol w="689545"/>
                <a:gridCol w="313193"/>
                <a:gridCol w="313193"/>
                <a:gridCol w="609033"/>
                <a:gridCol w="558388"/>
                <a:gridCol w="590853"/>
              </a:tblGrid>
              <a:tr h="76614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4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44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59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4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44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4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4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4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44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4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44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4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4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5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4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4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5" y="620687"/>
          <a:ext cx="8496946" cy="5760640"/>
        </p:xfrm>
        <a:graphic>
          <a:graphicData uri="http://schemas.openxmlformats.org/drawingml/2006/table">
            <a:tbl>
              <a:tblPr/>
              <a:tblGrid>
                <a:gridCol w="609033"/>
                <a:gridCol w="609033"/>
                <a:gridCol w="313193"/>
                <a:gridCol w="313193"/>
                <a:gridCol w="313193"/>
                <a:gridCol w="313193"/>
                <a:gridCol w="313193"/>
                <a:gridCol w="609033"/>
                <a:gridCol w="609033"/>
                <a:gridCol w="811611"/>
                <a:gridCol w="609033"/>
                <a:gridCol w="689545"/>
                <a:gridCol w="313193"/>
                <a:gridCol w="313193"/>
                <a:gridCol w="609033"/>
                <a:gridCol w="558388"/>
                <a:gridCol w="590853"/>
              </a:tblGrid>
              <a:tr h="76614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59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Ө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5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5" y="620687"/>
          <a:ext cx="8496946" cy="5760640"/>
        </p:xfrm>
        <a:graphic>
          <a:graphicData uri="http://schemas.openxmlformats.org/drawingml/2006/table">
            <a:tbl>
              <a:tblPr/>
              <a:tblGrid>
                <a:gridCol w="609033"/>
                <a:gridCol w="609033"/>
                <a:gridCol w="313193"/>
                <a:gridCol w="313193"/>
                <a:gridCol w="313193"/>
                <a:gridCol w="313193"/>
                <a:gridCol w="313193"/>
                <a:gridCol w="609033"/>
                <a:gridCol w="609033"/>
                <a:gridCol w="811611"/>
                <a:gridCol w="609033"/>
                <a:gridCol w="689545"/>
                <a:gridCol w="313193"/>
                <a:gridCol w="313193"/>
                <a:gridCol w="609033"/>
                <a:gridCol w="558388"/>
                <a:gridCol w="590853"/>
              </a:tblGrid>
              <a:tr h="76614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59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Й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Ө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 dirty="0">
                          <a:solidFill>
                            <a:schemeClr val="accent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40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57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t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5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t-RU" sz="4000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accent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4300" indent="228600" algn="just">
                        <a:spcAft>
                          <a:spcPts val="0"/>
                        </a:spcAft>
                      </a:pP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D519FF"/>
      </a:dk1>
      <a:lt1>
        <a:sysClr val="window" lastClr="FFFFFF"/>
      </a:lt1>
      <a:dk2>
        <a:srgbClr val="FF71E4"/>
      </a:dk2>
      <a:lt2>
        <a:srgbClr val="D2D2D2"/>
      </a:lt2>
      <a:accent1>
        <a:srgbClr val="D519FF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344</Words>
  <Application>Microsoft Office PowerPoint</Application>
  <PresentationFormat>Экран (4:3)</PresentationFormat>
  <Paragraphs>355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Ялгызлык исемнәр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Тест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Ялгызлык исемнәр</dc:title>
  <dc:creator>ЭЛЬВИРА</dc:creator>
  <cp:lastModifiedBy>ЭЛЬВИРА</cp:lastModifiedBy>
  <cp:revision>9</cp:revision>
  <dcterms:created xsi:type="dcterms:W3CDTF">2012-10-12T16:51:31Z</dcterms:created>
  <dcterms:modified xsi:type="dcterms:W3CDTF">2012-10-12T17:54:22Z</dcterms:modified>
</cp:coreProperties>
</file>