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3325E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52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Пятнадцатое  декабря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Классная работа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Назывные предложения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3357562"/>
            <a:ext cx="5357850" cy="2281238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smtClean="0">
                <a:solidFill>
                  <a:srgbClr val="3325ED"/>
                </a:solidFill>
              </a:rPr>
              <a:t>                     Зима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превращает </a:t>
            </a:r>
            <a:r>
              <a:rPr lang="ru-RU" b="1" dirty="0" smtClean="0">
                <a:solidFill>
                  <a:srgbClr val="3325ED"/>
                </a:solidFill>
              </a:rPr>
              <a:t>падающую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с неба </a:t>
            </a:r>
            <a:r>
              <a:rPr lang="ru-RU" b="1" dirty="0" smtClean="0">
                <a:solidFill>
                  <a:srgbClr val="3325ED"/>
                </a:solidFill>
              </a:rPr>
              <a:t>воду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и  сердца   </a:t>
            </a:r>
            <a:r>
              <a:rPr lang="ru-RU" b="1" dirty="0" smtClean="0">
                <a:solidFill>
                  <a:srgbClr val="3325ED"/>
                </a:solidFill>
              </a:rPr>
              <a:t>людей  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</a:rPr>
              <a:t>в   камень</a:t>
            </a:r>
            <a:r>
              <a:rPr lang="ru-RU" b="1" dirty="0" smtClean="0">
                <a:solidFill>
                  <a:srgbClr val="3325ED"/>
                </a:solidFill>
              </a:rPr>
              <a:t>.</a:t>
            </a:r>
          </a:p>
          <a:p>
            <a:pPr algn="just"/>
            <a:r>
              <a:rPr lang="ru-RU" b="1" dirty="0" smtClean="0">
                <a:solidFill>
                  <a:srgbClr val="3325ED"/>
                </a:solidFill>
              </a:rPr>
              <a:t>                                    Виктор Гюго </a:t>
            </a:r>
            <a:endParaRPr lang="ru-RU" b="1" dirty="0">
              <a:solidFill>
                <a:srgbClr val="3325E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121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714620"/>
            <a:ext cx="7772400" cy="2314591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b="1" i="1" dirty="0" smtClean="0"/>
              <a:t>                    Относитесь к родному языку бережно и любовно. Думая о нём, изучайте его, любите, ибо вам откроется мир безграничных радостей, ибо безграничны сокровища   русского   языка.              </a:t>
            </a:r>
            <a:r>
              <a:rPr lang="ru-RU" sz="2800" dirty="0" smtClean="0"/>
              <a:t>(</a:t>
            </a:r>
            <a:r>
              <a:rPr lang="ru-RU" sz="2800" dirty="0" err="1" smtClean="0"/>
              <a:t>В.Луговской</a:t>
            </a:r>
            <a:r>
              <a:rPr lang="ru-RU" sz="2800" dirty="0" smtClean="0"/>
              <a:t>)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500430" y="7143776"/>
            <a:ext cx="5357850" cy="642942"/>
          </a:xfrm>
        </p:spPr>
        <p:txBody>
          <a:bodyPr>
            <a:normAutofit/>
          </a:bodyPr>
          <a:lstStyle/>
          <a:p>
            <a:pPr algn="just"/>
            <a:endParaRPr lang="ru-RU" b="1" dirty="0">
              <a:solidFill>
                <a:srgbClr val="3325E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121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786050" y="1928802"/>
            <a:ext cx="390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+mj-lt"/>
              </a:rPr>
              <a:t>Назовите основы предложений</a:t>
            </a:r>
            <a:endParaRPr lang="ru-RU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214423"/>
            <a:ext cx="8501122" cy="1928825"/>
          </a:xfrm>
        </p:spPr>
        <p:txBody>
          <a:bodyPr>
            <a:normAutofit/>
          </a:bodyPr>
          <a:lstStyle/>
          <a:p>
            <a:pPr algn="just"/>
            <a:r>
              <a:rPr lang="ru-RU" sz="2800" b="1" i="1" dirty="0" smtClean="0"/>
              <a:t>         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501122" cy="5572140"/>
          </a:xfrm>
        </p:spPr>
        <p:txBody>
          <a:bodyPr>
            <a:normAutofit/>
          </a:bodyPr>
          <a:lstStyle/>
          <a:p>
            <a:pPr algn="just"/>
            <a:r>
              <a:rPr lang="ru-RU" sz="2400" b="1" dirty="0" smtClean="0">
                <a:solidFill>
                  <a:srgbClr val="3366CC"/>
                </a:solidFill>
                <a:latin typeface="+mj-lt"/>
              </a:rPr>
              <a:t>Мысленно сменить зиму на весну и влюбиться</a:t>
            </a:r>
            <a:r>
              <a:rPr lang="ru-RU" sz="2400" dirty="0" smtClean="0">
                <a:solidFill>
                  <a:srgbClr val="3366CC"/>
                </a:solidFill>
                <a:latin typeface="+mj-lt"/>
              </a:rPr>
              <a:t>.                 (</a:t>
            </a:r>
            <a:r>
              <a:rPr lang="ru-RU" sz="2400" dirty="0" err="1" smtClean="0">
                <a:solidFill>
                  <a:srgbClr val="3366CC"/>
                </a:solidFill>
                <a:latin typeface="+mj-lt"/>
              </a:rPr>
              <a:t>Э.Сафарли</a:t>
            </a:r>
            <a:r>
              <a:rPr lang="ru-RU" sz="2400" dirty="0" smtClean="0">
                <a:solidFill>
                  <a:srgbClr val="3366CC"/>
                </a:solidFill>
                <a:latin typeface="+mj-lt"/>
              </a:rPr>
              <a:t>)</a:t>
            </a:r>
          </a:p>
          <a:p>
            <a:pPr algn="just"/>
            <a:endParaRPr lang="ru-RU" sz="2400" dirty="0" smtClean="0">
              <a:solidFill>
                <a:srgbClr val="3366CC"/>
              </a:solidFill>
              <a:latin typeface="+mj-lt"/>
            </a:endParaRPr>
          </a:p>
          <a:p>
            <a:pPr algn="just"/>
            <a:r>
              <a:rPr lang="ru-RU" sz="2400" b="1" dirty="0" smtClean="0">
                <a:solidFill>
                  <a:srgbClr val="3366CC"/>
                </a:solidFill>
                <a:latin typeface="+mj-lt"/>
              </a:rPr>
              <a:t>Зима — честное время  года.</a:t>
            </a:r>
          </a:p>
          <a:p>
            <a:pPr algn="just"/>
            <a:r>
              <a:rPr lang="ru-RU" sz="2400" dirty="0" smtClean="0">
                <a:solidFill>
                  <a:srgbClr val="3366CC"/>
                </a:solidFill>
                <a:latin typeface="+mj-lt"/>
              </a:rPr>
              <a:t>(И.Бродский)</a:t>
            </a:r>
          </a:p>
          <a:p>
            <a:pPr algn="just"/>
            <a:endParaRPr lang="ru-RU" sz="2400" dirty="0" smtClean="0">
              <a:solidFill>
                <a:srgbClr val="3366CC"/>
              </a:solidFill>
              <a:latin typeface="+mj-lt"/>
            </a:endParaRPr>
          </a:p>
          <a:p>
            <a:pPr algn="just"/>
            <a:r>
              <a:rPr lang="ru-RU" sz="2400" b="1" dirty="0" smtClean="0">
                <a:solidFill>
                  <a:srgbClr val="3366CC"/>
                </a:solidFill>
              </a:rPr>
              <a:t>И мне бы нужно в панцире встречать</a:t>
            </a:r>
            <a:br>
              <a:rPr lang="ru-RU" sz="2400" b="1" dirty="0" smtClean="0">
                <a:solidFill>
                  <a:srgbClr val="3366CC"/>
                </a:solidFill>
              </a:rPr>
            </a:br>
            <a:r>
              <a:rPr lang="ru-RU" sz="2400" b="1" dirty="0" smtClean="0">
                <a:solidFill>
                  <a:srgbClr val="3366CC"/>
                </a:solidFill>
              </a:rPr>
              <a:t>Приход  зимы,  её  смертельный  холод.</a:t>
            </a:r>
          </a:p>
          <a:p>
            <a:pPr algn="just"/>
            <a:r>
              <a:rPr lang="ru-RU" sz="2400" dirty="0" smtClean="0">
                <a:solidFill>
                  <a:srgbClr val="3366CC"/>
                </a:solidFill>
                <a:latin typeface="+mj-lt"/>
              </a:rPr>
              <a:t>(Н.Заболоцкий)</a:t>
            </a:r>
          </a:p>
          <a:p>
            <a:pPr algn="just"/>
            <a:endParaRPr lang="ru-RU" sz="2400" dirty="0" smtClean="0">
              <a:solidFill>
                <a:srgbClr val="3366CC"/>
              </a:solidFill>
              <a:latin typeface="+mj-lt"/>
            </a:endParaRPr>
          </a:p>
          <a:p>
            <a:pPr algn="just"/>
            <a:r>
              <a:rPr lang="ru-RU" sz="2400" b="1" dirty="0" smtClean="0">
                <a:solidFill>
                  <a:srgbClr val="3366CC"/>
                </a:solidFill>
              </a:rPr>
              <a:t>Только  зимой  замечают,  что  ель  зелёная.</a:t>
            </a:r>
          </a:p>
          <a:p>
            <a:pPr algn="just"/>
            <a:r>
              <a:rPr lang="ru-RU" sz="2400" dirty="0" smtClean="0">
                <a:solidFill>
                  <a:srgbClr val="3366CC"/>
                </a:solidFill>
                <a:latin typeface="+mj-lt"/>
              </a:rPr>
              <a:t>(Корейская пословица)</a:t>
            </a:r>
            <a:endParaRPr lang="ru-RU" sz="2400" dirty="0">
              <a:solidFill>
                <a:srgbClr val="3366CC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121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071678"/>
            <a:ext cx="7772400" cy="4071966"/>
          </a:xfrm>
        </p:spPr>
        <p:txBody>
          <a:bodyPr>
            <a:normAutofit fontScale="90000"/>
          </a:bodyPr>
          <a:lstStyle/>
          <a:p>
            <a:pPr algn="l"/>
            <a:r>
              <a:rPr lang="ru-RU" sz="2700" b="1" dirty="0" smtClean="0">
                <a:solidFill>
                  <a:srgbClr val="3366CC"/>
                </a:solidFill>
              </a:rPr>
              <a:t>Смерть  почти  как  снег:  никогда  не  знаешь, когда  он  пойдет,  хотя  чаще  всего  это  случается  зимой.</a:t>
            </a:r>
            <a:r>
              <a:rPr lang="ru-RU" sz="2400" b="1" dirty="0" smtClean="0">
                <a:solidFill>
                  <a:srgbClr val="3366CC"/>
                </a:solidFill>
              </a:rPr>
              <a:t/>
            </a:r>
            <a:br>
              <a:rPr lang="ru-RU" sz="2400" b="1" dirty="0" smtClean="0">
                <a:solidFill>
                  <a:srgbClr val="3366CC"/>
                </a:solidFill>
              </a:rPr>
            </a:br>
            <a:r>
              <a:rPr lang="ru-RU" sz="2400" dirty="0" smtClean="0">
                <a:solidFill>
                  <a:srgbClr val="3366CC"/>
                </a:solidFill>
              </a:rPr>
              <a:t>(М.  </a:t>
            </a:r>
            <a:r>
              <a:rPr lang="ru-RU" sz="2400" dirty="0" err="1" smtClean="0">
                <a:solidFill>
                  <a:srgbClr val="3366CC"/>
                </a:solidFill>
              </a:rPr>
              <a:t>Парр</a:t>
            </a:r>
            <a:r>
              <a:rPr lang="ru-RU" sz="2400" dirty="0" smtClean="0">
                <a:solidFill>
                  <a:srgbClr val="3366CC"/>
                </a:solidFill>
              </a:rPr>
              <a:t>)</a:t>
            </a:r>
            <a:br>
              <a:rPr lang="ru-RU" sz="2400" dirty="0" smtClean="0">
                <a:solidFill>
                  <a:srgbClr val="3366CC"/>
                </a:solidFill>
              </a:rPr>
            </a:br>
            <a:r>
              <a:rPr lang="ru-RU" sz="2400" dirty="0" smtClean="0">
                <a:solidFill>
                  <a:srgbClr val="3366CC"/>
                </a:solidFill>
              </a:rPr>
              <a:t/>
            </a:r>
            <a:br>
              <a:rPr lang="ru-RU" sz="2400" dirty="0" smtClean="0">
                <a:solidFill>
                  <a:srgbClr val="3366CC"/>
                </a:solidFill>
              </a:rPr>
            </a:br>
            <a:r>
              <a:rPr lang="ru-RU" sz="2700" b="1" dirty="0" smtClean="0">
                <a:solidFill>
                  <a:srgbClr val="3366CC"/>
                </a:solidFill>
              </a:rPr>
              <a:t>Время  года — зима.</a:t>
            </a:r>
            <a:br>
              <a:rPr lang="ru-RU" sz="2700" b="1" dirty="0" smtClean="0">
                <a:solidFill>
                  <a:srgbClr val="3366CC"/>
                </a:solidFill>
              </a:rPr>
            </a:br>
            <a:r>
              <a:rPr lang="ru-RU" sz="2700" b="1" dirty="0" smtClean="0">
                <a:solidFill>
                  <a:srgbClr val="3366CC"/>
                </a:solidFill>
              </a:rPr>
              <a:t>Время  года — терять.</a:t>
            </a:r>
            <a:br>
              <a:rPr lang="ru-RU" sz="2700" b="1" dirty="0" smtClean="0">
                <a:solidFill>
                  <a:srgbClr val="3366CC"/>
                </a:solidFill>
              </a:rPr>
            </a:br>
            <a:r>
              <a:rPr lang="ru-RU" sz="2700" dirty="0" smtClean="0">
                <a:solidFill>
                  <a:srgbClr val="3366CC"/>
                </a:solidFill>
              </a:rPr>
              <a:t>(Ночные  снайперы)</a:t>
            </a:r>
            <a:br>
              <a:rPr lang="ru-RU" sz="2700" dirty="0" smtClean="0">
                <a:solidFill>
                  <a:srgbClr val="3366CC"/>
                </a:solidFill>
              </a:rPr>
            </a:br>
            <a:r>
              <a:rPr lang="ru-RU" sz="2700" dirty="0" smtClean="0">
                <a:solidFill>
                  <a:srgbClr val="3366CC"/>
                </a:solidFill>
              </a:rPr>
              <a:t/>
            </a:r>
            <a:br>
              <a:rPr lang="ru-RU" sz="2700" dirty="0" smtClean="0">
                <a:solidFill>
                  <a:srgbClr val="3366CC"/>
                </a:solidFill>
              </a:rPr>
            </a:br>
            <a:r>
              <a:rPr lang="ru-RU" sz="2800" b="1" dirty="0" smtClean="0">
                <a:solidFill>
                  <a:srgbClr val="3366CC"/>
                </a:solidFill>
              </a:rPr>
              <a:t>Это  мой  декабрь,</a:t>
            </a:r>
            <a:br>
              <a:rPr lang="ru-RU" sz="2800" b="1" dirty="0" smtClean="0">
                <a:solidFill>
                  <a:srgbClr val="3366CC"/>
                </a:solidFill>
              </a:rPr>
            </a:br>
            <a:r>
              <a:rPr lang="ru-RU" sz="2800" b="1" dirty="0" smtClean="0">
                <a:solidFill>
                  <a:srgbClr val="3366CC"/>
                </a:solidFill>
              </a:rPr>
              <a:t>Это  мой  дом  среди  льдин. </a:t>
            </a:r>
            <a:br>
              <a:rPr lang="ru-RU" sz="2800" b="1" dirty="0" smtClean="0">
                <a:solidFill>
                  <a:srgbClr val="3366CC"/>
                </a:solidFill>
              </a:rPr>
            </a:br>
            <a:r>
              <a:rPr lang="ru-RU" sz="2800" dirty="0" smtClean="0">
                <a:solidFill>
                  <a:srgbClr val="3366CC"/>
                </a:solidFill>
              </a:rPr>
              <a:t>(</a:t>
            </a:r>
            <a:r>
              <a:rPr lang="en-BZ" sz="2400" dirty="0" smtClean="0">
                <a:solidFill>
                  <a:srgbClr val="3366CC"/>
                </a:solidFill>
              </a:rPr>
              <a:t>Linkin Park</a:t>
            </a:r>
            <a:r>
              <a:rPr lang="ru-RU" sz="2400" dirty="0" smtClean="0">
                <a:solidFill>
                  <a:srgbClr val="3366CC"/>
                </a:solidFill>
              </a:rPr>
              <a:t>)</a:t>
            </a:r>
            <a:r>
              <a:rPr lang="en-BZ" sz="2400" b="1" dirty="0" smtClean="0"/>
              <a:t/>
            </a:r>
            <a:br>
              <a:rPr lang="en-BZ" sz="2400" b="1" dirty="0" smtClean="0"/>
            </a:br>
            <a:r>
              <a:rPr lang="ru-RU" sz="2700" dirty="0" smtClean="0">
                <a:solidFill>
                  <a:srgbClr val="3366CC"/>
                </a:solidFill>
              </a:rPr>
              <a:t/>
            </a:r>
            <a:br>
              <a:rPr lang="ru-RU" sz="2700" dirty="0" smtClean="0">
                <a:solidFill>
                  <a:srgbClr val="3366CC"/>
                </a:solidFill>
              </a:rPr>
            </a:br>
            <a:endParaRPr lang="ru-RU" sz="2700" dirty="0">
              <a:solidFill>
                <a:srgbClr val="3366C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86644" y="3357562"/>
            <a:ext cx="1571636" cy="2281238"/>
          </a:xfrm>
        </p:spPr>
        <p:txBody>
          <a:bodyPr>
            <a:normAutofit/>
          </a:bodyPr>
          <a:lstStyle/>
          <a:p>
            <a:pPr algn="just"/>
            <a:endParaRPr lang="ru-RU" b="1" dirty="0" smtClean="0">
              <a:solidFill>
                <a:srgbClr val="3325ED"/>
              </a:solidFill>
            </a:endParaRPr>
          </a:p>
          <a:p>
            <a:pPr algn="just"/>
            <a:endParaRPr lang="ru-RU" b="1" dirty="0">
              <a:solidFill>
                <a:srgbClr val="3325E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121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786058"/>
            <a:ext cx="8286808" cy="814392"/>
          </a:xfrm>
        </p:spPr>
        <p:txBody>
          <a:bodyPr>
            <a:normAutofit fontScale="90000"/>
          </a:bodyPr>
          <a:lstStyle/>
          <a:p>
            <a:pPr algn="just">
              <a:lnSpc>
                <a:spcPct val="200000"/>
              </a:lnSpc>
            </a:pPr>
            <a:r>
              <a:rPr lang="ru-RU" sz="2800" b="1" dirty="0" smtClean="0"/>
              <a:t>                                                                               – односоставные  предложения,        в  которых  один  главный член предложения - подлежащее,   выраженное  </a:t>
            </a:r>
            <a:r>
              <a:rPr lang="ru-RU" sz="2800" b="1" dirty="0" err="1" smtClean="0"/>
              <a:t>сущест-вительным</a:t>
            </a:r>
            <a:r>
              <a:rPr lang="ru-RU" sz="2800" b="1" dirty="0" smtClean="0"/>
              <a:t>   в   Им.  падеже.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500430" y="8001032"/>
            <a:ext cx="5357850" cy="428628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b="1" dirty="0">
              <a:solidFill>
                <a:srgbClr val="3325E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121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285852" y="1571612"/>
            <a:ext cx="642941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Назывные 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786058"/>
            <a:ext cx="8286808" cy="814392"/>
          </a:xfrm>
        </p:spPr>
        <p:txBody>
          <a:bodyPr>
            <a:normAutofit fontScale="90000"/>
          </a:bodyPr>
          <a:lstStyle/>
          <a:p>
            <a:pPr algn="just">
              <a:lnSpc>
                <a:spcPct val="200000"/>
              </a:lnSpc>
            </a:pPr>
            <a:r>
              <a:rPr lang="ru-RU" sz="2800" b="1" dirty="0" smtClean="0"/>
              <a:t>         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500430" y="8001032"/>
            <a:ext cx="5357850" cy="428628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b="1" dirty="0">
              <a:solidFill>
                <a:srgbClr val="3325E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121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786058"/>
            <a:ext cx="8286808" cy="814392"/>
          </a:xfrm>
        </p:spPr>
        <p:txBody>
          <a:bodyPr>
            <a:normAutofit fontScale="90000"/>
          </a:bodyPr>
          <a:lstStyle/>
          <a:p>
            <a:pPr algn="just">
              <a:lnSpc>
                <a:spcPct val="200000"/>
              </a:lnSpc>
            </a:pPr>
            <a:r>
              <a:rPr lang="ru-RU" sz="2800" b="1" dirty="0" smtClean="0"/>
              <a:t>         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3500430" y="8001032"/>
            <a:ext cx="5357850" cy="428628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b="1" dirty="0">
              <a:solidFill>
                <a:srgbClr val="3325ED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9144000" cy="121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V="1">
            <a:off x="-214346" y="7500966"/>
            <a:ext cx="1714480" cy="10581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214422"/>
            <a:ext cx="9144000" cy="5643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flipV="1">
            <a:off x="1" y="3857627"/>
            <a:ext cx="9144000" cy="72152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"/>
            <a:ext cx="9144000" cy="3071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307181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Д/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   </a:t>
            </a:r>
            <a:r>
              <a:rPr lang="ru-RU" sz="2400" b="1" dirty="0" smtClean="0"/>
              <a:t>Статья для учеников начальных классов  </a:t>
            </a:r>
          </a:p>
          <a:p>
            <a:pPr algn="ctr"/>
            <a:r>
              <a:rPr lang="ru-RU" sz="2400" b="1" dirty="0" smtClean="0"/>
              <a:t>об </a:t>
            </a:r>
            <a:r>
              <a:rPr lang="ru-RU" sz="2400" b="1" dirty="0" smtClean="0"/>
              <a:t>образовании слова ЛЯГУШКА или ЛЕСНИК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105</Words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Пятнадцатое  декабря Классная работа Назывные предложения</vt:lpstr>
      <vt:lpstr>                    Относитесь к родному языку бережно и любовно. Думая о нём, изучайте его, любите, ибо вам откроется мир безграничных радостей, ибо безграничны сокровища   русского   языка.              (В.Луговской)</vt:lpstr>
      <vt:lpstr>          </vt:lpstr>
      <vt:lpstr>Смерть  почти  как  снег:  никогда  не  знаешь, когда  он  пойдет,  хотя  чаще  всего  это  случается  зимой. (М.  Парр)  Время  года — зима. Время  года — терять. (Ночные  снайперы)  Это  мой  декабрь, Это  мой  дом  среди  льдин.  (Linkin Park)  </vt:lpstr>
      <vt:lpstr>                                                                               – односоставные  предложения,        в  которых  один  главный член предложения - подлежащее,   выраженное  сущест-вительным   в   Им.  падеже.</vt:lpstr>
      <vt:lpstr>          </vt:lpstr>
      <vt:lpstr>         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Пятнадцатое  декабря Классная работа Назывные предложения</dc:title>
  <cp:lastModifiedBy>k23</cp:lastModifiedBy>
  <cp:revision>14</cp:revision>
  <dcterms:modified xsi:type="dcterms:W3CDTF">2013-04-08T16:00:11Z</dcterms:modified>
</cp:coreProperties>
</file>