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3671888"/>
            <a:ext cx="6048375" cy="1109662"/>
          </a:xfrm>
        </p:spPr>
        <p:txBody>
          <a:bodyPr/>
          <a:lstStyle>
            <a:lvl1pPr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32313"/>
            <a:ext cx="6048375" cy="696912"/>
          </a:xfrm>
        </p:spPr>
        <p:txBody>
          <a:bodyPr/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1984375"/>
            <a:ext cx="1909762" cy="44672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76338" y="1984375"/>
            <a:ext cx="5581650" cy="44672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76338" y="2492375"/>
            <a:ext cx="3744912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73650" y="2492375"/>
            <a:ext cx="3746500" cy="39592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984375"/>
            <a:ext cx="65532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6338" y="2492375"/>
            <a:ext cx="7643812" cy="395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2543175" y="285728"/>
            <a:ext cx="66008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"Никто тебе не друг, никто тебе не </a:t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враг, но каждый человек – учитель".</a:t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Омар Хайям </a:t>
            </a:r>
            <a:br>
              <a:rPr kumimoji="0" lang="ru-RU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2" descr="F:\Одаренные дети\logo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14290"/>
            <a:ext cx="1885950" cy="1905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9278" y="5103674"/>
            <a:ext cx="858472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«Одаренному ребенку </a:t>
            </a:r>
            <a:r>
              <a:rPr lang="ru-RU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</a:t>
            </a:r>
          </a:p>
          <a:p>
            <a:pPr algn="ctr"/>
            <a:r>
              <a:rPr lang="ru-RU" sz="5400" b="1" cap="none" spc="0" dirty="0" smtClean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5400" b="1" cap="none" spc="0" dirty="0">
                <a:ln w="11430"/>
                <a:solidFill>
                  <a:schemeClr val="bg1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одаренный педагог».</a:t>
            </a:r>
          </a:p>
        </p:txBody>
      </p:sp>
      <p:pic>
        <p:nvPicPr>
          <p:cNvPr id="7" name="Picture 3" descr="F:\Одаренные дети\-_1_~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710924">
            <a:off x="1422758" y="2704973"/>
            <a:ext cx="2357454" cy="2369733"/>
          </a:xfrm>
          <a:prstGeom prst="rect">
            <a:avLst/>
          </a:prstGeom>
          <a:noFill/>
        </p:spPr>
      </p:pic>
      <p:pic>
        <p:nvPicPr>
          <p:cNvPr id="34821" name="Picture 5" descr="F:\Одаренные дети\Teacher%20showing%20child%20a%20ston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1857364"/>
            <a:ext cx="398145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43438" y="857232"/>
            <a:ext cx="2952750" cy="649288"/>
          </a:xfrm>
        </p:spPr>
        <p:txBody>
          <a:bodyPr/>
          <a:lstStyle/>
          <a:p>
            <a:r>
              <a:rPr lang="ru-RU" sz="3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К.К. Платонов</a:t>
            </a:r>
            <a:endParaRPr lang="uk-UA" sz="3200" b="1" dirty="0">
              <a:latin typeface="Tahoma" charset="0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58" y="1428736"/>
            <a:ext cx="8391554" cy="4464050"/>
          </a:xfrm>
        </p:spPr>
        <p:txBody>
          <a:bodyPr/>
          <a:lstStyle/>
          <a:p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«</a:t>
            </a: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Одаренность — генетически обусловленный компонент способностей, развивающийся в соответствующей деятельности </a:t>
            </a:r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или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деградирующий при ее отсутствии».</a:t>
            </a:r>
          </a:p>
          <a:p>
            <a:pPr>
              <a:lnSpc>
                <a:spcPct val="90000"/>
              </a:lnSpc>
            </a:pPr>
            <a:endParaRPr lang="uk-UA" sz="3600" dirty="0"/>
          </a:p>
        </p:txBody>
      </p:sp>
      <p:pic>
        <p:nvPicPr>
          <p:cNvPr id="36869" name="Picture 5" descr="F:\Одаренные дети\0_5d785_3f74160_X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3" y="3214686"/>
            <a:ext cx="3668495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0"/>
            <a:ext cx="7429520" cy="5949950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Отметьте знаком “+” те свойства, которые Вам нравятся в учениках, а знаком “-” те, что не нравятся. 1. Дисциплинированный. 2. Неровно успевающий. 3. Организованный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ru-RU" sz="2400" dirty="0"/>
              <a:t> </a:t>
            </a:r>
            <a:r>
              <a:rPr lang="ru-RU" sz="2400" dirty="0" smtClean="0"/>
              <a:t>                    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Выбивающийся из общего темпа. 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                           5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Эрудированный. 6. Странный в поведении, непонятный. 7. Умеющий поддержать общее дело. 8. Выскакивающий на уроке с нелепыми замечаниями. 9. Стабильно успевающий (всегда хорошо учится). 10. Занятый своими делами (индивидуалист). 11. Быстро, “на лету” схватывающий. 12. Не умеющий общаться, конфликтный. 13. Общающийся легко, приятный в общении. 14. Иногда тугодум, иногда не может понять очевидного. 15. Ясно, понятно для всех выражающий свои мысли. 16. Не всегда желающий подчиняться большинству или официальному руководителю</a:t>
            </a:r>
            <a:endParaRPr lang="ru-RU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785918" cy="923330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ru-RU" sz="5400" dirty="0" smtClean="0"/>
              <a:t>Тест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3959225"/>
          </a:xfrm>
        </p:spPr>
        <p:txBody>
          <a:bodyPr/>
          <a:lstStyle/>
          <a:p>
            <a:r>
              <a:rPr lang="ru-RU" b="1" dirty="0" smtClean="0"/>
              <a:t>Способностями </a:t>
            </a:r>
            <a:r>
              <a:rPr lang="ru-RU" dirty="0" smtClean="0"/>
              <a:t>называют индивидуальные особенности личности, помогающие ей успешно заниматься определенной деятельностью.</a:t>
            </a:r>
          </a:p>
          <a:p>
            <a:r>
              <a:rPr lang="ru-RU" b="1" dirty="0" smtClean="0"/>
              <a:t>Талантом </a:t>
            </a:r>
            <a:r>
              <a:rPr lang="ru-RU" dirty="0" smtClean="0"/>
              <a:t>называют выдающиеся способности, высокую степень одаренности в какой-либо деятельности. Чаще всего талант проявляется в какой-то определенной сфере.</a:t>
            </a:r>
          </a:p>
          <a:p>
            <a:r>
              <a:rPr lang="ru-RU" b="1" dirty="0" smtClean="0"/>
              <a:t>Гениальность </a:t>
            </a:r>
            <a:r>
              <a:rPr lang="ru-RU" dirty="0" smtClean="0"/>
              <a:t>– высшая степень развития таланта, связана она с созданием качественно новых, уникальных творений, открытием ранее неизведанных путей творчества.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1928802"/>
            <a:ext cx="7643812" cy="39592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Одаренность -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понимают  как системное, развивающееся в течение жизни качество   психики,   которое   определяет  возможность  достижения человеком   более   высоких   результатов   в   одном   или   нескольких   видах деятельности по сравнению с другими людьми.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</a:t>
            </a:r>
            <a:endParaRPr lang="ru-RU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7643812" cy="3959225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Одаренный 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ребенок  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 это  ребенок,   который   выделяется   яркими, очевидными,  иногда выдающимися достижениями (или имеет внутренние посылки для таких достижений) в том или ином виде деятельности. </a:t>
            </a:r>
          </a:p>
          <a:p>
            <a:r>
              <a:rPr lang="ru-RU" b="1" dirty="0" smtClean="0"/>
              <a:t>Одаренный учитель - </a:t>
            </a:r>
            <a:r>
              <a:rPr lang="ru-RU" dirty="0" smtClean="0"/>
              <a:t>это когда у него мощная активность, негаснущее стремление к познанию нового и яркое желание творить и экспериментировать.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428605"/>
            <a:ext cx="8677306" cy="60229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973138" y="715963"/>
            <a:ext cx="7313612" cy="8556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</a:rPr>
              <a:t>Какими профессиональными качествами должен обладать педагог?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85720" y="1676400"/>
            <a:ext cx="8215343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pPr marL="631825" marR="0" lvl="0" indent="-3587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Умение распознавать признаки одаренности ребенка в разных сферах его деятельности. </a:t>
            </a:r>
          </a:p>
          <a:p>
            <a:pPr marL="631825" marR="0" lvl="0" indent="-3587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Умение строить обучение в соответствии с результатами диагностики. </a:t>
            </a:r>
          </a:p>
          <a:p>
            <a:pPr marL="631825" marR="0" lvl="0" indent="-3587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Умение координировать свои действия с действиями родителей. </a:t>
            </a:r>
          </a:p>
          <a:p>
            <a:pPr marL="631825" marR="0" lvl="0" indent="-3587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Умение консультировать родителей и учащихся. </a:t>
            </a:r>
          </a:p>
          <a:p>
            <a:pPr marL="631825" marR="0" lvl="0" indent="-3587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Профессиональная зрелость. </a:t>
            </a:r>
          </a:p>
          <a:p>
            <a:pPr marL="631825" marR="0" lvl="0" indent="-3587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Теоретическая и практическая подготовка для работы с одаренными детьми. </a:t>
            </a:r>
          </a:p>
          <a:p>
            <a:pPr marL="631825" marR="0" lvl="0" indent="-3587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Способность к самоанализу. </a:t>
            </a:r>
          </a:p>
          <a:p>
            <a:pPr marL="631825" marR="0" lvl="0" indent="-358775" algn="l" defTabSz="9144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8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Чуткость, доброжелательность, наличие чувства юмора. </a:t>
            </a:r>
            <a:endParaRPr kumimoji="0" lang="ru-RU" sz="2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theme/theme1.xml><?xml version="1.0" encoding="utf-8"?>
<a:theme xmlns:a="http://schemas.openxmlformats.org/drawingml/2006/main" name="krasivo">
  <a:themeElements>
    <a:clrScheme name="template 3">
      <a:dk1>
        <a:srgbClr val="4D4D4D"/>
      </a:dk1>
      <a:lt1>
        <a:srgbClr val="FFFFFF"/>
      </a:lt1>
      <a:dk2>
        <a:srgbClr val="4D4D4D"/>
      </a:dk2>
      <a:lt2>
        <a:srgbClr val="003399"/>
      </a:lt2>
      <a:accent1>
        <a:srgbClr val="66CCFF"/>
      </a:accent1>
      <a:accent2>
        <a:srgbClr val="3366FF"/>
      </a:accent2>
      <a:accent3>
        <a:srgbClr val="FFFFFF"/>
      </a:accent3>
      <a:accent4>
        <a:srgbClr val="404040"/>
      </a:accent4>
      <a:accent5>
        <a:srgbClr val="B8E2FF"/>
      </a:accent5>
      <a:accent6>
        <a:srgbClr val="2D5CE7"/>
      </a:accent6>
      <a:hlink>
        <a:srgbClr val="FFCC00"/>
      </a:hlink>
      <a:folHlink>
        <a:srgbClr val="DDDDDD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4D4D4D"/>
        </a:dk1>
        <a:lt1>
          <a:srgbClr val="FFFFFF"/>
        </a:lt1>
        <a:dk2>
          <a:srgbClr val="4D4D4D"/>
        </a:dk2>
        <a:lt2>
          <a:srgbClr val="0099FF"/>
        </a:lt2>
        <a:accent1>
          <a:srgbClr val="003399"/>
        </a:accent1>
        <a:accent2>
          <a:srgbClr val="CCECFF"/>
        </a:accent2>
        <a:accent3>
          <a:srgbClr val="FFFFFF"/>
        </a:accent3>
        <a:accent4>
          <a:srgbClr val="404040"/>
        </a:accent4>
        <a:accent5>
          <a:srgbClr val="AAADCA"/>
        </a:accent5>
        <a:accent6>
          <a:srgbClr val="B9D6E7"/>
        </a:accent6>
        <a:hlink>
          <a:srgbClr val="6699F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333333"/>
        </a:dk1>
        <a:lt1>
          <a:srgbClr val="FFFFFF"/>
        </a:lt1>
        <a:dk2>
          <a:srgbClr val="808080"/>
        </a:dk2>
        <a:lt2>
          <a:srgbClr val="003366"/>
        </a:lt2>
        <a:accent1>
          <a:srgbClr val="6699FF"/>
        </a:accent1>
        <a:accent2>
          <a:srgbClr val="990000"/>
        </a:accent2>
        <a:accent3>
          <a:srgbClr val="FFFFFF"/>
        </a:accent3>
        <a:accent4>
          <a:srgbClr val="2A2A2A"/>
        </a:accent4>
        <a:accent5>
          <a:srgbClr val="B8CAFF"/>
        </a:accent5>
        <a:accent6>
          <a:srgbClr val="8A0000"/>
        </a:accent6>
        <a:hlink>
          <a:srgbClr val="0066C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3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CC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E2FF"/>
        </a:accent5>
        <a:accent6>
          <a:srgbClr val="2D5CE7"/>
        </a:accent6>
        <a:hlink>
          <a:srgbClr val="FFCC00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3366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2D5C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CC0000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B90000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4D4D4D"/>
        </a:dk1>
        <a:lt1>
          <a:srgbClr val="FFFFFF"/>
        </a:lt1>
        <a:dk2>
          <a:srgbClr val="4D4D4D"/>
        </a:dk2>
        <a:lt2>
          <a:srgbClr val="003399"/>
        </a:lt2>
        <a:accent1>
          <a:srgbClr val="6699FF"/>
        </a:accent1>
        <a:accent2>
          <a:srgbClr val="99CCFF"/>
        </a:accent2>
        <a:accent3>
          <a:srgbClr val="FFFFFF"/>
        </a:accent3>
        <a:accent4>
          <a:srgbClr val="404040"/>
        </a:accent4>
        <a:accent5>
          <a:srgbClr val="B8CAFF"/>
        </a:accent5>
        <a:accent6>
          <a:srgbClr val="8AB9E7"/>
        </a:accent6>
        <a:hlink>
          <a:srgbClr val="0099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krasivo</Template>
  <TotalTime>510</TotalTime>
  <Words>379</Words>
  <Application>Microsoft PowerPoint</Application>
  <PresentationFormat>Экран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krasivo</vt:lpstr>
      <vt:lpstr>Слайд 1</vt:lpstr>
      <vt:lpstr>К.К. Платонов</vt:lpstr>
      <vt:lpstr>Слайд 3</vt:lpstr>
      <vt:lpstr>Слайд 4</vt:lpstr>
      <vt:lpstr>Слайд 5</vt:lpstr>
      <vt:lpstr>Слайд 6</vt:lpstr>
      <vt:lpstr>Какими профессиональными качествами должен обладать педагог?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Admin</cp:lastModifiedBy>
  <cp:revision>14</cp:revision>
  <dcterms:created xsi:type="dcterms:W3CDTF">2012-11-22T06:15:01Z</dcterms:created>
  <dcterms:modified xsi:type="dcterms:W3CDTF">2012-11-22T17:58:02Z</dcterms:modified>
</cp:coreProperties>
</file>