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D03F-AB28-4C27-AD05-87A4ED5F5C1F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608311C-3DAC-4AD1-94FC-00551AB3B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D03F-AB28-4C27-AD05-87A4ED5F5C1F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311C-3DAC-4AD1-94FC-00551AB3B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D03F-AB28-4C27-AD05-87A4ED5F5C1F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311C-3DAC-4AD1-94FC-00551AB3B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D03F-AB28-4C27-AD05-87A4ED5F5C1F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311C-3DAC-4AD1-94FC-00551AB3B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D03F-AB28-4C27-AD05-87A4ED5F5C1F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08311C-3DAC-4AD1-94FC-00551AB3B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D03F-AB28-4C27-AD05-87A4ED5F5C1F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311C-3DAC-4AD1-94FC-00551AB3B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D03F-AB28-4C27-AD05-87A4ED5F5C1F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311C-3DAC-4AD1-94FC-00551AB3B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D03F-AB28-4C27-AD05-87A4ED5F5C1F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311C-3DAC-4AD1-94FC-00551AB3B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D03F-AB28-4C27-AD05-87A4ED5F5C1F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311C-3DAC-4AD1-94FC-00551AB3B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D03F-AB28-4C27-AD05-87A4ED5F5C1F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311C-3DAC-4AD1-94FC-00551AB3B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D03F-AB28-4C27-AD05-87A4ED5F5C1F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08311C-3DAC-4AD1-94FC-00551AB3BB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13D03F-AB28-4C27-AD05-87A4ED5F5C1F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608311C-3DAC-4AD1-94FC-00551AB3B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87180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/>
              <a:t>классный час </a:t>
            </a:r>
            <a:r>
              <a:rPr lang="ru-RU" sz="2800" b="1" dirty="0" smtClean="0"/>
              <a:t>7-А </a:t>
            </a:r>
            <a:r>
              <a:rPr lang="ru-RU" sz="2800" b="1" dirty="0" err="1" smtClean="0"/>
              <a:t>кла</a:t>
            </a:r>
            <a:endParaRPr lang="ru-RU" sz="2800" b="1" dirty="0" smtClean="0"/>
          </a:p>
          <a:p>
            <a:pPr>
              <a:lnSpc>
                <a:spcPct val="80000"/>
              </a:lnSpc>
            </a:pPr>
            <a:r>
              <a:rPr lang="ru-RU" sz="2800" dirty="0" smtClean="0"/>
              <a:t>   </a:t>
            </a:r>
            <a:r>
              <a:rPr lang="ru-RU" sz="2800" dirty="0" err="1" smtClean="0"/>
              <a:t>клас</a:t>
            </a:r>
            <a:r>
              <a:rPr lang="ru-RU" sz="2800" dirty="0" smtClean="0"/>
              <a:t>. </a:t>
            </a:r>
            <a:r>
              <a:rPr lang="ru-RU" sz="2800" dirty="0" err="1" smtClean="0"/>
              <a:t>рук-ль</a:t>
            </a:r>
            <a:r>
              <a:rPr lang="ru-RU" sz="2800" dirty="0" smtClean="0"/>
              <a:t>: </a:t>
            </a:r>
            <a:r>
              <a:rPr lang="ru-RU" sz="2800" dirty="0" err="1" smtClean="0"/>
              <a:t>Видершпан</a:t>
            </a:r>
            <a:r>
              <a:rPr lang="ru-RU" sz="2800" dirty="0" smtClean="0"/>
              <a:t> И.П.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pPr>
              <a:lnSpc>
                <a:spcPct val="80000"/>
              </a:lnSpc>
            </a:pPr>
            <a:r>
              <a:rPr lang="ru-RU" sz="2800" dirty="0" smtClean="0"/>
              <a:t>с. Ключи </a:t>
            </a:r>
            <a:r>
              <a:rPr lang="ru-RU" sz="2800" dirty="0" smtClean="0"/>
              <a:t>2012 </a:t>
            </a:r>
            <a:r>
              <a:rPr lang="ru-RU" sz="2800" dirty="0" smtClean="0"/>
              <a:t>год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Доброжелательность и грубость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57166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МОУ «Ключевская средняя общеобразовательная школа  № 1»</a:t>
            </a:r>
            <a:b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                         Ключевского района, Алтайского края.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i="1" dirty="0" smtClean="0">
                <a:solidFill>
                  <a:schemeClr val="accent1"/>
                </a:solidFill>
              </a:rPr>
              <a:t>Упражнение 4 «Шутливое письмо»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572560" cy="41243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000" dirty="0" smtClean="0"/>
              <a:t>              Выберите себе кого-нибудь, на кого вы недавно рассердились, с кем у вас сложные и непростые отношения. Напишите этому человеку шутливое письмо, в котором вы не безмерно преувеличиваете свои чувства по отношению к нему. </a:t>
            </a:r>
          </a:p>
          <a:p>
            <a:pPr>
              <a:buNone/>
            </a:pPr>
            <a:r>
              <a:rPr lang="ru-RU" sz="3000" dirty="0" smtClean="0"/>
              <a:t>             Также вы можете преувеличить  «провинности» этого человека. Старайтесь писать так смешно, чтобы вам самому захотелось посмеяться над этой проблемой или этим конфликтом. Желающие могут прочитать это письмо вслух. </a:t>
            </a:r>
          </a:p>
          <a:p>
            <a:pPr>
              <a:buNone/>
            </a:pPr>
            <a:r>
              <a:rPr lang="ru-RU" dirty="0" smtClean="0"/>
              <a:t>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5786454"/>
            <a:ext cx="3442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игра «Снежинки»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901014" cy="91759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Упражнение 5 «Учись спорить»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000108"/>
            <a:ext cx="7772400" cy="1052506"/>
          </a:xfrm>
        </p:spPr>
        <p:txBody>
          <a:bodyPr/>
          <a:lstStyle/>
          <a:p>
            <a:r>
              <a:rPr lang="ru-RU" dirty="0" smtClean="0"/>
              <a:t> Работа в парах. Тему спора выбирайте сами.  Слушает 2-3 спора и анализирует их.</a:t>
            </a:r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2071678"/>
            <a:ext cx="892971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что является достоинством в соре?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перебивать говорящего;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прежде чем возразить, надо выслушать внимательно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собеседника;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стараться понять его позиции;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говорить в доброжелательном тоне;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говорить по существу вопроса, не переходя на личность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собеседника, и т.д.)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286388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Что будет недостатком в соре?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недостатки в своем поведении должны искоренить вы?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58204" cy="11430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Дискуссия на тему занятия </a:t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Какой из предложенных вариантов ответов характеризует человека как уверенного, неуверенного, агрессивного?</a:t>
            </a:r>
          </a:p>
          <a:p>
            <a:r>
              <a:rPr lang="ru-RU" dirty="0" smtClean="0"/>
              <a:t>   Что можно сказать о людях, которые обижают других, они сами чувствуют в этот момент?</a:t>
            </a:r>
          </a:p>
          <a:p>
            <a:r>
              <a:rPr lang="ru-RU" dirty="0" smtClean="0"/>
              <a:t>   Как относиться к обидчику?</a:t>
            </a:r>
          </a:p>
          <a:p>
            <a:r>
              <a:rPr lang="ru-RU" dirty="0" smtClean="0"/>
              <a:t>   Как долго сохраняются обиды?</a:t>
            </a:r>
          </a:p>
          <a:p>
            <a:r>
              <a:rPr lang="ru-RU" dirty="0" smtClean="0"/>
              <a:t>   Бывают ли «справедливые» и «несправедливые» обиды?</a:t>
            </a:r>
          </a:p>
          <a:p>
            <a:r>
              <a:rPr lang="ru-RU" dirty="0" smtClean="0"/>
              <a:t>   Как выразить обиду?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</a:t>
            </a:r>
            <a:r>
              <a:rPr lang="ru-RU" i="1" dirty="0" smtClean="0">
                <a:solidFill>
                  <a:schemeClr val="accent1"/>
                </a:solidFill>
              </a:rPr>
              <a:t>Упражнение «Рисуем обиду»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 - Вспомните случай, когда почувствовали сильную обиду. </a:t>
            </a:r>
          </a:p>
          <a:p>
            <a:r>
              <a:rPr lang="ru-RU" dirty="0" smtClean="0"/>
              <a:t>   - Когда это было?</a:t>
            </a:r>
          </a:p>
          <a:p>
            <a:r>
              <a:rPr lang="ru-RU" dirty="0" smtClean="0"/>
              <a:t>   - Где это было?</a:t>
            </a:r>
          </a:p>
          <a:p>
            <a:r>
              <a:rPr lang="ru-RU" dirty="0" smtClean="0"/>
              <a:t>   - Кто там  (во время чувства обиды) рядом был?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smtClean="0">
                <a:solidFill>
                  <a:schemeClr val="accent1"/>
                </a:solidFill>
              </a:rPr>
              <a:t>Нарисуйте свою обиду.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/>
              <a:t>   - По желанию в парах обсудите свою обиду.</a:t>
            </a:r>
          </a:p>
          <a:p>
            <a:r>
              <a:rPr lang="ru-RU" dirty="0" smtClean="0"/>
              <a:t>   - По желанию в классе обсудите свою обиду.</a:t>
            </a:r>
          </a:p>
          <a:p>
            <a:r>
              <a:rPr lang="ru-RU" dirty="0" smtClean="0"/>
              <a:t>   - Есть ли в них что-то общее?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128588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/>
                </a:solidFill>
              </a:rPr>
              <a:t>Упражнение на релаксацию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Закройте глаза, сосредоточьтесь на своем дыхании, представьте себе, что в руках у вас сильно зажата в кулак обида, почувствуйте напряжение в кистях, напрягите руки. Почувствуйте напряжение и в кисти, и во всей руке. Разожмите кулак, расслабьте мышцы, отпустите обиды,  чтобы они упали и рассыпались на мелкие части. Расслабьте руку. Ваша обида исчезла.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29642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chemeClr val="accent1"/>
                </a:solidFill>
              </a:rPr>
              <a:t>Упражнение «Знакомство с закрытыми глазами».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501122" cy="5410200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/>
              <a:t> Сейчас вам предоставляется возможность узнать что-нибудь новое   друг   о друге  необычным   способом.   Для  этого   нужно распределиться    по   парам,   сесть   на   стулья,  повернувшись лицом  друг к другу,  и закрыть глаза.  Нельзя  открывать глаза до  тех пор,  пока  не  последует  разрешение.  Если  вам  трудно держать     глаза     закрытыми    возьмите    повязку   на  глаза.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  </a:t>
            </a:r>
            <a:r>
              <a:rPr lang="ru-RU" dirty="0" smtClean="0"/>
              <a:t>     Когда  распределитесь по парам и каждый ребенок закроет глаза, можно перемешать пары, детям вытягивают руки вперед и находят руки своего партнера, затем    </a:t>
            </a:r>
          </a:p>
          <a:p>
            <a:r>
              <a:rPr lang="ru-RU" dirty="0" smtClean="0"/>
              <a:t>       - познакомиться руками (1 мин), </a:t>
            </a:r>
          </a:p>
          <a:p>
            <a:r>
              <a:rPr lang="ru-RU" dirty="0" smtClean="0"/>
              <a:t>       - поссориться (1 мин),</a:t>
            </a:r>
          </a:p>
          <a:p>
            <a:r>
              <a:rPr lang="ru-RU" dirty="0" smtClean="0"/>
              <a:t>       - помириться  (1 мин),</a:t>
            </a:r>
          </a:p>
          <a:p>
            <a:r>
              <a:rPr lang="ru-RU" dirty="0" smtClean="0"/>
              <a:t>       - подружиться (1 мин),</a:t>
            </a:r>
          </a:p>
          <a:p>
            <a:r>
              <a:rPr lang="ru-RU" dirty="0" smtClean="0"/>
              <a:t>       - поддержать друг друга (1 мин).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После окончания упражнения  дети рисуют чувства, которые они испытали и отвечают на вопросы:</a:t>
            </a:r>
          </a:p>
          <a:p>
            <a:r>
              <a:rPr lang="ru-RU" dirty="0" smtClean="0"/>
              <a:t>    - Что вы испытывали в момент знакомства?</a:t>
            </a:r>
          </a:p>
          <a:p>
            <a:r>
              <a:rPr lang="ru-RU" dirty="0" smtClean="0"/>
              <a:t>    - Что было наиболее приятно?</a:t>
            </a:r>
          </a:p>
          <a:p>
            <a:r>
              <a:rPr lang="ru-RU" dirty="0" smtClean="0"/>
              <a:t>    - Что вас удивило?</a:t>
            </a:r>
          </a:p>
          <a:p>
            <a:r>
              <a:rPr lang="ru-RU" dirty="0" smtClean="0"/>
              <a:t>    - Что было легче делать?</a:t>
            </a:r>
          </a:p>
          <a:p>
            <a:r>
              <a:rPr lang="ru-RU" dirty="0" smtClean="0"/>
              <a:t>    - Чего не хотелось делать?</a:t>
            </a:r>
          </a:p>
          <a:p>
            <a:r>
              <a:rPr lang="ru-RU" dirty="0" smtClean="0"/>
              <a:t>    - Какие чувства  вызывали у вас прикосновения к рукам партнера? Что вы можете сказать о партере?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IV</a:t>
            </a:r>
            <a:r>
              <a:rPr lang="ru-RU" dirty="0" smtClean="0">
                <a:solidFill>
                  <a:schemeClr val="accent1"/>
                </a:solidFill>
              </a:rPr>
              <a:t>. Обсуждение итогов занятия.</a:t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Какие чувства вы испытывали на занятии. </a:t>
            </a:r>
          </a:p>
          <a:p>
            <a:r>
              <a:rPr lang="ru-RU" dirty="0" smtClean="0"/>
              <a:t>Что вам понравилось.</a:t>
            </a:r>
          </a:p>
          <a:p>
            <a:r>
              <a:rPr lang="ru-RU" dirty="0" smtClean="0"/>
              <a:t>Что удивило.</a:t>
            </a:r>
          </a:p>
          <a:p>
            <a:r>
              <a:rPr lang="ru-RU" dirty="0" smtClean="0"/>
              <a:t>Что обрадовало на занятии.</a:t>
            </a:r>
          </a:p>
          <a:p>
            <a:r>
              <a:rPr lang="ru-RU" dirty="0" smtClean="0"/>
              <a:t>Что получилось.</a:t>
            </a:r>
          </a:p>
          <a:p>
            <a:r>
              <a:rPr lang="ru-RU" dirty="0" smtClean="0"/>
              <a:t>Чем довольны.</a:t>
            </a:r>
          </a:p>
          <a:p>
            <a:r>
              <a:rPr lang="ru-RU" dirty="0" smtClean="0"/>
              <a:t> Какие вопросы остались неразрешенными.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541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ru-RU" dirty="0" smtClean="0">
                <a:solidFill>
                  <a:schemeClr val="accent1"/>
                </a:solidFill>
              </a:rPr>
              <a:t>.  Домашнее задание </a:t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Когда почувствуете сильную обиду, выполните следующее упражнение: </a:t>
            </a:r>
            <a:r>
              <a:rPr lang="ru-RU" i="1" dirty="0" smtClean="0"/>
              <a:t>сосредоточьтесь на своем дыхании, представьте себе, что в руках у вас сильно зажата в кулак обида, почувствуйте напряжение в кистях, напрягите руки. Почувствуйте напряжение и в кисти, и во всей руке. Разожмите кулак, расслабьте мышцы, отпустите обиды,  чтобы они упали и рассыпались на мелкие части. Расслабьте руку. Ваша обида исчезла.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447800"/>
            <a:ext cx="7829576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 smtClean="0">
                <a:solidFill>
                  <a:srgbClr val="FF0066"/>
                </a:solidFill>
                <a:latin typeface="Times New Roman" pitchFamily="18" charset="0"/>
              </a:rPr>
              <a:t>Благодарю за работу и</a:t>
            </a:r>
          </a:p>
          <a:p>
            <a:pPr>
              <a:buNone/>
            </a:pPr>
            <a:r>
              <a:rPr lang="ru-RU" sz="4800" b="1" i="1" dirty="0" smtClean="0">
                <a:solidFill>
                  <a:srgbClr val="FF0066"/>
                </a:solidFill>
                <a:latin typeface="Times New Roman" pitchFamily="18" charset="0"/>
              </a:rPr>
              <a:t>внимание.</a:t>
            </a:r>
          </a:p>
          <a:p>
            <a:pPr algn="ctr"/>
            <a:endParaRPr lang="ru-RU" sz="4800" dirty="0"/>
          </a:p>
        </p:txBody>
      </p:sp>
      <p:pic>
        <p:nvPicPr>
          <p:cNvPr id="4" name="Picture 4" descr="AG00052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11288654" flipV="1">
            <a:off x="4427538" y="3500438"/>
            <a:ext cx="3132137" cy="2025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929718" cy="3500462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>
                <a:solidFill>
                  <a:schemeClr val="accent1"/>
                </a:solidFill>
              </a:rPr>
              <a:t>Цели</a:t>
            </a:r>
            <a:r>
              <a:rPr lang="ru-RU" sz="2700" i="1" dirty="0" smtClean="0"/>
              <a:t>:</a:t>
            </a:r>
            <a:r>
              <a:rPr lang="ru-RU" sz="2700" dirty="0" smtClean="0"/>
              <a:t> 1) - повышение  эмоциональной устойчивости детей; </a:t>
            </a:r>
            <a:br>
              <a:rPr lang="ru-RU" sz="2700" dirty="0" smtClean="0"/>
            </a:br>
            <a:r>
              <a:rPr lang="ru-RU" sz="2700" dirty="0" smtClean="0"/>
              <a:t>                    - формирование навыков принятия собственных </a:t>
            </a:r>
            <a:br>
              <a:rPr lang="ru-RU" sz="2700" dirty="0" smtClean="0"/>
            </a:br>
            <a:r>
              <a:rPr lang="ru-RU" sz="2700" dirty="0" smtClean="0"/>
              <a:t>                        негативных эмоций;</a:t>
            </a:r>
            <a:br>
              <a:rPr lang="ru-RU" sz="2700" dirty="0" smtClean="0"/>
            </a:br>
            <a:r>
              <a:rPr lang="ru-RU" sz="2700" dirty="0" smtClean="0"/>
              <a:t>                    - формирование умения адекватно воспринимать </a:t>
            </a:r>
            <a:br>
              <a:rPr lang="ru-RU" sz="2700" dirty="0" smtClean="0"/>
            </a:br>
            <a:r>
              <a:rPr lang="ru-RU" sz="2700" dirty="0" smtClean="0"/>
              <a:t>                      обидные замечания.</a:t>
            </a:r>
            <a:br>
              <a:rPr lang="ru-RU" sz="2700" dirty="0" smtClean="0"/>
            </a:br>
            <a:r>
              <a:rPr lang="ru-RU" sz="2700" dirty="0" smtClean="0"/>
              <a:t>               2) - показать роль интонации в беседе;</a:t>
            </a:r>
            <a:br>
              <a:rPr lang="ru-RU" sz="2700" dirty="0" smtClean="0"/>
            </a:br>
            <a:r>
              <a:rPr lang="ru-RU" sz="2700" dirty="0" smtClean="0"/>
              <a:t>                    - способствовать развитию навыков общения;</a:t>
            </a:r>
            <a:br>
              <a:rPr lang="ru-RU" sz="2700" dirty="0" smtClean="0"/>
            </a:br>
            <a:r>
              <a:rPr lang="ru-RU" sz="2700" dirty="0" smtClean="0"/>
              <a:t>                    - обучать умению отстаивать свою точку зрения  </a:t>
            </a:r>
            <a:br>
              <a:rPr lang="ru-RU" sz="2700" dirty="0" smtClean="0"/>
            </a:br>
            <a:r>
              <a:rPr lang="ru-RU" sz="2700" dirty="0" smtClean="0"/>
              <a:t>                      доброжелательным  тоном.</a:t>
            </a:r>
            <a:br>
              <a:rPr lang="ru-RU" sz="2700" dirty="0" smtClean="0"/>
            </a:br>
            <a:r>
              <a:rPr lang="ru-RU" sz="27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4000504"/>
            <a:ext cx="8329642" cy="20192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Материалы</a:t>
            </a:r>
            <a:r>
              <a:rPr lang="ru-RU" i="1" dirty="0" smtClean="0"/>
              <a:t>: </a:t>
            </a:r>
            <a:r>
              <a:rPr lang="ru-RU" dirty="0" smtClean="0"/>
              <a:t>- плакат   с изображениями эмоций;</a:t>
            </a:r>
          </a:p>
          <a:p>
            <a:pPr>
              <a:buNone/>
            </a:pPr>
            <a:r>
              <a:rPr lang="ru-RU" dirty="0" smtClean="0"/>
              <a:t>                           - повязки для глаз (для упражнения            </a:t>
            </a:r>
          </a:p>
          <a:p>
            <a:pPr>
              <a:buNone/>
            </a:pPr>
            <a:r>
              <a:rPr lang="ru-RU" dirty="0" smtClean="0"/>
              <a:t>                             «Знакомство с закрытыми глазами» </a:t>
            </a:r>
          </a:p>
          <a:p>
            <a:pPr>
              <a:buNone/>
            </a:pPr>
            <a:r>
              <a:rPr lang="ru-RU" dirty="0" smtClean="0"/>
              <a:t>                             и  «Рисуем обиду»);</a:t>
            </a:r>
          </a:p>
          <a:p>
            <a:pPr>
              <a:buNone/>
            </a:pPr>
            <a:r>
              <a:rPr lang="ru-RU" dirty="0" smtClean="0"/>
              <a:t>                          - тетради для классных часов.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42918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</a:t>
            </a:r>
            <a:r>
              <a:rPr lang="ru-RU" dirty="0" smtClean="0">
                <a:solidFill>
                  <a:schemeClr val="accent1"/>
                </a:solidFill>
              </a:rPr>
              <a:t>. Разминка.</a:t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43116"/>
            <a:ext cx="7772400" cy="3876684"/>
          </a:xfrm>
        </p:spPr>
        <p:txBody>
          <a:bodyPr>
            <a:normAutofit/>
          </a:bodyPr>
          <a:lstStyle/>
          <a:p>
            <a:r>
              <a:rPr lang="ru-RU" dirty="0" smtClean="0"/>
              <a:t>Весь класс сидит на стульях, водящий задает какое-либо веселое движение (хлопки, притопы, щелканье языком), остальные все вместе повторяют его, произнося при этом: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FF0000"/>
                </a:solidFill>
              </a:rPr>
              <a:t>«Если весело живется, делай так».</a:t>
            </a:r>
            <a:r>
              <a:rPr lang="ru-RU" i="1" dirty="0" smtClean="0"/>
              <a:t> </a:t>
            </a:r>
            <a:br>
              <a:rPr lang="ru-RU" i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2400" cy="1725602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II</a:t>
            </a:r>
            <a:r>
              <a:rPr lang="ru-RU" sz="3600" dirty="0" smtClean="0">
                <a:solidFill>
                  <a:srgbClr val="C00000"/>
                </a:solidFill>
              </a:rPr>
              <a:t>. Обсуждение домашнего задания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57364"/>
            <a:ext cx="7772400" cy="41624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Рассказать  о «магическом превращении слова»:</a:t>
            </a:r>
          </a:p>
          <a:p>
            <a:pPr>
              <a:buNone/>
            </a:pPr>
            <a:r>
              <a:rPr lang="ru-RU" dirty="0" smtClean="0"/>
              <a:t>    - превращали СЛОВО, с которым работали в   </a:t>
            </a:r>
          </a:p>
          <a:p>
            <a:pPr>
              <a:buNone/>
            </a:pPr>
            <a:r>
              <a:rPr lang="ru-RU" dirty="0" smtClean="0"/>
              <a:t>      классе (или другое)  в магическое;</a:t>
            </a:r>
          </a:p>
          <a:p>
            <a:pPr>
              <a:buNone/>
            </a:pPr>
            <a:r>
              <a:rPr lang="ru-RU" dirty="0" smtClean="0"/>
              <a:t>    - изменились ли чувства в результате    </a:t>
            </a:r>
          </a:p>
          <a:p>
            <a:pPr>
              <a:buNone/>
            </a:pPr>
            <a:r>
              <a:rPr lang="ru-RU" dirty="0" smtClean="0"/>
              <a:t>      «колдовства», связанные с этим словом, в   </a:t>
            </a:r>
          </a:p>
          <a:p>
            <a:pPr>
              <a:buNone/>
            </a:pPr>
            <a:r>
              <a:rPr lang="ru-RU" dirty="0" smtClean="0"/>
              <a:t>      лучшую сторону.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9175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III</a:t>
            </a:r>
            <a:r>
              <a:rPr lang="ru-RU" dirty="0" smtClean="0">
                <a:solidFill>
                  <a:srgbClr val="C00000"/>
                </a:solidFill>
              </a:rPr>
              <a:t>. Работа по теме занятия.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Ребята каждому из вас, наверное, когда-нибудь в своей жизни хоть один раз обидно.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Обсуждение вопросов:</a:t>
            </a:r>
          </a:p>
          <a:p>
            <a:pPr>
              <a:buNone/>
            </a:pPr>
            <a:r>
              <a:rPr lang="ru-RU" dirty="0" smtClean="0"/>
              <a:t> - Что такое обида.</a:t>
            </a:r>
          </a:p>
          <a:p>
            <a:pPr>
              <a:buNone/>
            </a:pPr>
            <a:r>
              <a:rPr lang="ru-RU" dirty="0" smtClean="0"/>
              <a:t> - Что такое обидное замечание.</a:t>
            </a:r>
          </a:p>
          <a:p>
            <a:pPr>
              <a:buNone/>
            </a:pPr>
            <a:r>
              <a:rPr lang="ru-RU" dirty="0" smtClean="0"/>
              <a:t> - Приведите примеры замечаний, которые вы сами пережили или наблюдали со стороны. </a:t>
            </a:r>
          </a:p>
          <a:p>
            <a:pPr>
              <a:buNone/>
            </a:pPr>
            <a:r>
              <a:rPr lang="ru-RU" dirty="0" smtClean="0"/>
              <a:t>   «Мне было обидно, когда….»</a:t>
            </a:r>
          </a:p>
          <a:p>
            <a:pPr>
              <a:buNone/>
            </a:pPr>
            <a:r>
              <a:rPr lang="ru-RU" dirty="0" smtClean="0"/>
              <a:t> - Что вы можете сказать или  сделать в ответ на обидное замечание.</a:t>
            </a:r>
          </a:p>
          <a:p>
            <a:pPr>
              <a:buNone/>
            </a:pPr>
            <a:r>
              <a:rPr lang="ru-RU" dirty="0" smtClean="0"/>
              <a:t>     ( Записать варианты ответов)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1"/>
                </a:solidFill>
              </a:rPr>
              <a:t>Упражнение «Как реагировать на обидное замечание?»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643050"/>
            <a:ext cx="7772400" cy="4376750"/>
          </a:xfrm>
        </p:spPr>
        <p:txBody>
          <a:bodyPr/>
          <a:lstStyle/>
          <a:p>
            <a:r>
              <a:rPr lang="ru-RU" i="1" dirty="0" smtClean="0"/>
              <a:t>Обидеть могут и поступок, и речь, причем не только содержание речи, но и интонация – грубая, высокомерная, презрительная….</a:t>
            </a:r>
            <a:endParaRPr lang="ru-RU" dirty="0" smtClean="0"/>
          </a:p>
          <a:p>
            <a:r>
              <a:rPr lang="ru-RU" i="1" dirty="0" smtClean="0"/>
              <a:t>    По мнению психологов, люди до 80% информацию получают через интонацию и жесты и только 20%  - словесно. Вот почему важно следить за тем, как вы говорите.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96974"/>
          </a:xfrm>
        </p:spPr>
        <p:txBody>
          <a:bodyPr>
            <a:normAutofit/>
          </a:bodyPr>
          <a:lstStyle/>
          <a:p>
            <a:r>
              <a:rPr lang="ru-RU" i="1" dirty="0" smtClean="0"/>
              <a:t> </a:t>
            </a:r>
            <a:r>
              <a:rPr lang="ru-RU" sz="3200" i="1" dirty="0" smtClean="0"/>
              <a:t>Послушайте разговор мамы и Андрея и подумайте, почему мама обиделась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071678"/>
            <a:ext cx="8501122" cy="114300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Разыграем обидную ситуацию.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Обсуждение возможных путей выхода из конфликта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214686"/>
            <a:ext cx="8072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i="1" dirty="0" smtClean="0">
                <a:solidFill>
                  <a:schemeClr val="accent1"/>
                </a:solidFill>
              </a:rPr>
              <a:t>                           Упражнение 1.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i="1" dirty="0" smtClean="0"/>
              <a:t>    - </a:t>
            </a:r>
            <a:r>
              <a:rPr lang="ru-RU" sz="2800" dirty="0" smtClean="0"/>
              <a:t>Произнесите разной интонацией ответ на вопрос (разговор по телефону):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«Ты на меня сердишься?»      - «Нисколько».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3857652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accent1"/>
                </a:solidFill>
              </a:rPr>
              <a:t>Упражнение 2.</a:t>
            </a:r>
            <a:endParaRPr lang="ru-RU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dirty="0" smtClean="0"/>
              <a:t>    - Произнесите фразы, написанные на слайде, с разной интонациями:</a:t>
            </a:r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i="1" dirty="0" smtClean="0">
                <a:solidFill>
                  <a:schemeClr val="accent1"/>
                </a:solidFill>
              </a:rPr>
              <a:t>«друг мой» </a:t>
            </a:r>
            <a:r>
              <a:rPr lang="ru-RU" i="1" dirty="0" smtClean="0"/>
              <a:t>- холодно, ласково;</a:t>
            </a: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chemeClr val="accent1"/>
                </a:solidFill>
              </a:rPr>
              <a:t>          «мучитель мой» </a:t>
            </a:r>
            <a:r>
              <a:rPr lang="ru-RU" i="1" dirty="0" smtClean="0"/>
              <a:t>- с раздражением, ласково;</a:t>
            </a: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chemeClr val="accent1"/>
                </a:solidFill>
              </a:rPr>
              <a:t>          «я в восторге» </a:t>
            </a:r>
            <a:r>
              <a:rPr lang="ru-RU" i="1" dirty="0" smtClean="0"/>
              <a:t>- иронично, с восхищением.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4539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596" y="3571876"/>
            <a:ext cx="828680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видим, интонация может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обидеть, оскорбить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утешить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обласкать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Если вы хотите иметь друзей, быть людьми воспитанными, приятными собеседниками, вы должны уметь достигать этого и с помощью правильной интонации.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36828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785794"/>
            <a:ext cx="8215370" cy="25003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</a:t>
            </a:r>
            <a:r>
              <a:rPr lang="ru-RU" sz="2800" dirty="0" smtClean="0"/>
              <a:t>- прочитайте узбекскую пословицу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«Достаточно услышать, как человек </a:t>
            </a:r>
            <a:r>
              <a:rPr lang="ru-RU" sz="3600" dirty="0" smtClean="0">
                <a:solidFill>
                  <a:srgbClr val="00B0F0"/>
                </a:solidFill>
              </a:rPr>
              <a:t>спорит</a:t>
            </a:r>
            <a:r>
              <a:rPr lang="ru-RU" sz="3600" dirty="0" smtClean="0">
                <a:solidFill>
                  <a:srgbClr val="FF0000"/>
                </a:solidFill>
              </a:rPr>
              <a:t>, чтобы определить все его </a:t>
            </a:r>
            <a:r>
              <a:rPr lang="ru-RU" sz="3600" dirty="0" smtClean="0"/>
              <a:t>достоинства и недостатки</a:t>
            </a:r>
            <a:r>
              <a:rPr lang="ru-RU" sz="3600" dirty="0" smtClean="0">
                <a:solidFill>
                  <a:srgbClr val="FF0000"/>
                </a:solidFill>
              </a:rPr>
              <a:t>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3429000"/>
            <a:ext cx="850112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 вы понимаете эту пословицу?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- О чем обычно спорят дети?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- Часто ли спорят ребята в нашем классе?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- Можно ли об этих спорах сказать русской пословицей: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пустяках спорить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дело упустить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</TotalTime>
  <Words>1149</Words>
  <Application>Microsoft Office PowerPoint</Application>
  <PresentationFormat>Экран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Доброжелательность и грубость </vt:lpstr>
      <vt:lpstr>   Цели: 1) - повышение  эмоциональной устойчивости детей;                      - формирование навыков принятия собственных                          негативных эмоций;                     - формирование умения адекватно воспринимать                        обидные замечания.                2) - показать роль интонации в беседе;                     - способствовать развитию навыков общения;                     - обучать умению отстаивать свою точку зрения                         доброжелательным  тоном.   </vt:lpstr>
      <vt:lpstr>I. Разминка. </vt:lpstr>
      <vt:lpstr>II. Обсуждение домашнего задания </vt:lpstr>
      <vt:lpstr>III. Работа по теме занятия. </vt:lpstr>
      <vt:lpstr>Упражнение «Как реагировать на обидное замечание?» </vt:lpstr>
      <vt:lpstr> Послушайте разговор мамы и Андрея и подумайте, почему мама обиделась</vt:lpstr>
      <vt:lpstr>Слайд 8</vt:lpstr>
      <vt:lpstr> </vt:lpstr>
      <vt:lpstr> Упражнение 4 «Шутливое письмо»</vt:lpstr>
      <vt:lpstr>Упражнение 5 «Учись спорить» </vt:lpstr>
      <vt:lpstr>Дискуссия на тему занятия  </vt:lpstr>
      <vt:lpstr> Упражнение «Рисуем обиду»</vt:lpstr>
      <vt:lpstr>Упражнение на релаксацию. </vt:lpstr>
      <vt:lpstr>Упражнение «Знакомство с закрытыми глазами». </vt:lpstr>
      <vt:lpstr>Слайд 16</vt:lpstr>
      <vt:lpstr>IV. Обсуждение итогов занятия. </vt:lpstr>
      <vt:lpstr>V.  Домашнее задание  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Доброжелательность и грубость </dc:title>
  <dc:creator>WIN7XP</dc:creator>
  <cp:lastModifiedBy>WIN7XP</cp:lastModifiedBy>
  <cp:revision>9</cp:revision>
  <dcterms:created xsi:type="dcterms:W3CDTF">2011-03-08T12:11:42Z</dcterms:created>
  <dcterms:modified xsi:type="dcterms:W3CDTF">2013-04-12T19:49:19Z</dcterms:modified>
</cp:coreProperties>
</file>