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73" r:id="rId15"/>
    <p:sldId id="272" r:id="rId16"/>
    <p:sldId id="275" r:id="rId17"/>
    <p:sldId id="270" r:id="rId18"/>
    <p:sldId id="269" r:id="rId19"/>
    <p:sldId id="268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orthodox-ural.ru/2001/19/afgan.htm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piural.ru/go/?url=http%3A%2F%2Fwww.pesnya-goda.su%2F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5%D0%B2%D0%B5%D1%86" TargetMode="External"/><Relationship Id="rId13" Type="http://schemas.openxmlformats.org/officeDocument/2006/relationships/hyperlink" Target="http://ru.wikipedia.org/wiki/%D0%90%D0%BA%D1%82%D1%91%D1%80" TargetMode="External"/><Relationship Id="rId3" Type="http://schemas.openxmlformats.org/officeDocument/2006/relationships/hyperlink" Target="http://ru.wikipedia.org/wiki/1968" TargetMode="External"/><Relationship Id="rId7" Type="http://schemas.openxmlformats.org/officeDocument/2006/relationships/hyperlink" Target="http://ru.wikipedia.org/wiki/%D0%A1%D0%B0%D0%BC%D0%BE%D1%86%D0%B2%D0%B5%D1%82%D1%8B_%28%D0%B2%D0%BE%D0%BA%D0%B0%D0%BB%D1%8C%D0%BD%D0%BE-%D0%B8%D0%BD%D1%81%D1%82%D1%80%D1%83%D0%BC%D0%B5%D0%BD%D1%82%D0%B0%D0%BB%D1%8C%D0%BD%D1%8B%D0%B9_%D0%B0%D0%BD%D1%81%D0%B0%D0%BC%D0%B1%D0%BB%D1%8C%29" TargetMode="External"/><Relationship Id="rId12" Type="http://schemas.openxmlformats.org/officeDocument/2006/relationships/hyperlink" Target="http://ru.wikipedia.org/wiki/%D0%90%D1%80%D0%B0%D0%BD%D0%B6%D0%B8%D1%80%D0%BE%D0%B2%D1%89%D0%B8%D0%BA" TargetMode="External"/><Relationship Id="rId2" Type="http://schemas.openxmlformats.org/officeDocument/2006/relationships/hyperlink" Target="http://ru.wikipedia.org/wiki/29_%D0%BC%D0%B0%D1%80%D1%82%D0%B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9F%D1%80%D0%B5%D1%81%D0%BD%D1%8F%D0%BA%D0%BE%D0%B2%D0%B0,_%D0%95%D0%BB%D0%B5%D0%BD%D0%B0_%D0%9F%D0%B5%D1%82%D1%80%D0%BE%D0%B2%D0%BD%D0%B0" TargetMode="External"/><Relationship Id="rId11" Type="http://schemas.openxmlformats.org/officeDocument/2006/relationships/hyperlink" Target="http://ru.wikipedia.org/wiki/%D0%9A%D0%BE%D0%BC%D0%BF%D0%BE%D0%B7%D0%B8%D1%82%D0%BE%D1%80" TargetMode="External"/><Relationship Id="rId5" Type="http://schemas.openxmlformats.org/officeDocument/2006/relationships/hyperlink" Target="http://ru.wikipedia.org/wiki/%D0%9F%D1%80%D0%B5%D1%81%D0%BD%D1%8F%D0%BA%D0%BE%D0%B2,_%D0%92%D0%BB%D0%B0%D0%B4%D0%B8%D0%BC%D0%B8%D1%80_%D0%9F%D0%B5%D1%82%D1%80%D0%BE%D0%B2%D0%B8%D1%87" TargetMode="External"/><Relationship Id="rId10" Type="http://schemas.openxmlformats.org/officeDocument/2006/relationships/hyperlink" Target="http://ru.wikipedia.org/wiki/%D0%9A%D0%BB%D0%B0%D0%B2%D0%B8%D1%88%D0%BD%D0%B8%D0%BA" TargetMode="External"/><Relationship Id="rId4" Type="http://schemas.openxmlformats.org/officeDocument/2006/relationships/hyperlink" Target="http://ru.wikipedia.org/wiki/%D0%95%D0%BA%D0%B0%D1%82%D0%B5%D1%80%D0%B8%D0%BD%D0%B1%D1%83%D1%80%D0%B3" TargetMode="External"/><Relationship Id="rId9" Type="http://schemas.openxmlformats.org/officeDocument/2006/relationships/hyperlink" Target="http://ru.wikipedia.org/wiki/%D0%9C%D1%83%D0%B7%D1%8B%D0%BA%D0%B0%D0%BD%D1%82" TargetMode="External"/><Relationship Id="rId1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top50.66.ru/person/1/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top50.66.ru/person/13/" TargetMode="Externa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top50.66.ru/person/31/" TargetMode="Externa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676399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«Нравственно патриотическое воспитание подростков  в семье  через знакомство с родным городом»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2954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Родительское собрание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8 г классе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Классный руководитель: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Негатина Вера Сергеевна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мама2\школфотки\фото с урока\IMG_1614.JPG"/>
          <p:cNvPicPr>
            <a:picLocks noChangeAspect="1" noChangeArrowheads="1"/>
          </p:cNvPicPr>
          <p:nvPr/>
        </p:nvPicPr>
        <p:blipFill>
          <a:blip r:embed="rId2" cstate="print"/>
          <a:srcRect t="35556" r="7500"/>
          <a:stretch>
            <a:fillRect/>
          </a:stretch>
        </p:blipFill>
        <p:spPr bwMode="auto">
          <a:xfrm>
            <a:off x="990600" y="1447800"/>
            <a:ext cx="7165236" cy="359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Памятник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261162" cy="4572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Памятник "Черный тюльпан" был установлен в 1995 году на площади Советской армии в Екатеринбурге в память об уральцах, погибших в Афганистане. В 2002 году было принято решение дополнить этот памятник и именами </a:t>
            </a:r>
            <a:r>
              <a:rPr lang="ru-RU" dirty="0" err="1" smtClean="0"/>
              <a:t>екатеринбуржцев</a:t>
            </a:r>
            <a:r>
              <a:rPr lang="ru-RU" dirty="0" smtClean="0"/>
              <a:t>, погибших при выполнении воинского долга в Чечне. В 2003 году памятник был реконструирован. Имена 413 погибших воинов увековечены на пилонах, которые установлены на месте мемориального комплекса.</a:t>
            </a:r>
          </a:p>
          <a:p>
            <a:r>
              <a:rPr lang="ru-RU" b="1" dirty="0" smtClean="0"/>
              <a:t>          </a:t>
            </a:r>
            <a:r>
              <a:rPr lang="ru-RU" dirty="0" smtClean="0">
                <a:hlinkClick r:id="rId2"/>
              </a:rPr>
              <a:t>В Афганистане воевали </a:t>
            </a:r>
            <a:r>
              <a:rPr lang="ru-RU" dirty="0" smtClean="0"/>
              <a:t>восемь с половиной тысяч уральцев. Пятьсот из них погибли. "Черный тюльпан" - это память обо всех, кто не вернулся с войны. Общие потери российских войск в Афганистане составили более 15 тысяч человек. С момента возведения "Черного тюльпана" у памятника воинам-интернационалистам - всегда свежие гвоздики. А значит - память о павших воинах жива.</a:t>
            </a:r>
            <a:endParaRPr lang="ru-RU" dirty="0"/>
          </a:p>
        </p:txBody>
      </p:sp>
      <p:pic>
        <p:nvPicPr>
          <p:cNvPr id="5" name="Содержимое 4" descr="http://im0-tub-ru.yandex.net/i?id=485799364-18-72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295400"/>
            <a:ext cx="48768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Здание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:  узнать здание (1 балл), рассказать, где оно расположено (1 балл), чем знаменито (2 балла)</a:t>
            </a:r>
            <a:endParaRPr lang="ru-RU" dirty="0"/>
          </a:p>
        </p:txBody>
      </p:sp>
      <p:pic>
        <p:nvPicPr>
          <p:cNvPr id="8" name="Рисунок 7" descr="http://im8-tub-ru.yandex.net/i?id=244109335-18-72"/>
          <p:cNvPicPr>
            <a:picLocks noGrp="1"/>
          </p:cNvPicPr>
          <p:nvPr>
            <p:ph type="pic" idx="1"/>
          </p:nvPr>
        </p:nvPicPr>
        <p:blipFill>
          <a:blip r:embed="rId2"/>
          <a:srcRect l="3489" r="3596" b="28363"/>
          <a:stretch>
            <a:fillRect/>
          </a:stretch>
        </p:blipFill>
        <p:spPr bwMode="auto">
          <a:xfrm>
            <a:off x="2903805" y="1484808"/>
            <a:ext cx="6240195" cy="384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Здание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5470962" cy="4572000"/>
          </a:xfrm>
        </p:spPr>
        <p:txBody>
          <a:bodyPr>
            <a:normAutofit/>
          </a:bodyPr>
          <a:lstStyle/>
          <a:p>
            <a:r>
              <a:rPr lang="ru-RU" b="1" dirty="0" smtClean="0"/>
              <a:t>Дом уральского предпринимателя Николая Ивановича Севастьянова</a:t>
            </a:r>
            <a:r>
              <a:rPr lang="ru-RU" dirty="0" smtClean="0"/>
              <a:t> является единственным образцом </a:t>
            </a:r>
            <a:r>
              <a:rPr lang="ru-RU" dirty="0" err="1" smtClean="0"/>
              <a:t>готическо-мавританского</a:t>
            </a:r>
            <a:r>
              <a:rPr lang="ru-RU" dirty="0" smtClean="0"/>
              <a:t> архитектурного стиля в Урало-Сибирском регионе. Внесен в перечень объектов культурного наследия (памятников истории) федерального значения.</a:t>
            </a:r>
          </a:p>
          <a:p>
            <a:r>
              <a:rPr lang="ru-RU" dirty="0" smtClean="0"/>
              <a:t>Являет собой характерный пример эклектики в архитектуре. Здание неоднократно перестраивалось, начиная с XIX века, первоначально по проектам Александра Ивановича Падучева. В 1860 году дом приобрел чиновник горного ведомства Н.Севастьянов, который реконструировал его по проекту архитектора Александра Ивановича Падучева и через несколько лет продал казне. Временем постройки дома Севастьянова считается 1866 </a:t>
            </a:r>
            <a:r>
              <a:rPr lang="ru-RU" dirty="0" smtClean="0"/>
              <a:t>год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Здание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узнать здание (1 балл), рассказать, где оно расположено (1 балл), чем знаменито (2 балла)</a:t>
            </a:r>
            <a:endParaRPr lang="ru-RU" dirty="0"/>
          </a:p>
        </p:txBody>
      </p:sp>
      <p:pic>
        <p:nvPicPr>
          <p:cNvPr id="9" name="Рисунок 8" descr="http://im5-tub-ru.yandex.net/i?id=29282211-12-72"/>
          <p:cNvPicPr>
            <a:picLocks noGrp="1"/>
          </p:cNvPicPr>
          <p:nvPr>
            <p:ph type="pic" idx="1"/>
          </p:nvPr>
        </p:nvPicPr>
        <p:blipFill>
          <a:blip r:embed="rId2"/>
          <a:srcRect t="19326" b="19326"/>
          <a:stretch>
            <a:fillRect/>
          </a:stretch>
        </p:blipFill>
        <p:spPr bwMode="auto">
          <a:xfrm>
            <a:off x="3810000" y="1905000"/>
            <a:ext cx="3877995" cy="400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Здание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Водонапорная башня</a:t>
            </a:r>
            <a:r>
              <a:rPr lang="ru-RU" dirty="0" smtClean="0"/>
              <a:t>, </a:t>
            </a:r>
            <a:r>
              <a:rPr lang="ru-RU" dirty="0" err="1" smtClean="0"/>
              <a:t>расположенна</a:t>
            </a:r>
            <a:r>
              <a:rPr lang="ru-RU" dirty="0" smtClean="0"/>
              <a:t> в Историческом сквере на </a:t>
            </a:r>
            <a:r>
              <a:rPr lang="ru-RU" dirty="0" err="1" smtClean="0"/>
              <a:t>Плотинке</a:t>
            </a:r>
            <a:r>
              <a:rPr lang="ru-RU" dirty="0" smtClean="0"/>
              <a:t>. Является символом уральской столицы.</a:t>
            </a:r>
            <a:br>
              <a:rPr lang="ru-RU" dirty="0" smtClean="0"/>
            </a:br>
            <a:r>
              <a:rPr lang="ru-RU" dirty="0" smtClean="0"/>
              <a:t>Эта двухэтажная шестигранная башня – памятник промышленной архитектуры второй половины XIX века. На ее первом этаже сейчас располагается «Метальная лавка». Интерьер небольшого помещения оформлен в стиле старинного торгового заведения, где продавались разнообразные изделия из металла – от гвоздей и печных дверок до изящных ажурных блюд и кофейников.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 descr="http://im5-tub-ru.yandex.net/i?id=29282211-12-72"/>
          <p:cNvPicPr>
            <a:picLocks noGrp="1"/>
          </p:cNvPicPr>
          <p:nvPr>
            <p:ph type="pic" idx="1"/>
          </p:nvPr>
        </p:nvPicPr>
        <p:blipFill>
          <a:blip r:embed="rId2"/>
          <a:srcRect t="19326" b="19326"/>
          <a:stretch>
            <a:fillRect/>
          </a:stretch>
        </p:blipFill>
        <p:spPr bwMode="auto">
          <a:xfrm>
            <a:off x="4191000" y="1905000"/>
            <a:ext cx="3801795" cy="384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Здание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:  узнать здание (1 балл), рассказать, где оно расположено (1 балл), чем знаменито (2 балла)</a:t>
            </a:r>
            <a:endParaRPr lang="ru-RU" dirty="0"/>
          </a:p>
        </p:txBody>
      </p:sp>
      <p:pic>
        <p:nvPicPr>
          <p:cNvPr id="9" name="Рисунок 8" descr="http://im2-tub-ru.yandex.net/i?id=347780692-17-72"/>
          <p:cNvPicPr>
            <a:picLocks noGrp="1"/>
          </p:cNvPicPr>
          <p:nvPr>
            <p:ph type="pic" idx="1"/>
          </p:nvPr>
        </p:nvPicPr>
        <p:blipFill>
          <a:blip r:embed="rId2"/>
          <a:srcRect l="4264" r="426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Здание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Дом-музей писателя П.П.Бажова</a:t>
            </a:r>
            <a:r>
              <a:rPr lang="ru-RU" dirty="0" smtClean="0"/>
              <a:t> – дом, в котором писатель жил в период с 1911 года до 1950 года. В доме, который находится по улице Чапаева, был открыт мемориальный музей, ко дню девяностолетия со дня рождения писателя. Дом-музей П.П. Бажова сохранился в своем первоначальном виде, с точной обстановкой рабочего кабинета, детской, столовой и кухней. Около дома находится небольшой сад, в котором растут деревья, посажаны еще самим писателем при жизни.</a:t>
            </a:r>
            <a:endParaRPr lang="ru-RU" dirty="0"/>
          </a:p>
        </p:txBody>
      </p:sp>
      <p:pic>
        <p:nvPicPr>
          <p:cNvPr id="9" name="Рисунок 8" descr="http://im2-tub-ru.yandex.net/i?id=347780692-17-72"/>
          <p:cNvPicPr>
            <a:picLocks noGrp="1"/>
          </p:cNvPicPr>
          <p:nvPr>
            <p:ph type="pic" idx="1"/>
          </p:nvPr>
        </p:nvPicPr>
        <p:blipFill>
          <a:blip r:embed="rId2"/>
          <a:srcRect l="4264" r="426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Здание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:  узнать здание (1 балл), рассказать, где оно расположено (1 балл), чем знаменито (2 балла)</a:t>
            </a:r>
            <a:endParaRPr lang="ru-RU" dirty="0"/>
          </a:p>
        </p:txBody>
      </p:sp>
      <p:pic>
        <p:nvPicPr>
          <p:cNvPr id="9" name="Рисунок 8" descr="http://im0-tub-ru.yandex.net/i?id=259068137-31-72"/>
          <p:cNvPicPr>
            <a:picLocks noGrp="1"/>
          </p:cNvPicPr>
          <p:nvPr>
            <p:ph type="pic" idx="1"/>
          </p:nvPr>
        </p:nvPicPr>
        <p:blipFill>
          <a:blip r:embed="rId2"/>
          <a:srcRect l="15117" r="1511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Здание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Музей радио им. А.С. Попова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Музей расположен в доме Левитских, родственников А.Попова, у которых он жил в 1871-73 гг., в период обучения в Екатеринбургском духовном училище. В зале истории радио XIX - начала XX вв. представлены телеграфный аппарат Морзе, вибратор Герца,  </a:t>
            </a:r>
            <a:r>
              <a:rPr lang="ru-RU" dirty="0" err="1" smtClean="0"/>
              <a:t>электрофорная</a:t>
            </a:r>
            <a:r>
              <a:rPr lang="ru-RU" dirty="0" smtClean="0"/>
              <a:t> машина, катушка </a:t>
            </a:r>
            <a:r>
              <a:rPr lang="ru-RU" dirty="0" err="1" smtClean="0"/>
              <a:t>Румкорфа</a:t>
            </a:r>
            <a:r>
              <a:rPr lang="ru-RU" dirty="0" smtClean="0"/>
              <a:t> и другие приборы.</a:t>
            </a:r>
            <a:endParaRPr lang="ru-RU" dirty="0"/>
          </a:p>
        </p:txBody>
      </p:sp>
      <p:pic>
        <p:nvPicPr>
          <p:cNvPr id="6" name="Рисунок 5" descr="http://im0-tub-ru.yandex.net/i?id=259068137-31-7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8768" y="2662237"/>
            <a:ext cx="2546464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0-tub-ru.yandex.net/i?id=259068137-31-72"/>
          <p:cNvPicPr>
            <a:picLocks noGrp="1"/>
          </p:cNvPicPr>
          <p:nvPr>
            <p:ph type="pic" idx="1"/>
          </p:nvPr>
        </p:nvPicPr>
        <p:blipFill>
          <a:blip r:embed="rId2"/>
          <a:srcRect l="15117" r="15117"/>
          <a:stretch>
            <a:fillRect/>
          </a:stretch>
        </p:blipFill>
        <p:spPr bwMode="auto">
          <a:xfrm>
            <a:off x="3429000" y="1752600"/>
            <a:ext cx="5325795" cy="476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2525150" cy="978408"/>
          </a:xfrm>
        </p:spPr>
        <p:txBody>
          <a:bodyPr/>
          <a:lstStyle/>
          <a:p>
            <a:r>
              <a:rPr lang="ru-RU" dirty="0" smtClean="0"/>
              <a:t>3. Музыкант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52400" y="1752600"/>
            <a:ext cx="2468880" cy="4572000"/>
          </a:xfrm>
        </p:spPr>
        <p:txBody>
          <a:bodyPr/>
          <a:lstStyle/>
          <a:p>
            <a:r>
              <a:rPr lang="ru-RU" dirty="0" smtClean="0"/>
              <a:t>узнать, кто изображен на фото(2 балла), рассказать о его деятельности. </a:t>
            </a:r>
            <a:endParaRPr lang="ru-RU" dirty="0"/>
          </a:p>
        </p:txBody>
      </p:sp>
      <p:pic>
        <p:nvPicPr>
          <p:cNvPr id="9" name="Рисунок 8" descr="http://www.mr66.ru/wfimagecatalogue/catalogue/img_23987.jpg"/>
          <p:cNvPicPr>
            <a:picLocks noGrp="1"/>
          </p:cNvPicPr>
          <p:nvPr>
            <p:ph type="pic" idx="1"/>
          </p:nvPr>
        </p:nvPicPr>
        <p:blipFill>
          <a:blip r:embed="rId2"/>
          <a:srcRect l="6396" r="639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«Дети – это живая сила общества. Без них оно представляется бескровным и холодным».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А</a:t>
            </a:r>
            <a:r>
              <a:rPr lang="ru-RU" dirty="0" smtClean="0"/>
              <a:t>. С. Макаренко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Любовь к Родине начинается с семьи». </a:t>
            </a:r>
            <a:endParaRPr lang="ru-RU" dirty="0" smtClean="0"/>
          </a:p>
          <a:p>
            <a:r>
              <a:rPr lang="ru-RU" dirty="0" smtClean="0"/>
              <a:t>                                            Ф</a:t>
            </a:r>
            <a:r>
              <a:rPr lang="ru-RU" dirty="0" smtClean="0"/>
              <a:t>. </a:t>
            </a:r>
            <a:r>
              <a:rPr lang="ru-RU" dirty="0" smtClean="0"/>
              <a:t>Бэкон</a:t>
            </a:r>
          </a:p>
          <a:p>
            <a:endParaRPr lang="ru-RU" dirty="0" smtClean="0"/>
          </a:p>
          <a:p>
            <a:r>
              <a:rPr lang="ru-RU" dirty="0" smtClean="0"/>
              <a:t>Историческое значение каждого русского человека измеряется</a:t>
            </a:r>
          </a:p>
          <a:p>
            <a:r>
              <a:rPr lang="ru-RU" dirty="0" smtClean="0"/>
              <a:t>его заслугами Родине, его человеческое достоинство –силой его патриотизма.</a:t>
            </a:r>
          </a:p>
          <a:p>
            <a:r>
              <a:rPr lang="ru-RU" dirty="0" smtClean="0"/>
              <a:t>                 Н.Г</a:t>
            </a:r>
            <a:r>
              <a:rPr lang="ru-RU" dirty="0" smtClean="0"/>
              <a:t>. Чернышевский</a:t>
            </a:r>
          </a:p>
          <a:p>
            <a:endParaRPr lang="ru-RU" dirty="0"/>
          </a:p>
        </p:txBody>
      </p:sp>
      <p:pic>
        <p:nvPicPr>
          <p:cNvPr id="2050" name="Picture 2" descr="D:\ФОТО\ВИТЯ\x_272b3c2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03562" y="2103437"/>
            <a:ext cx="5753100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Музыкант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Учащийся детской школы искусств №4 </a:t>
            </a:r>
            <a:r>
              <a:rPr lang="ru-RU" dirty="0" err="1" smtClean="0"/>
              <a:t>Эркин</a:t>
            </a:r>
            <a:r>
              <a:rPr lang="ru-RU" dirty="0" smtClean="0"/>
              <a:t> </a:t>
            </a:r>
            <a:r>
              <a:rPr lang="ru-RU" dirty="0" err="1" smtClean="0"/>
              <a:t>Холматов</a:t>
            </a:r>
            <a:r>
              <a:rPr lang="ru-RU" dirty="0" smtClean="0"/>
              <a:t>, который занял второе место в новом телевизионном проекте Аллы Пугачевой  </a:t>
            </a:r>
            <a:r>
              <a:rPr lang="ru-RU" dirty="0" err="1" smtClean="0"/>
              <a:t>А&amp;raquo</a:t>
            </a:r>
            <a:endParaRPr lang="ru-RU" dirty="0"/>
          </a:p>
        </p:txBody>
      </p:sp>
      <p:pic>
        <p:nvPicPr>
          <p:cNvPr id="5" name="Рисунок 4" descr="http://www.mr66.ru/wfimagecatalogue/catalogue/img_23987.jpg"/>
          <p:cNvPicPr>
            <a:picLocks noGrp="1"/>
          </p:cNvPicPr>
          <p:nvPr>
            <p:ph type="pic" idx="1"/>
          </p:nvPr>
        </p:nvPicPr>
        <p:blipFill>
          <a:blip r:embed="rId2"/>
          <a:srcRect l="6396" r="639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Музыкант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узнать, кто изображен на фото(2 балла), рассказать о его деятельности. </a:t>
            </a:r>
          </a:p>
          <a:p>
            <a:endParaRPr lang="ru-RU" dirty="0"/>
          </a:p>
        </p:txBody>
      </p:sp>
      <p:pic>
        <p:nvPicPr>
          <p:cNvPr id="5" name="Рисунок 4" descr="http://im2-tub-ru.yandex.net/i?id=67179625-10-7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343400"/>
            <a:ext cx="2990850" cy="238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hdclips.ru/thumbnails/Russkie/Valerij%20Toporkov/Live/Vstrecha%20druzej%20(Pesnya%20goda%201982).vob/2.jpg"/>
          <p:cNvPicPr>
            <a:picLocks noGrp="1"/>
          </p:cNvPicPr>
          <p:nvPr>
            <p:ph type="pic" idx="1"/>
          </p:nvPr>
        </p:nvPicPr>
        <p:blipFill>
          <a:blip r:embed="rId3"/>
          <a:srcRect l="6396" r="6396"/>
          <a:stretch>
            <a:fillRect/>
          </a:stretch>
        </p:blipFill>
        <p:spPr bwMode="auto">
          <a:xfrm>
            <a:off x="3124200" y="990600"/>
            <a:ext cx="457920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Заслуженный артист России Валерий Топорков</a:t>
            </a:r>
            <a:endParaRPr lang="ru-RU" dirty="0" smtClean="0"/>
          </a:p>
          <a:p>
            <a:r>
              <a:rPr lang="ru-RU" dirty="0" smtClean="0"/>
              <a:t>Творческая карьера Топоркова начиналась не просто, но развивалась стремительно. Его творческая биография богата концертами, участием во множестве конкурсов среди которых знаменитый Всесоюзный фестиваль «</a:t>
            </a:r>
            <a:r>
              <a:rPr lang="ru-RU" u="sng" dirty="0" smtClean="0">
                <a:hlinkClick r:id="rId2"/>
              </a:rPr>
              <a:t>Песня года</a:t>
            </a:r>
            <a:r>
              <a:rPr lang="ru-RU" dirty="0" smtClean="0"/>
              <a:t>», Всесоюзный </a:t>
            </a:r>
            <a:r>
              <a:rPr lang="ru-RU" dirty="0" err="1" smtClean="0"/>
              <a:t>теле-конкурс</a:t>
            </a:r>
            <a:r>
              <a:rPr lang="ru-RU" dirty="0" smtClean="0"/>
              <a:t> «С песней по жизни» и многие другие. Доверяли Валерию Топоркову первое исполнение своих произведений такие известные композиторы как Александра </a:t>
            </a:r>
            <a:r>
              <a:rPr lang="ru-RU" dirty="0" err="1" smtClean="0"/>
              <a:t>Пахмутова</a:t>
            </a:r>
            <a:r>
              <a:rPr lang="ru-RU" dirty="0" smtClean="0"/>
              <a:t>, Никита Богословский, Юрий Саульский, Ян Френкель. </a:t>
            </a:r>
          </a:p>
          <a:p>
            <a:endParaRPr lang="ru-RU" dirty="0"/>
          </a:p>
        </p:txBody>
      </p:sp>
      <p:pic>
        <p:nvPicPr>
          <p:cNvPr id="5" name="Рисунок 4" descr="http://im2-tub-ru.yandex.net/i?id=67179625-10-72"/>
          <p:cNvPicPr>
            <a:picLocks noGrp="1"/>
          </p:cNvPicPr>
          <p:nvPr>
            <p:ph type="pic" idx="1"/>
          </p:nvPr>
        </p:nvPicPr>
        <p:blipFill>
          <a:blip r:embed="rId3"/>
          <a:srcRect t="3481" b="348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Музыкант 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узнать, кто изображен на фото(2 балла), рассказать о его деятельности. </a:t>
            </a:r>
          </a:p>
          <a:p>
            <a:endParaRPr lang="ru-RU" dirty="0"/>
          </a:p>
        </p:txBody>
      </p:sp>
      <p:pic>
        <p:nvPicPr>
          <p:cNvPr id="5" name="Рисунок 4" descr="http://im6-tub-ru.yandex.net/i?id=292971888-57-7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5361" y="2366962"/>
            <a:ext cx="3997439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Музыкант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Владимир </a:t>
            </a:r>
            <a:r>
              <a:rPr lang="ru-RU" dirty="0" err="1" smtClean="0"/>
              <a:t>Пресняков-старший</a:t>
            </a:r>
            <a:r>
              <a:rPr lang="ru-RU" dirty="0" smtClean="0"/>
              <a:t> родился 26 марта 1946 года в семье потомственных музыкантов. Окончил Свердловскую военную школу музыкантских воспитанников по классу кларнета, а затем Свердловское музыкальное училище имени П. И. Чайковского, где увлекся игрой на саксофоне. Начинал творческую деятельность в составе квартета выдающегося советского джазового пианиста Бориса Рычкова, затем работал в легендарном молдавском ансамбле «Норок» (позже – «О чем поют гитары»), который дважды был запрещен приказом министра культуры СССР Е. Фурцевой за «подражание Западу». В 1975 году Юрий Маликов пригласил </a:t>
            </a:r>
            <a:r>
              <a:rPr lang="ru-RU" dirty="0" err="1" smtClean="0"/>
              <a:t>Преснякова</a:t>
            </a:r>
            <a:r>
              <a:rPr lang="ru-RU" dirty="0" smtClean="0"/>
              <a:t> и его жену во вновь создаваемый ансамбль «Самоцветы», в котором Владимир Петрович работал до 1987 года. Елена </a:t>
            </a:r>
            <a:r>
              <a:rPr lang="ru-RU" dirty="0" err="1" smtClean="0"/>
              <a:t>Преснякова</a:t>
            </a:r>
            <a:r>
              <a:rPr lang="ru-RU" dirty="0" smtClean="0"/>
              <a:t> продолжает выступать в «Самоцветах» по сей день.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im6-tub-ru.yandex.net/i?id=292971888-57-72"/>
          <p:cNvPicPr>
            <a:picLocks noGrp="1"/>
          </p:cNvPicPr>
          <p:nvPr>
            <p:ph type="pic" idx="1"/>
          </p:nvPr>
        </p:nvPicPr>
        <p:blipFill>
          <a:blip r:embed="rId2"/>
          <a:srcRect l="6172" r="617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Музыкант 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узнать, кто изображен на фото(2 балла), рассказать о его деятельности. </a:t>
            </a:r>
          </a:p>
          <a:p>
            <a:endParaRPr lang="ru-RU" dirty="0"/>
          </a:p>
        </p:txBody>
      </p:sp>
      <p:pic>
        <p:nvPicPr>
          <p:cNvPr id="5" name="Рисунок 4" descr="http://im0-tub-ru.yandex.net/i?id=103755991-22-7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7087" y="2224087"/>
            <a:ext cx="24098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Музыкант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err="1" smtClean="0"/>
              <a:t>Влади́мир</a:t>
            </a:r>
            <a:r>
              <a:rPr lang="ru-RU" b="1" dirty="0" smtClean="0"/>
              <a:t> </a:t>
            </a:r>
            <a:r>
              <a:rPr lang="ru-RU" b="1" dirty="0" err="1" smtClean="0"/>
              <a:t>Влади́мирович</a:t>
            </a:r>
            <a:r>
              <a:rPr lang="ru-RU" b="1" dirty="0" smtClean="0"/>
              <a:t> </a:t>
            </a:r>
            <a:r>
              <a:rPr lang="ru-RU" b="1" dirty="0" err="1" smtClean="0"/>
              <a:t>Пресняко́в</a:t>
            </a:r>
            <a:r>
              <a:rPr lang="ru-RU" dirty="0" smtClean="0"/>
              <a:t> родился </a:t>
            </a:r>
            <a:r>
              <a:rPr lang="ru-RU" dirty="0" smtClean="0">
                <a:hlinkClick r:id="rId2" tooltip="29 марта"/>
              </a:rPr>
              <a:t>29 марта</a:t>
            </a:r>
            <a:r>
              <a:rPr lang="ru-RU" dirty="0" smtClean="0"/>
              <a:t> </a:t>
            </a:r>
            <a:r>
              <a:rPr lang="ru-RU" dirty="0" smtClean="0">
                <a:hlinkClick r:id="rId3" tooltip="1968"/>
              </a:rPr>
              <a:t>1968</a:t>
            </a:r>
            <a:r>
              <a:rPr lang="ru-RU" dirty="0" smtClean="0"/>
              <a:t> в  Свердловске ( </a:t>
            </a:r>
            <a:r>
              <a:rPr lang="ru-RU" dirty="0" smtClean="0">
                <a:hlinkClick r:id="rId4" tooltip="Екатеринбург"/>
              </a:rPr>
              <a:t>Екатеринбург</a:t>
            </a:r>
            <a:r>
              <a:rPr lang="ru-RU" dirty="0" smtClean="0"/>
              <a:t>е)  в семье музыкантов </a:t>
            </a:r>
            <a:r>
              <a:rPr lang="ru-RU" dirty="0" smtClean="0">
                <a:hlinkClick r:id="rId5" tooltip="Пресняков, Владимир Петрович"/>
              </a:rPr>
              <a:t>Владимира Петровича</a:t>
            </a:r>
            <a:r>
              <a:rPr lang="ru-RU" dirty="0" smtClean="0"/>
              <a:t> и </a:t>
            </a:r>
            <a:r>
              <a:rPr lang="ru-RU" dirty="0" smtClean="0">
                <a:hlinkClick r:id="rId6" tooltip="Преснякова, Елена Петровна"/>
              </a:rPr>
              <a:t>Елены Петровны </a:t>
            </a:r>
            <a:r>
              <a:rPr lang="ru-RU" dirty="0" err="1" smtClean="0">
                <a:hlinkClick r:id="rId6" tooltip="Преснякова, Елена Петровна"/>
              </a:rPr>
              <a:t>Пресняковых</a:t>
            </a:r>
            <a:r>
              <a:rPr lang="ru-RU" dirty="0" smtClean="0"/>
              <a:t>, в будущем солистов </a:t>
            </a:r>
            <a:r>
              <a:rPr lang="ru-RU" dirty="0" smtClean="0">
                <a:hlinkClick r:id="rId7" tooltip="Самоцветы (вокально-инструментальный ансамбль)"/>
              </a:rPr>
              <a:t>ВИА «Самоцветы»</a:t>
            </a:r>
            <a:r>
              <a:rPr lang="ru-RU" dirty="0" smtClean="0"/>
              <a:t>. Советский и российский эстрадный </a:t>
            </a:r>
            <a:r>
              <a:rPr lang="ru-RU" dirty="0" smtClean="0">
                <a:hlinkClick r:id="rId8" tooltip="Певец"/>
              </a:rPr>
              <a:t>певец</a:t>
            </a:r>
            <a:r>
              <a:rPr lang="ru-RU" dirty="0" smtClean="0"/>
              <a:t>, </a:t>
            </a:r>
            <a:r>
              <a:rPr lang="ru-RU" dirty="0" err="1" smtClean="0">
                <a:hlinkClick r:id="rId9" tooltip="Музыкант"/>
              </a:rPr>
              <a:t>музыкант</a:t>
            </a:r>
            <a:r>
              <a:rPr lang="ru-RU" dirty="0" err="1" smtClean="0"/>
              <a:t>-</a:t>
            </a:r>
            <a:r>
              <a:rPr lang="ru-RU" dirty="0" err="1" smtClean="0">
                <a:hlinkClick r:id="rId10" tooltip="Клавишник"/>
              </a:rPr>
              <a:t>клавишник</a:t>
            </a:r>
            <a:r>
              <a:rPr lang="ru-RU" dirty="0" smtClean="0"/>
              <a:t>, </a:t>
            </a:r>
            <a:r>
              <a:rPr lang="ru-RU" dirty="0" smtClean="0">
                <a:hlinkClick r:id="rId11" tooltip="Композитор"/>
              </a:rPr>
              <a:t>композитор</a:t>
            </a:r>
            <a:r>
              <a:rPr lang="ru-RU" dirty="0" smtClean="0"/>
              <a:t>, </a:t>
            </a:r>
            <a:r>
              <a:rPr lang="ru-RU" dirty="0" smtClean="0">
                <a:hlinkClick r:id="rId12" tooltip="Аранжировщик"/>
              </a:rPr>
              <a:t>аранжировщик</a:t>
            </a:r>
            <a:r>
              <a:rPr lang="ru-RU" dirty="0" smtClean="0"/>
              <a:t>, </a:t>
            </a:r>
            <a:r>
              <a:rPr lang="ru-RU" dirty="0" smtClean="0">
                <a:hlinkClick r:id="rId13" tooltip="Актёр"/>
              </a:rPr>
              <a:t>актёр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http://im0-tub-ru.yandex.net/i?id=103755991-22-72"/>
          <p:cNvPicPr>
            <a:picLocks noGrp="1"/>
          </p:cNvPicPr>
          <p:nvPr>
            <p:ph type="pic" idx="1"/>
          </p:nvPr>
        </p:nvPicPr>
        <p:blipFill>
          <a:blip r:embed="rId14"/>
          <a:srcRect t="6999" b="699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Личность 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0" y="1728216"/>
            <a:ext cx="44958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Солнце Русской Драматургии, как он сам себя в шутку величает, начинал свою жизнь в театре с актерства, но довольно быстро «переквалифицировался» в сочинители пьес, а затем и в режиссеры. Автор 93 пьес, успешно идущих по всему миру, режиссер более 20 спектаклей, поставленных в собственном Театре, совмещает сочинительство и работу в театре с редакторским трудом в «Урале» и преподаванием в екатеринбургском театральном институте. Из года в год проводит в Екатеринбурге международный конкурс драматургов «Евразия-2010» - чтобы открывать новые имена сочинителей пьес и давать старт молодым талантам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3105835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назвать имя человека, о котором идет речь.(2 балла)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Личность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Николай Коляда, актёр, писатель, драматург, сценарист, театральный режиссёр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3"/>
          <a:srcRect l="5427" r="542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Личность 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86200" y="1728216"/>
            <a:ext cx="4724400" cy="4572000"/>
          </a:xfrm>
        </p:spPr>
        <p:txBody>
          <a:bodyPr/>
          <a:lstStyle/>
          <a:p>
            <a:r>
              <a:rPr lang="ru-RU" dirty="0" smtClean="0"/>
              <a:t>Самая известная на сегодняшний день писательница Екатеринбурга, автор книг «Перевал Дятлова», «Небеса», «Найти Татьяну» и др. Финалистка литературной премии имени Ивана Петровича Белкина, лауреат международной премии </a:t>
            </a:r>
            <a:r>
              <a:rPr lang="ru-RU" dirty="0" err="1" smtClean="0"/>
              <a:t>Lo</a:t>
            </a:r>
            <a:r>
              <a:rPr lang="ru-RU" dirty="0" smtClean="0"/>
              <a:t> </a:t>
            </a:r>
            <a:r>
              <a:rPr lang="ru-RU" dirty="0" err="1" smtClean="0"/>
              <a:t>Stellato</a:t>
            </a:r>
            <a:r>
              <a:rPr lang="ru-RU" dirty="0" smtClean="0"/>
              <a:t>, была и остается сочинительницей по-настоящему захватывающих текстов: новый роман «Есть!», посвященный еде и литературе – очередное доказательство этому.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105835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назвать имя человека, о котором идет речь.(2 балла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Памятник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1600200"/>
            <a:ext cx="2468880" cy="4572000"/>
          </a:xfrm>
        </p:spPr>
        <p:txBody>
          <a:bodyPr/>
          <a:lstStyle/>
          <a:p>
            <a:r>
              <a:rPr lang="ru-RU" dirty="0" smtClean="0"/>
              <a:t>узнать памятник (1 балл), рассказать, где он расположен (1 балл), в честь кого или какого события установлен (2 балла)</a:t>
            </a:r>
            <a:endParaRPr lang="ru-RU" dirty="0"/>
          </a:p>
        </p:txBody>
      </p:sp>
      <p:pic>
        <p:nvPicPr>
          <p:cNvPr id="5" name="Содержимое 4" descr="http://im3-tub-ru.yandex.net/i?id=95129670-28-72"/>
          <p:cNvPicPr>
            <a:picLocks noGrp="1"/>
          </p:cNvPicPr>
          <p:nvPr>
            <p:ph idx="1"/>
          </p:nvPr>
        </p:nvPicPr>
        <p:blipFill>
          <a:blip r:embed="rId2"/>
          <a:srcRect l="26751" t="16922" r="39970" b="63023"/>
          <a:stretch>
            <a:fillRect/>
          </a:stretch>
        </p:blipFill>
        <p:spPr bwMode="auto">
          <a:xfrm>
            <a:off x="3581400" y="18288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Анна Матвеева, писатель, номинант престижной национальной литературной премии «Большая книга»</a:t>
            </a:r>
            <a:endParaRPr lang="ru-RU" dirty="0"/>
          </a:p>
        </p:txBody>
      </p:sp>
      <p:pic>
        <p:nvPicPr>
          <p:cNvPr id="6" name="Рисунок 5"/>
          <p:cNvPicPr>
            <a:picLocks noGrp="1"/>
          </p:cNvPicPr>
          <p:nvPr>
            <p:ph type="pic" idx="1"/>
          </p:nvPr>
        </p:nvPicPr>
        <p:blipFill>
          <a:blip r:embed="rId2"/>
          <a:srcRect t="6999" b="699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Личность 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52800" y="1728216"/>
            <a:ext cx="4953000" cy="4572000"/>
          </a:xfrm>
        </p:spPr>
        <p:txBody>
          <a:bodyPr/>
          <a:lstStyle/>
          <a:p>
            <a:r>
              <a:rPr lang="ru-RU" dirty="0" smtClean="0"/>
              <a:t>Гордость Екатеринбурга, и у него с нашим городом счастливое взаимное чувство. Не одно поколение выросло на его  работах – иллюстрациях к </a:t>
            </a:r>
            <a:r>
              <a:rPr lang="ru-RU" dirty="0" err="1" smtClean="0"/>
              <a:t>пришвинской</a:t>
            </a:r>
            <a:r>
              <a:rPr lang="ru-RU" dirty="0" smtClean="0"/>
              <a:t> «Кладовой солнца», которые высоко ценил сам писатель, или блистательных офортах к «Слову о полку Игореве» и «Роману о Тристане и Изольде». Его работы хранятся во многих музеях и частных коллекциях мира, а в его альбом «Старый Екатеринбург» включено более 200 рисунков и цветных работ разных лет.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105835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назвать имя человека, о котором идет речь.(2 балла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В</a:t>
            </a:r>
            <a:r>
              <a:rPr lang="ru-RU" b="1" dirty="0" smtClean="0">
                <a:hlinkClick r:id="rId2"/>
              </a:rPr>
              <a:t>италий Волович, художник</a:t>
            </a:r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3"/>
          <a:srcRect t="6999" b="699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Личность 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1400" y="1728216"/>
            <a:ext cx="5029200" cy="4572000"/>
          </a:xfrm>
        </p:spPr>
        <p:txBody>
          <a:bodyPr/>
          <a:lstStyle/>
          <a:p>
            <a:r>
              <a:rPr lang="ru-RU" dirty="0" smtClean="0"/>
              <a:t>С детства спортсмен, хороший ученик и ходячий сборник анекдотов, родился в семье потомственных уральских железнодорожников, но манили будущую звезду не столько поезда, сколько телевидение. После пробных заплывов в программе "</a:t>
            </a:r>
            <a:r>
              <a:rPr lang="ru-RU" dirty="0" err="1" smtClean="0"/>
              <a:t>Смехофедерация</a:t>
            </a:r>
            <a:r>
              <a:rPr lang="ru-RU" dirty="0" smtClean="0"/>
              <a:t>", одаренный юморист начал работу над собственным проектом. Так появилась "Наша </a:t>
            </a:r>
            <a:r>
              <a:rPr lang="ru-RU" dirty="0" err="1" smtClean="0"/>
              <a:t>Russia</a:t>
            </a:r>
            <a:r>
              <a:rPr lang="ru-RU" dirty="0" smtClean="0"/>
              <a:t>" – программа, которую нынче любят миллионы телезрителей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3105835"/>
            <a:ext cx="213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назвать имя человека, о котором идет речь.(2 балла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Личность 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>
                <a:hlinkClick r:id="rId2"/>
              </a:rPr>
              <a:t>Сергей </a:t>
            </a:r>
            <a:r>
              <a:rPr lang="ru-RU" b="1" dirty="0" err="1" smtClean="0">
                <a:hlinkClick r:id="rId2"/>
              </a:rPr>
              <a:t>Светлаков</a:t>
            </a:r>
            <a:r>
              <a:rPr lang="ru-RU" b="1" dirty="0" smtClean="0">
                <a:hlinkClick r:id="rId2"/>
              </a:rPr>
              <a:t>, телеведущий, сценарист, продюсер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057400"/>
            <a:ext cx="4495799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Песня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Напеть </a:t>
            </a:r>
            <a:r>
              <a:rPr lang="ru-RU" dirty="0" smtClean="0"/>
              <a:t>по несколько строк </a:t>
            </a:r>
            <a:r>
              <a:rPr lang="ru-RU" dirty="0" smtClean="0"/>
              <a:t> из песни о </a:t>
            </a:r>
            <a:r>
              <a:rPr lang="ru-RU" dirty="0" smtClean="0"/>
              <a:t>Екатеринбурге (Свердловске). (1 балл за песню)</a:t>
            </a:r>
          </a:p>
          <a:p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28600"/>
            <a:ext cx="333796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4264" r="4264"/>
          <a:stretch>
            <a:fillRect/>
          </a:stretch>
        </p:blipFill>
        <p:spPr bwMode="auto">
          <a:xfrm>
            <a:off x="5638800" y="2743200"/>
            <a:ext cx="2703495" cy="23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495800"/>
            <a:ext cx="2636233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278295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Синквейн 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За 1 минуту сочинить </a:t>
            </a:r>
            <a:r>
              <a:rPr lang="ru-RU" dirty="0" err="1" smtClean="0"/>
              <a:t>синквейн</a:t>
            </a:r>
            <a:r>
              <a:rPr lang="ru-RU" dirty="0" smtClean="0"/>
              <a:t> о Екатеринбурге, отражая тему собрания. (до 3 баллов)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t="15926" r="17778"/>
          <a:stretch>
            <a:fillRect/>
          </a:stretch>
        </p:blipFill>
        <p:spPr bwMode="auto">
          <a:xfrm>
            <a:off x="3124200" y="2057400"/>
            <a:ext cx="5638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7838" y="152400"/>
            <a:ext cx="3337362" cy="978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Патриотизм — одна из важнейших черт всесторонне развитой личности.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95599" y="1743133"/>
            <a:ext cx="6044419" cy="455888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«Что у родителей скачет с языка, то у ребенка скачет на языке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«Родительское слово на ветер не молвится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«Нравственность – это внутренние духовные качества, которыми руководствуется человек».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667000"/>
            <a:ext cx="220545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работу!</a:t>
            </a:r>
            <a:endParaRPr lang="ru-RU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4524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Памятник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Памятник основателям города работы скульптора </a:t>
            </a:r>
            <a:r>
              <a:rPr lang="ru-RU" dirty="0" err="1" smtClean="0"/>
              <a:t>П.Чусовитинова</a:t>
            </a:r>
            <a:r>
              <a:rPr lang="ru-RU" dirty="0" smtClean="0"/>
              <a:t> был открыт к 275-летию города, в августе 1998 года. Это фигуры отцов-основателей Екатеринбурга — Василия Никитича Татищева и </a:t>
            </a:r>
            <a:r>
              <a:rPr lang="ru-RU" dirty="0" err="1" smtClean="0"/>
              <a:t>Вилима</a:t>
            </a:r>
            <a:r>
              <a:rPr lang="ru-RU" dirty="0" smtClean="0"/>
              <a:t> Ивановича де </a:t>
            </a:r>
            <a:r>
              <a:rPr lang="ru-RU" dirty="0" err="1" smtClean="0"/>
              <a:t>Геннина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http://im3-tub-ru.yandex.net/i?id=95129670-28-7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2776" y="1743075"/>
            <a:ext cx="3434673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Памятник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узнать памятник (1 балл), рассказать, где он расположен (1 балл), в честь кого или какого события установлен (2 балла)</a:t>
            </a:r>
          </a:p>
          <a:p>
            <a:endParaRPr lang="ru-RU" dirty="0"/>
          </a:p>
        </p:txBody>
      </p:sp>
      <p:pic>
        <p:nvPicPr>
          <p:cNvPr id="5" name="Содержимое 4" descr="http://im5-tub-ru.yandex.net/i?id=34223535-53-72"/>
          <p:cNvPicPr>
            <a:picLocks noGrp="1"/>
          </p:cNvPicPr>
          <p:nvPr>
            <p:ph idx="1"/>
          </p:nvPr>
        </p:nvPicPr>
        <p:blipFill>
          <a:blip r:embed="rId2"/>
          <a:srcRect l="36666" t="1724" r="43333" b="58621"/>
          <a:stretch>
            <a:fillRect/>
          </a:stretch>
        </p:blipFill>
        <p:spPr bwMode="auto">
          <a:xfrm>
            <a:off x="5105400" y="1981200"/>
            <a:ext cx="91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Памятник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Памятник воинам Добровольческого танкового корпуса .</a:t>
            </a:r>
            <a:r>
              <a:rPr lang="ru-RU" dirty="0" smtClean="0"/>
              <a:t>  Открыт 22 февраля 1962 года на Привокзальной площади. Старый рабочий, олицетворяющий Урал, благословляет молодого воина-танкиста на борьбу с фашизмом. Памятник напоминает горожанам о том, что в 1943 году в Свердловске был сформирован Танковый корпус, который прошел от Курской дуги до Берлина. Скульптор В. М. </a:t>
            </a:r>
            <a:r>
              <a:rPr lang="ru-RU" dirty="0" err="1" smtClean="0"/>
              <a:t>Друзин</a:t>
            </a:r>
            <a:r>
              <a:rPr lang="ru-RU" dirty="0" smtClean="0"/>
              <a:t> и П. А. Сажин. Архитектор — Г. И. </a:t>
            </a:r>
            <a:r>
              <a:rPr lang="ru-RU" dirty="0" err="1" smtClean="0"/>
              <a:t>Белянкин</a:t>
            </a:r>
            <a:endParaRPr lang="ru-RU" dirty="0"/>
          </a:p>
        </p:txBody>
      </p:sp>
      <p:pic>
        <p:nvPicPr>
          <p:cNvPr id="5" name="Содержимое 4" descr="http://im5-tub-ru.yandex.net/i?id=34223535-53-7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676400"/>
            <a:ext cx="4953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Памятник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узнать памятник (1 балл), рассказать, где он расположен (1 балл), в честь кого или какого события установлен (2 балла)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l="41935" t="6154" r="33871" b="30769"/>
          <a:stretch>
            <a:fillRect/>
          </a:stretch>
        </p:blipFill>
        <p:spPr bwMode="auto">
          <a:xfrm>
            <a:off x="5943600" y="1447800"/>
            <a:ext cx="1143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Памятник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парке Зеленая роща  в Екатеринбурге был открыт единственный в России памятник воинам-спортсменам. Воины-спортсмены всегда были там, где приходилось сложнее всего. Именно из них формировались специальные подразделения для выполнения особых заданий на фронте и в тылу врага. С 1941 по 1945 года в физкультурных организациях Свердловска и области по специальной программе было подготовлено 2,5 миллиона лыжников, рукопашному бою обучено более 700 тысяч юношей, плаванию с боевым снаряжением - более 200 тысяч человек. Все они в годы войны были для фронтовиков примером стойкости и выносливости. </a:t>
            </a:r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447800"/>
            <a:ext cx="472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Памятник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узнать памятник (1 балл), рассказать, где он расположен (1 балл), в честь кого или какого события установлен (2 балла)</a:t>
            </a:r>
          </a:p>
          <a:p>
            <a:endParaRPr lang="ru-RU" dirty="0"/>
          </a:p>
        </p:txBody>
      </p:sp>
      <p:pic>
        <p:nvPicPr>
          <p:cNvPr id="5" name="Содержимое 4" descr="http://im0-tub-ru.yandex.net/i?id=485799364-18-72"/>
          <p:cNvPicPr>
            <a:picLocks noGrp="1"/>
          </p:cNvPicPr>
          <p:nvPr>
            <p:ph idx="1"/>
          </p:nvPr>
        </p:nvPicPr>
        <p:blipFill>
          <a:blip r:embed="rId2"/>
          <a:srcRect l="43940" t="7692" r="42424"/>
          <a:stretch>
            <a:fillRect/>
          </a:stretch>
        </p:blipFill>
        <p:spPr bwMode="auto">
          <a:xfrm>
            <a:off x="5715000" y="1295400"/>
            <a:ext cx="6858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68</TotalTime>
  <Words>1453</Words>
  <PresentationFormat>Экран (4:3)</PresentationFormat>
  <Paragraphs>96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Модульная</vt:lpstr>
      <vt:lpstr>«Нравственно патриотическое воспитание подростков  в семье  через знакомство с родным городом»  </vt:lpstr>
      <vt:lpstr>Слайд 2</vt:lpstr>
      <vt:lpstr>1. Памятник </vt:lpstr>
      <vt:lpstr>1. Памятник </vt:lpstr>
      <vt:lpstr>1. Памятник </vt:lpstr>
      <vt:lpstr>1. Памятник </vt:lpstr>
      <vt:lpstr>1. Памятник </vt:lpstr>
      <vt:lpstr>1. Памятник </vt:lpstr>
      <vt:lpstr>1. Памятник </vt:lpstr>
      <vt:lpstr>1. Памятник </vt:lpstr>
      <vt:lpstr>2. Здание </vt:lpstr>
      <vt:lpstr>2. Здание </vt:lpstr>
      <vt:lpstr>2. Здание </vt:lpstr>
      <vt:lpstr>2. Здание </vt:lpstr>
      <vt:lpstr>2. Здание </vt:lpstr>
      <vt:lpstr>2. Здание </vt:lpstr>
      <vt:lpstr>2. Здание </vt:lpstr>
      <vt:lpstr>2. Здание </vt:lpstr>
      <vt:lpstr>3. Музыкант </vt:lpstr>
      <vt:lpstr>3. Музыкант </vt:lpstr>
      <vt:lpstr>3. Музыкант </vt:lpstr>
      <vt:lpstr>Слайд 22</vt:lpstr>
      <vt:lpstr>3. Музыкант </vt:lpstr>
      <vt:lpstr>3. Музыкант </vt:lpstr>
      <vt:lpstr>3. Музыкант </vt:lpstr>
      <vt:lpstr>3. Музыкант </vt:lpstr>
      <vt:lpstr>4. Личность </vt:lpstr>
      <vt:lpstr>4. Личность </vt:lpstr>
      <vt:lpstr>4. Личность </vt:lpstr>
      <vt:lpstr>Слайд 30</vt:lpstr>
      <vt:lpstr>4. Личность </vt:lpstr>
      <vt:lpstr>Слайд 32</vt:lpstr>
      <vt:lpstr>4. Личность </vt:lpstr>
      <vt:lpstr>4. Личность </vt:lpstr>
      <vt:lpstr>5. Песня </vt:lpstr>
      <vt:lpstr>6. Синквейн </vt:lpstr>
      <vt:lpstr>Патриотизм — одна из важнейших черт всесторонне развитой личности. </vt:lpstr>
      <vt:lpstr>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«Нравственно патриотическое воспитание подростков  в семье  через знакомство с родным городом»  </dc:title>
  <dc:creator>Пользователь</dc:creator>
  <cp:lastModifiedBy>Пользователь</cp:lastModifiedBy>
  <cp:revision>16</cp:revision>
  <dcterms:created xsi:type="dcterms:W3CDTF">2012-02-05T19:32:59Z</dcterms:created>
  <dcterms:modified xsi:type="dcterms:W3CDTF">2012-02-05T20:48:01Z</dcterms:modified>
</cp:coreProperties>
</file>