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7" r:id="rId11"/>
    <p:sldId id="263" r:id="rId12"/>
    <p:sldId id="265" r:id="rId13"/>
    <p:sldId id="266" r:id="rId14"/>
    <p:sldId id="269" r:id="rId15"/>
    <p:sldId id="270" r:id="rId16"/>
    <p:sldId id="278" r:id="rId17"/>
    <p:sldId id="268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apon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69" d="100"/>
          <a:sy n="69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D9348-9BBB-4A17-A8F1-B083379C0534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929CF-D2D2-438C-9940-804C2C2BF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33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58535-1FFB-42CF-B9AF-CCD291EFBC3B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F9D41-E0A9-4107-AAC3-D2037D3C0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60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406640" cy="1184152"/>
          </a:xfrm>
        </p:spPr>
        <p:txBody>
          <a:bodyPr/>
          <a:lstStyle/>
          <a:p>
            <a:pPr algn="ctr"/>
            <a:r>
              <a:rPr lang="ru-RU" sz="4800" dirty="0" smtClean="0"/>
              <a:t>Компьютерные сети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7620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50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 algn="ctr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Перечислите устройства для подключения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каналам связи, которые вы знаете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0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49808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>Устройства для подключения к линиям связи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4968" y="1844824"/>
            <a:ext cx="7498080" cy="4824536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>
                <a:hlinkClick r:id="rId2" action="ppaction://hlinksldjump"/>
              </a:rPr>
              <a:t>Сетевая </a:t>
            </a:r>
            <a:r>
              <a:rPr lang="ru-RU" dirty="0" smtClean="0">
                <a:hlinkClick r:id="rId2" action="ppaction://hlinksldjump"/>
              </a:rPr>
              <a:t>карта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устройство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физического подключения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ПК к локальной сети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>
                <a:hlinkClick r:id="rId3" action="ppaction://hlinksldjump"/>
              </a:rPr>
              <a:t>Модем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устройство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подключения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ПК к глобальной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сети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hlinkClick r:id="rId4" action="ppaction://hlinksldjump"/>
              </a:rPr>
              <a:t>Свитч</a:t>
            </a: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hlinkClick r:id="rId5" action="ppaction://hlinksldjump"/>
              </a:rPr>
              <a:t>Роутер</a:t>
            </a:r>
            <a:endParaRPr lang="ru-RU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Давайте теперь подробно остановимся на видах компьютерных сетей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rId6" action="ppaction://hlinksldjump" highlightClick="1"/>
          </p:cNvPr>
          <p:cNvSpPr/>
          <p:nvPr/>
        </p:nvSpPr>
        <p:spPr>
          <a:xfrm>
            <a:off x="4067944" y="5805264"/>
            <a:ext cx="576064" cy="576000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8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Сетевая карта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05105"/>
            <a:ext cx="6476108" cy="468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9632" y="50131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Разъем </a:t>
            </a:r>
            <a:r>
              <a:rPr lang="en-US" dirty="0" smtClean="0"/>
              <a:t>RJ-45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821541" y="4816211"/>
            <a:ext cx="1080120" cy="4726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796136" y="2996952"/>
            <a:ext cx="216024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48064" y="249289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Чип сетевой карты</a:t>
            </a:r>
            <a:endParaRPr lang="ru-RU" dirty="0"/>
          </a:p>
        </p:txBody>
      </p:sp>
      <p:sp>
        <p:nvSpPr>
          <p:cNvPr id="12" name="Управляющая кнопка: возврат 11">
            <a:hlinkClick r:id="rId3" action="ppaction://hlinksldjump" highlightClick="1"/>
          </p:cNvPr>
          <p:cNvSpPr/>
          <p:nvPr/>
        </p:nvSpPr>
        <p:spPr>
          <a:xfrm>
            <a:off x="8172400" y="6032260"/>
            <a:ext cx="576064" cy="576064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8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2289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Модем</a:t>
            </a:r>
            <a:endParaRPr lang="ru-RU" sz="4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2857500" cy="21621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134" y="1222895"/>
            <a:ext cx="3240000" cy="324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84112" y="4034196"/>
            <a:ext cx="1944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ADSL </a:t>
            </a:r>
            <a:r>
              <a:rPr lang="ru-RU" dirty="0"/>
              <a:t>модем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12876" y="404157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Dial-up </a:t>
            </a:r>
            <a:r>
              <a:rPr lang="ru-RU" dirty="0" smtClean="0"/>
              <a:t>модем</a:t>
            </a:r>
            <a:endParaRPr lang="ru-RU" dirty="0"/>
          </a:p>
          <a:p>
            <a:endParaRPr lang="ru-RU" dirty="0"/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8172400" y="6032260"/>
            <a:ext cx="576064" cy="576064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735011"/>
            <a:ext cx="2676525" cy="17049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04406" y="6032260"/>
            <a:ext cx="166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USB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модем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35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Свитч</a:t>
            </a:r>
            <a:r>
              <a:rPr lang="ru-RU" sz="4400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английского «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switch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(переключатель), сетевой коммутатор, свитч предназначен для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объединения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множества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компьютеров в одну локальную сеть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pic>
        <p:nvPicPr>
          <p:cNvPr id="4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61048"/>
            <a:ext cx="3520800" cy="1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193" y="3023534"/>
            <a:ext cx="4115714" cy="3295027"/>
          </a:xfrm>
          <a:prstGeom prst="rect">
            <a:avLst/>
          </a:prstGeom>
        </p:spPr>
      </p:pic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172400" y="6032260"/>
            <a:ext cx="576064" cy="576064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62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Роутер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английского «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router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», маршрутизатор, который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умеет передавать данные между различными сетями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например сетью вашего интернет провайдера и вашей домашней локальной сетью.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822" y="3560120"/>
            <a:ext cx="4523896" cy="2556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808135"/>
            <a:ext cx="2667000" cy="2000250"/>
          </a:xfrm>
          <a:prstGeom prst="rect">
            <a:avLst/>
          </a:prstGeom>
        </p:spPr>
      </p:pic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172400" y="6032260"/>
            <a:ext cx="576064" cy="576064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26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 algn="ctr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виды компьютерных сетей,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которые вы знаете 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77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effectLst/>
              </a:rPr>
              <a:t>Классификация </a:t>
            </a:r>
            <a:r>
              <a:rPr lang="ru-RU" sz="4400" dirty="0" smtClean="0">
                <a:effectLst/>
              </a:rPr>
              <a:t>компьютерных сетей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002136" cy="4800600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Локальные компьютерные сети</a:t>
            </a:r>
            <a:endParaRPr lang="ru-RU" dirty="0" smtClean="0"/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Региональные компьютерные сети - компьютерная сеть в пределах одного региона</a:t>
            </a:r>
          </a:p>
          <a:p>
            <a:r>
              <a:rPr lang="ru-RU" dirty="0" smtClean="0">
                <a:hlinkClick r:id="rId3" action="ppaction://hlinksldjump"/>
              </a:rPr>
              <a:t>Глобальные компьютерные сети</a:t>
            </a: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" indent="0">
              <a:buNone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Подведем итог 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Управляющая кнопка: далее 3">
            <a:hlinkClick r:id="rId4" action="ppaction://hlinksldjump" highlightClick="1"/>
          </p:cNvPr>
          <p:cNvSpPr/>
          <p:nvPr/>
        </p:nvSpPr>
        <p:spPr>
          <a:xfrm>
            <a:off x="2708711" y="4855963"/>
            <a:ext cx="576000" cy="576000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0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effectLst/>
              </a:rPr>
              <a:t>Локальная вычислительная </a:t>
            </a:r>
            <a:r>
              <a:rPr lang="ru-RU" sz="4400" dirty="0">
                <a:effectLst/>
              </a:rPr>
              <a:t>сеть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ЛВС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 </a:t>
            </a:r>
            <a:r>
              <a:rPr lang="ru-RU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Local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Area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Network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LAN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—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объединяет несколько компьютеров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 позволяет пользователям совместно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использовать ресурсы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компьютеров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а также подключенных к сети периферийных устройств</a:t>
            </a:r>
          </a:p>
          <a:p>
            <a:pPr marL="82296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Виды</a:t>
            </a:r>
          </a:p>
          <a:p>
            <a:pPr marL="342900" indent="-342900" defTabSz="354013">
              <a:spcBef>
                <a:spcPct val="50000"/>
              </a:spcBef>
              <a:buFontTx/>
              <a:buAutoNum type="arabicPeriod"/>
            </a:pPr>
            <a:r>
              <a:rPr lang="ru-RU" sz="2800" dirty="0">
                <a:hlinkClick r:id="rId2" action="ppaction://hlinksldjump"/>
              </a:rPr>
              <a:t>Одноранговые сети</a:t>
            </a:r>
            <a:endParaRPr lang="ru-RU" sz="2800" dirty="0"/>
          </a:p>
          <a:p>
            <a:pPr marL="342900" indent="-342900" defTabSz="354013">
              <a:spcBef>
                <a:spcPct val="50000"/>
              </a:spcBef>
              <a:buFontTx/>
              <a:buAutoNum type="arabicPeriod"/>
            </a:pPr>
            <a:r>
              <a:rPr lang="ru-RU" sz="2800" dirty="0" smtClean="0">
                <a:hlinkClick r:id="rId3" action="ppaction://hlinksldjump"/>
              </a:rPr>
              <a:t>Сети </a:t>
            </a:r>
            <a:r>
              <a:rPr lang="ru-RU" sz="2800" dirty="0">
                <a:hlinkClick r:id="rId3" action="ppaction://hlinksldjump"/>
              </a:rPr>
              <a:t>с выделенным сервером</a:t>
            </a:r>
            <a:endParaRPr lang="ru-RU" sz="2800" dirty="0"/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Управляющая кнопка: возврат 3">
            <a:hlinkClick r:id="rId4" action="ppaction://hlinksldjump" highlightClick="1"/>
          </p:cNvPr>
          <p:cNvSpPr/>
          <p:nvPr/>
        </p:nvSpPr>
        <p:spPr>
          <a:xfrm>
            <a:off x="8172400" y="6165304"/>
            <a:ext cx="576000" cy="576000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22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Одноранговые </a:t>
            </a:r>
            <a:r>
              <a:rPr lang="ru-RU" sz="4400" dirty="0" smtClean="0"/>
              <a:t>сети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94" y="2204864"/>
            <a:ext cx="7589646" cy="2880000"/>
          </a:xfrm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244408" y="5937940"/>
            <a:ext cx="576064" cy="576000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4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595263"/>
          </a:xfrm>
        </p:spPr>
        <p:txBody>
          <a:bodyPr/>
          <a:lstStyle/>
          <a:p>
            <a:r>
              <a:rPr lang="ru-RU" sz="4400" dirty="0"/>
              <a:t>Цель урока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80928"/>
            <a:ext cx="740664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Как вы думаете, какая у нас цель урока?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Тема урока является важной для вас? Если, да, то почему?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2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Сети с выделенным </a:t>
            </a:r>
            <a:r>
              <a:rPr lang="ru-RU" sz="4400" dirty="0" smtClean="0"/>
              <a:t>сервером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18628"/>
            <a:ext cx="5040000" cy="5040000"/>
          </a:xfrm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244408" y="5937940"/>
            <a:ext cx="576064" cy="576000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70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Глобальные компьютерные </a:t>
            </a:r>
            <a:r>
              <a:rPr lang="ru-RU" sz="4400" dirty="0" smtClean="0"/>
              <a:t>сети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ГКС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Wide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Area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Network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WAN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—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компьютерная сеть, охватывающая большие территории и включающая в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себя большое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число компьютеров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82296" indent="0">
              <a:buNone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История создания</a:t>
            </a:r>
          </a:p>
          <a:p>
            <a:pPr marL="0" indent="0">
              <a:spcBef>
                <a:spcPct val="20000"/>
              </a:spcBef>
              <a:buNone/>
              <a:tabLst>
                <a:tab pos="628650" algn="l"/>
              </a:tabLst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1960-е 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 компьютерной сети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ARPANet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Bef>
                <a:spcPct val="20000"/>
              </a:spcBef>
              <a:buNone/>
              <a:tabLst>
                <a:tab pos="628650" algn="l"/>
              </a:tabLst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1968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Первая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сеть нового типа из 4-х компьютеров.</a:t>
            </a:r>
          </a:p>
          <a:p>
            <a:pPr marL="0" indent="0">
              <a:spcBef>
                <a:spcPct val="20000"/>
              </a:spcBef>
              <a:buNone/>
              <a:tabLst>
                <a:tab pos="628650" algn="l"/>
              </a:tabLst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1972       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сети 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университетов и лабораторий.</a:t>
            </a:r>
          </a:p>
          <a:p>
            <a:pPr marL="0" indent="0">
              <a:spcBef>
                <a:spcPct val="20000"/>
              </a:spcBef>
              <a:buNone/>
              <a:tabLst>
                <a:tab pos="628650" algn="l"/>
              </a:tabLst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1988       Сеть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Интернет стала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международной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" indent="0">
              <a:buNone/>
            </a:pPr>
            <a:endParaRPr lang="ru-RU" sz="24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172400" y="6165304"/>
            <a:ext cx="576000" cy="576000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58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Продолжите фразы: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 узнал(а)…</a:t>
            </a:r>
          </a:p>
          <a:p>
            <a:pPr marL="82296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было интересно…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было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трудно…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 смог(ла)…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попробую…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меня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удивило…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30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772400" cy="1735833"/>
          </a:xfrm>
        </p:spPr>
        <p:txBody>
          <a:bodyPr/>
          <a:lstStyle/>
          <a:p>
            <a:r>
              <a:rPr lang="ru-RU" sz="4400" dirty="0" smtClean="0"/>
              <a:t>Д/з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6400800" cy="12192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Пересказ по опорному плану в тетради, п.2.1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Дополнительный балл можно заработать за интересные факты про компьютерные сети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Что такое компьютерная сеть?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80929"/>
            <a:ext cx="8229600" cy="3168352"/>
          </a:xfrm>
        </p:spPr>
        <p:txBody>
          <a:bodyPr/>
          <a:lstStyle/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Компьютерная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сеть—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совокупность компьютеров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соединенных с помощью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каналов связи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средств коммутации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единую систему для обмена сообщениями и доступа пользователей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 ресурсам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сети</a:t>
            </a:r>
            <a:r>
              <a:rPr lang="ru-RU" dirty="0"/>
              <a:t>.</a:t>
            </a:r>
          </a:p>
        </p:txBody>
      </p:sp>
      <p:sp>
        <p:nvSpPr>
          <p:cNvPr id="4" name="Овал 3"/>
          <p:cNvSpPr/>
          <p:nvPr/>
        </p:nvSpPr>
        <p:spPr>
          <a:xfrm>
            <a:off x="3419872" y="1622764"/>
            <a:ext cx="2088232" cy="79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Computer NetWork</a:t>
            </a:r>
          </a:p>
        </p:txBody>
      </p:sp>
      <p:cxnSp>
        <p:nvCxnSpPr>
          <p:cNvPr id="6" name="Прямая со стрелкой 5"/>
          <p:cNvCxnSpPr>
            <a:stCxn id="4" idx="2"/>
          </p:cNvCxnSpPr>
          <p:nvPr/>
        </p:nvCxnSpPr>
        <p:spPr>
          <a:xfrm flipH="1">
            <a:off x="2267744" y="2018764"/>
            <a:ext cx="1152128" cy="39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6"/>
          </p:cNvCxnSpPr>
          <p:nvPr/>
        </p:nvCxnSpPr>
        <p:spPr>
          <a:xfrm>
            <a:off x="5508104" y="2018764"/>
            <a:ext cx="1008112" cy="39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187624" y="2414764"/>
            <a:ext cx="1512168" cy="582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net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16740" y="2414764"/>
            <a:ext cx="1512168" cy="582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work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33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А какие вы знаете каналы связи?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27747"/>
            <a:ext cx="7498080" cy="52215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Проводные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82296" indent="0">
              <a:buNone/>
            </a:pPr>
            <a:r>
              <a:rPr lang="ru-RU" dirty="0" smtClean="0">
                <a:hlinkClick r:id="rId2" action="ppaction://hlinksldjump"/>
              </a:rPr>
              <a:t>Электрический кабель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>
                <a:hlinkClick r:id="rId3" action="ppaction://hlinksldjump"/>
              </a:rPr>
              <a:t>Телефонный кабель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>
                <a:hlinkClick r:id="rId4" action="ppaction://hlinksldjump"/>
              </a:rPr>
              <a:t>Оптоволоконный кабель</a:t>
            </a:r>
            <a:endParaRPr lang="ru-RU" dirty="0" smtClean="0"/>
          </a:p>
          <a:p>
            <a:pPr marL="82296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Беспроводные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" indent="0">
              <a:buNone/>
            </a:pPr>
            <a:r>
              <a:rPr lang="ru-RU" dirty="0" smtClean="0">
                <a:hlinkClick r:id="rId5" action="ppaction://hlinksldjump"/>
              </a:rPr>
              <a:t>Радиосвязь: </a:t>
            </a:r>
            <a:r>
              <a:rPr lang="ru-RU" dirty="0" err="1" smtClean="0">
                <a:hlinkClick r:id="rId5" action="ppaction://hlinksldjump"/>
              </a:rPr>
              <a:t>Wi-Fi</a:t>
            </a:r>
            <a:r>
              <a:rPr lang="ru-RU" dirty="0">
                <a:hlinkClick r:id="rId5" action="ppaction://hlinksldjump"/>
              </a:rPr>
              <a:t>, </a:t>
            </a:r>
            <a:r>
              <a:rPr lang="ru-RU" dirty="0" err="1" smtClean="0">
                <a:hlinkClick r:id="rId5" action="ppaction://hlinksldjump"/>
              </a:rPr>
              <a:t>WiMAX</a:t>
            </a:r>
            <a:endParaRPr lang="ru-RU" dirty="0" smtClean="0"/>
          </a:p>
          <a:p>
            <a:pPr marL="82296" indent="0">
              <a:buNone/>
            </a:pPr>
            <a:r>
              <a:rPr lang="ru-RU" dirty="0" smtClean="0">
                <a:hlinkClick r:id="rId6" action="ppaction://hlinksldjump"/>
              </a:rPr>
              <a:t>Спутниковый </a:t>
            </a:r>
            <a:r>
              <a:rPr lang="ru-RU" dirty="0">
                <a:hlinkClick r:id="rId6" action="ppaction://hlinksldjump"/>
              </a:rPr>
              <a:t>канал </a:t>
            </a:r>
            <a:r>
              <a:rPr lang="ru-RU" dirty="0" smtClean="0">
                <a:hlinkClick r:id="rId6" action="ppaction://hlinksldjump"/>
              </a:rPr>
              <a:t>связи</a:t>
            </a:r>
            <a:endParaRPr lang="ru-RU" dirty="0" smtClean="0"/>
          </a:p>
          <a:p>
            <a:pPr marL="82296" indent="0">
              <a:buNone/>
            </a:pPr>
            <a:endParaRPr lang="ru-RU" sz="2400" i="1" dirty="0" smtClean="0"/>
          </a:p>
          <a:p>
            <a:pPr marL="82296" indent="0">
              <a:buNone/>
            </a:pP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296" indent="0">
              <a:buNone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Давайте теперь поговорим об устройствах для подключения к каналам связи</a:t>
            </a:r>
          </a:p>
          <a:p>
            <a:pPr marL="82296" indent="0">
              <a:buNone/>
            </a:pPr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rId7" action="ppaction://hlinksldjump" highlightClick="1"/>
          </p:cNvPr>
          <p:cNvSpPr/>
          <p:nvPr/>
        </p:nvSpPr>
        <p:spPr>
          <a:xfrm>
            <a:off x="4860032" y="5747320"/>
            <a:ext cx="576064" cy="576000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64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Коаксиальный кабель</a:t>
            </a:r>
            <a:endParaRPr lang="ru-RU" sz="4400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172400" y="6032260"/>
            <a:ext cx="576064" cy="576000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804" y="1548710"/>
            <a:ext cx="2520000" cy="252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8184" y="386014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Внутренний проводник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41322" y="2105483"/>
            <a:ext cx="2410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изоляция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35696" y="319497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Внешний проводник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512308" y="1548710"/>
            <a:ext cx="223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оболочка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48" y="4095924"/>
            <a:ext cx="324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0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267" y="1619704"/>
            <a:ext cx="3388235" cy="18000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60"/>
            <a:ext cx="2340000" cy="2340000"/>
          </a:xfrm>
          <a:prstGeom prst="rect">
            <a:avLst/>
          </a:prstGeom>
        </p:spPr>
      </p:pic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>
            <a:off x="8172400" y="6032260"/>
            <a:ext cx="576064" cy="576064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144" y="3145292"/>
            <a:ext cx="3175000" cy="317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56222" y="356918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Жилы проводника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5475701" y="3938519"/>
            <a:ext cx="480521" cy="2105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09504" y="551723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Изоляция ПВХ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287858" y="3779748"/>
            <a:ext cx="168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Оболочка ПВХ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5076056" y="5301208"/>
            <a:ext cx="504056" cy="400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976972" y="4043799"/>
            <a:ext cx="532532" cy="3693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Телефонный кабель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7442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Оптоволоконный </a:t>
            </a:r>
            <a:r>
              <a:rPr lang="ru-RU" sz="4400" dirty="0" smtClean="0"/>
              <a:t>кабель</a:t>
            </a:r>
            <a:endParaRPr lang="ru-RU" sz="4400" dirty="0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172400" y="6032260"/>
            <a:ext cx="576064" cy="576064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556104"/>
            <a:ext cx="4680000" cy="46800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974" y="1582891"/>
            <a:ext cx="6131088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74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Wi-Fi,</a:t>
            </a:r>
            <a:r>
              <a:rPr lang="ru-RU" sz="4400" dirty="0" smtClean="0"/>
              <a:t>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WiMAX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28800"/>
            <a:ext cx="6516201" cy="4320000"/>
          </a:xfrm>
        </p:spPr>
      </p:pic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172400" y="6032260"/>
            <a:ext cx="576064" cy="576064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30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Спутниковый канал </a:t>
            </a:r>
            <a:r>
              <a:rPr lang="ru-RU" sz="4400" dirty="0" smtClean="0"/>
              <a:t>связи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16832"/>
            <a:ext cx="7920000" cy="3960000"/>
          </a:xfrm>
        </p:spPr>
      </p:pic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172400" y="6032260"/>
            <a:ext cx="576064" cy="576064"/>
          </a:xfrm>
          <a:prstGeom prst="actionButtonRetur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362</TotalTime>
  <Words>325</Words>
  <Application>Microsoft Office PowerPoint</Application>
  <PresentationFormat>Экран (4:3)</PresentationFormat>
  <Paragraphs>93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Исполнительная</vt:lpstr>
      <vt:lpstr>Компьютерные сети</vt:lpstr>
      <vt:lpstr>Цель урока</vt:lpstr>
      <vt:lpstr>Что такое компьютерная сеть?</vt:lpstr>
      <vt:lpstr>А какие вы знаете каналы связи?</vt:lpstr>
      <vt:lpstr>Коаксиальный кабель</vt:lpstr>
      <vt:lpstr>Телефонный кабель</vt:lpstr>
      <vt:lpstr>Оптоволоконный кабель</vt:lpstr>
      <vt:lpstr>Wi-Fi, WiMAX</vt:lpstr>
      <vt:lpstr>Спутниковый канал связи</vt:lpstr>
      <vt:lpstr>Презентация PowerPoint</vt:lpstr>
      <vt:lpstr> Устройства для подключения к линиям связи</vt:lpstr>
      <vt:lpstr>Сетевая карта</vt:lpstr>
      <vt:lpstr>Модем</vt:lpstr>
      <vt:lpstr>Свитч </vt:lpstr>
      <vt:lpstr>Роутер</vt:lpstr>
      <vt:lpstr>Презентация PowerPoint</vt:lpstr>
      <vt:lpstr>Классификация компьютерных сетей</vt:lpstr>
      <vt:lpstr>Локальная вычислительная сеть </vt:lpstr>
      <vt:lpstr>Одноранговые сети</vt:lpstr>
      <vt:lpstr>Сети с выделенным сервером</vt:lpstr>
      <vt:lpstr>Глобальные компьютерные сети</vt:lpstr>
      <vt:lpstr>Итог</vt:lpstr>
      <vt:lpstr>Д/з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сети</dc:title>
  <dc:creator>Patapon</dc:creator>
  <cp:lastModifiedBy>Patapon</cp:lastModifiedBy>
  <cp:revision>36</cp:revision>
  <dcterms:created xsi:type="dcterms:W3CDTF">2013-02-06T08:39:01Z</dcterms:created>
  <dcterms:modified xsi:type="dcterms:W3CDTF">2013-02-08T10:36:06Z</dcterms:modified>
</cp:coreProperties>
</file>