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3" r:id="rId3"/>
    <p:sldId id="261" r:id="rId4"/>
    <p:sldId id="264" r:id="rId5"/>
    <p:sldId id="272" r:id="rId6"/>
    <p:sldId id="273" r:id="rId7"/>
    <p:sldId id="262" r:id="rId8"/>
    <p:sldId id="259" r:id="rId9"/>
    <p:sldId id="260" r:id="rId10"/>
    <p:sldId id="268" r:id="rId11"/>
    <p:sldId id="271" r:id="rId12"/>
    <p:sldId id="267" r:id="rId13"/>
    <p:sldId id="258" r:id="rId14"/>
    <p:sldId id="257" r:id="rId15"/>
    <p:sldId id="265" r:id="rId16"/>
    <p:sldId id="266"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81ADA-D5A9-498E-8709-3CD29D027A88}" type="datetimeFigureOut">
              <a:rPr lang="ru-RU" smtClean="0"/>
              <a:t>14.08.2014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4C167-B98B-4778-8A1A-CC5FE6C14128}" type="slidenum">
              <a:rPr lang="ru-RU" smtClean="0"/>
              <a:t>‹#›</a:t>
            </a:fld>
            <a:endParaRPr lang="ru-RU"/>
          </a:p>
        </p:txBody>
      </p:sp>
    </p:spTree>
    <p:extLst>
      <p:ext uri="{BB962C8B-B14F-4D97-AF65-F5344CB8AC3E}">
        <p14:creationId xmlns:p14="http://schemas.microsoft.com/office/powerpoint/2010/main" val="246596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64C167-B98B-4778-8A1A-CC5FE6C14128}" type="slidenum">
              <a:rPr lang="ru-RU" smtClean="0"/>
              <a:t>10</a:t>
            </a:fld>
            <a:endParaRPr lang="ru-RU"/>
          </a:p>
        </p:txBody>
      </p:sp>
    </p:spTree>
    <p:extLst>
      <p:ext uri="{BB962C8B-B14F-4D97-AF65-F5344CB8AC3E}">
        <p14:creationId xmlns:p14="http://schemas.microsoft.com/office/powerpoint/2010/main" val="168196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12A5D62-738C-40B6-9E87-C66BF390F3F8}" type="datetimeFigureOut">
              <a:rPr lang="ru-RU" smtClean="0"/>
              <a:t>14.08.2014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D8954E8-4DC7-46B6-B2CB-150F8F4D5151}"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2A5D62-738C-40B6-9E87-C66BF390F3F8}" type="datetimeFigureOut">
              <a:rPr lang="ru-RU" smtClean="0"/>
              <a:t>14.08.2014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2A5D62-738C-40B6-9E87-C66BF390F3F8}" type="datetimeFigureOut">
              <a:rPr lang="ru-RU" smtClean="0"/>
              <a:t>14.08.2014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2A5D62-738C-40B6-9E87-C66BF390F3F8}" type="datetimeFigureOut">
              <a:rPr lang="ru-RU" smtClean="0"/>
              <a:t>14.08.2014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12A5D62-738C-40B6-9E87-C66BF390F3F8}" type="datetimeFigureOut">
              <a:rPr lang="ru-RU" smtClean="0"/>
              <a:t>14.08.2014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D8954E8-4DC7-46B6-B2CB-150F8F4D515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12A5D62-738C-40B6-9E87-C66BF390F3F8}" type="datetimeFigureOut">
              <a:rPr lang="ru-RU" smtClean="0"/>
              <a:t>14.08.2014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12A5D62-738C-40B6-9E87-C66BF390F3F8}" type="datetimeFigureOut">
              <a:rPr lang="ru-RU" smtClean="0"/>
              <a:t>14.08.2014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12A5D62-738C-40B6-9E87-C66BF390F3F8}" type="datetimeFigureOut">
              <a:rPr lang="ru-RU" smtClean="0"/>
              <a:t>14.08.2014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2A5D62-738C-40B6-9E87-C66BF390F3F8}" type="datetimeFigureOut">
              <a:rPr lang="ru-RU" smtClean="0"/>
              <a:t>14.08.2014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12A5D62-738C-40B6-9E87-C66BF390F3F8}" type="datetimeFigureOut">
              <a:rPr lang="ru-RU" smtClean="0"/>
              <a:t>14.08.2014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12A5D62-738C-40B6-9E87-C66BF390F3F8}" type="datetimeFigureOut">
              <a:rPr lang="ru-RU" smtClean="0"/>
              <a:t>14.08.2014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8954E8-4DC7-46B6-B2CB-150F8F4D515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12A5D62-738C-40B6-9E87-C66BF390F3F8}" type="datetimeFigureOut">
              <a:rPr lang="ru-RU" smtClean="0"/>
              <a:t>14.08.2014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D8954E8-4DC7-46B6-B2CB-150F8F4D515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ru/url?sa=i&amp;rct=j&amp;q=&amp;esrc=s&amp;frm=1&amp;source=images&amp;cd=&amp;cad=rja&amp;docid=Usy2wh7bpLFfZM&amp;tbnid=wp3lVmGyCvtNgM:&amp;ved=0CAUQjRw&amp;url=http://www.etovidel.net/sights/city/saint-petersburg/id/pamiatnik_rybke-kolushke_1&amp;ei=pTM8UprFHoqp4AT9kYGwDw&amp;psig=AFQjCNEHCYck_NhMbji60mk1B_cTY6-uVw&amp;ust=137976335887297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ru/url?sa=i&amp;rct=j&amp;q=&amp;esrc=s&amp;frm=1&amp;source=images&amp;cd=&amp;cad=rja&amp;docid=Usy2wh7bpLFfZM&amp;tbnid=S5UK6v9TogQdKM:&amp;ved=0CAUQjRw&amp;url=http://www.etovidel.net/sights/city/saint-petersburg/id/pamiatnik_rybke-kolushke_1&amp;ei=fjM8UsWhJa6u4QTxkIC4DQ&amp;psig=AFQjCNEHCYck_NhMbji60mk1B_cTY6-uVw&amp;ust=137976335887297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ru/url?sa=i&amp;rct=j&amp;q=&amp;esrc=s&amp;frm=1&amp;source=images&amp;cd=&amp;cad=rja&amp;docid=BEQCm9kA2k0EkM&amp;tbnid=qkUZwpFzXf9-CM:&amp;ved=0CAUQjRw&amp;url=http://www.enlight.ru/camera/vl/cron/01/&amp;ei=DUM8UrXwOa_14QSX0oCIDw&amp;bvm=bv.52434380,d.bGE&amp;psig=AFQjCNF5CscTZ46PF57y08egw8UOcnal5w&amp;ust=137976732733427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ru/url?sa=i&amp;rct=j&amp;q=&amp;esrc=s&amp;frm=1&amp;source=images&amp;cd=&amp;cad=rja&amp;docid=UuJU9pPylMIAJM&amp;tbnid=EPQ1kMxltBtcGM:&amp;ved=0CAUQjRw&amp;url=http://nash-kronshtadt.ru/turistu/pamatniki-memoriali/pamjatnik-s-o-makarovu.html&amp;ei=aj88Uq2eJMSC4ATxsoGABQ&amp;bvm=bv.52434380,d.bGE&amp;psig=AFQjCNEHnLs7ZNL4zhcNRgUj-obwjRzicQ&amp;ust=137976632729469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4848" y="116632"/>
            <a:ext cx="8229600" cy="1828800"/>
          </a:xfrm>
        </p:spPr>
        <p:txBody>
          <a:bodyPr>
            <a:normAutofit/>
            <a:scene3d>
              <a:camera prst="orthographicFront"/>
              <a:lightRig rig="soft" dir="t">
                <a:rot lat="0" lon="0" rev="10800000"/>
              </a:lightRig>
            </a:scene3d>
            <a:sp3d>
              <a:bevelT w="27940" h="12700"/>
              <a:contourClr>
                <a:srgbClr val="DDDDDD"/>
              </a:contourClr>
            </a:sp3d>
          </a:bodyPr>
          <a:lstStyle/>
          <a:p>
            <a:r>
              <a:rPr lang="ru-RU" sz="3600" cap="none" spc="150" dirty="0" smtClean="0">
                <a:ln w="11430"/>
                <a:solidFill>
                  <a:srgbClr val="F8F8F8"/>
                </a:solidFill>
                <a:effectLst>
                  <a:outerShdw blurRad="25400" algn="tl" rotWithShape="0">
                    <a:srgbClr val="000000">
                      <a:alpha val="43000"/>
                    </a:srgbClr>
                  </a:outerShdw>
                </a:effectLst>
              </a:rPr>
              <a:t>Экскурсия по памятным местам города воинской славы-Кронштадта</a:t>
            </a:r>
            <a:endParaRPr lang="ru-RU" sz="3600" cap="none" spc="150" dirty="0">
              <a:ln w="11430"/>
              <a:solidFill>
                <a:srgbClr val="F8F8F8"/>
              </a:solidFill>
              <a:effectLst>
                <a:outerShdw blurRad="25400" algn="tl" rotWithShape="0">
                  <a:srgbClr val="000000">
                    <a:alpha val="43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1968790"/>
            <a:ext cx="6763638" cy="3993625"/>
          </a:xfrm>
          <a:prstGeom prst="rect">
            <a:avLst/>
          </a:prstGeom>
        </p:spPr>
      </p:pic>
      <p:sp>
        <p:nvSpPr>
          <p:cNvPr id="5" name="TextBox 4"/>
          <p:cNvSpPr txBox="1"/>
          <p:nvPr/>
        </p:nvSpPr>
        <p:spPr>
          <a:xfrm>
            <a:off x="3383360" y="5934670"/>
            <a:ext cx="5760640" cy="923330"/>
          </a:xfrm>
          <a:prstGeom prst="rect">
            <a:avLst/>
          </a:prstGeom>
          <a:noFill/>
        </p:spPr>
        <p:txBody>
          <a:bodyPr wrap="square" rtlCol="0">
            <a:spAutoFit/>
          </a:bodyPr>
          <a:lstStyle/>
          <a:p>
            <a:r>
              <a:rPr lang="ru-RU" b="1" spc="50" dirty="0" smtClean="0">
                <a:ln w="12700" cmpd="sng">
                  <a:solidFill>
                    <a:schemeClr val="accent4">
                      <a:lumMod val="60000"/>
                      <a:lumOff val="40000"/>
                    </a:schemeClr>
                  </a:solidFill>
                  <a:prstDash val="solid"/>
                </a:ln>
                <a:solidFill>
                  <a:schemeClr val="accent6">
                    <a:tint val="1000"/>
                  </a:schemeClr>
                </a:solidFill>
                <a:effectLst>
                  <a:glow rad="53100">
                    <a:schemeClr val="accent6">
                      <a:satMod val="180000"/>
                      <a:alpha val="30000"/>
                    </a:schemeClr>
                  </a:glow>
                </a:effectLst>
              </a:rPr>
              <a:t>Проектная работа учеников 2 «А» класса под руководством классного руководителя Захаровой Ирины Сергеевны.</a:t>
            </a:r>
            <a:endParaRPr lang="ru-RU" b="1" spc="50" dirty="0">
              <a:ln w="12700" cmpd="sng">
                <a:solidFill>
                  <a:schemeClr val="accent4">
                    <a:lumMod val="60000"/>
                    <a:lumOff val="4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288226624"/>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84" y="730081"/>
            <a:ext cx="8826376" cy="3785652"/>
          </a:xfrm>
          <a:prstGeom prst="rect">
            <a:avLst/>
          </a:prstGeom>
        </p:spPr>
        <p:txBody>
          <a:bodyPr wrap="square">
            <a:spAutoFit/>
          </a:bodyPr>
          <a:lstStyle/>
          <a:p>
            <a:r>
              <a:rPr lang="ru-RU" sz="2000" dirty="0" err="1" smtClean="0"/>
              <a:t>Макаровский</a:t>
            </a:r>
            <a:r>
              <a:rPr lang="ru-RU" sz="2000" dirty="0" smtClean="0"/>
              <a:t> мост- одна из достопримечательностей города Кронштадта.</a:t>
            </a:r>
          </a:p>
          <a:p>
            <a:r>
              <a:rPr lang="ru-RU" sz="2000" dirty="0" smtClean="0"/>
              <a:t> </a:t>
            </a:r>
            <a:r>
              <a:rPr lang="ru-RU" sz="2000" dirty="0"/>
              <a:t>Он был построен в 1913 году ко дню открытия Морского собора. По преданию, на церемонию открытия должен был приехать сам Николай II со всей своей семьей. Чтобы монарху быстрее добраться от Петровской пристани до Якорной площади решено было построить навесной пешеходный мост через овраг Петровского дока. </a:t>
            </a:r>
            <a:br>
              <a:rPr lang="ru-RU" sz="2000" dirty="0"/>
            </a:br>
            <a:r>
              <a:rPr lang="ru-RU" sz="2000" dirty="0"/>
              <a:t>Весной 1917 овраг под мостом вновь попал в историю, но на этот раз уже в связи с печальными событиями. Разгоревшийся в начале марта бунт матросов повлек за собой смерти многих морских офицеров. Расправу чинили на Якорной площади, а тела бросали в овраг и велели не придавать земле, так мост стал так называемой, смотровой площадкой этих жутких событий. </a:t>
            </a:r>
            <a:br>
              <a:rPr lang="ru-RU" sz="2000" dirty="0"/>
            </a:br>
            <a:endParaRPr lang="ru-RU" sz="2000" dirty="0"/>
          </a:p>
        </p:txBody>
      </p:sp>
      <p:pic>
        <p:nvPicPr>
          <p:cNvPr id="7170" name="Picture 2" descr="http://upload.wikimedia.org/wikipedia/commons/d/da/%D0%9A%D1%80%D0%BE%D0%BD%D1%88%D1%82%D0%B0%D0%B4%D1%82_%D0%9C%D0%B0%D0%BA%D0%B0%D1%80%D0%BE%D0%B2%D1%81%D0%BA%D0%B8%D0%B9_%D0%BC%D0%BE%D1%81%D1%8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4476943"/>
            <a:ext cx="3509105" cy="23315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530" y="4324463"/>
            <a:ext cx="5184576" cy="2215991"/>
          </a:xfrm>
          <a:prstGeom prst="rect">
            <a:avLst/>
          </a:prstGeom>
          <a:noFill/>
        </p:spPr>
        <p:txBody>
          <a:bodyPr wrap="square" rtlCol="0">
            <a:spAutoFit/>
          </a:bodyPr>
          <a:lstStyle/>
          <a:p>
            <a:r>
              <a:rPr lang="ru-RU" sz="2000" dirty="0"/>
              <a:t>Только в начале 1970-х  была сделана реконструкция и клепочные крепления были заменены сваренными конструкциями. Кроме того, вместо дерева мост устлали металлическими листами и поверх уложили асфальт.</a:t>
            </a:r>
          </a:p>
          <a:p>
            <a:endParaRPr lang="ru-RU" dirty="0"/>
          </a:p>
        </p:txBody>
      </p:sp>
      <p:sp>
        <p:nvSpPr>
          <p:cNvPr id="4" name="TextBox 3"/>
          <p:cNvSpPr txBox="1"/>
          <p:nvPr/>
        </p:nvSpPr>
        <p:spPr>
          <a:xfrm>
            <a:off x="635744" y="0"/>
            <a:ext cx="7704856" cy="584775"/>
          </a:xfrm>
          <a:prstGeom prst="rect">
            <a:avLst/>
          </a:prstGeom>
          <a:noFill/>
        </p:spPr>
        <p:txBody>
          <a:bodyPr wrap="square" rtlCol="0">
            <a:spAutoFit/>
          </a:bodyPr>
          <a:lstStyle/>
          <a:p>
            <a:r>
              <a:rPr lang="ru-RU" sz="3200" dirty="0" err="1" smtClean="0">
                <a:solidFill>
                  <a:srgbClr val="FFC000"/>
                </a:solidFill>
              </a:rPr>
              <a:t>Макаровский</a:t>
            </a:r>
            <a:r>
              <a:rPr lang="ru-RU" sz="3200" dirty="0" smtClean="0">
                <a:solidFill>
                  <a:srgbClr val="FFC000"/>
                </a:solidFill>
              </a:rPr>
              <a:t> мост</a:t>
            </a:r>
            <a:endParaRPr lang="ru-RU" sz="3200" dirty="0">
              <a:solidFill>
                <a:srgbClr val="FFC000"/>
              </a:solidFill>
            </a:endParaRPr>
          </a:p>
        </p:txBody>
      </p:sp>
    </p:spTree>
    <p:extLst>
      <p:ext uri="{BB962C8B-B14F-4D97-AF65-F5344CB8AC3E}">
        <p14:creationId xmlns:p14="http://schemas.microsoft.com/office/powerpoint/2010/main" val="2388501385"/>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5005" y="471092"/>
            <a:ext cx="6227004" cy="2677656"/>
          </a:xfrm>
          <a:prstGeom prst="rect">
            <a:avLst/>
          </a:prstGeom>
          <a:noFill/>
        </p:spPr>
        <p:txBody>
          <a:bodyPr wrap="square" rtlCol="0">
            <a:spAutoFit/>
          </a:bodyPr>
          <a:lstStyle/>
          <a:p>
            <a:pPr algn="just"/>
            <a:r>
              <a:rPr lang="ru-RU" sz="1400" b="1" dirty="0"/>
              <a:t>Улицы Кронштадта долгое время были покрыты булыжными мостовыми, но болотистая почва не позволяла держать их в должном порядке: надо было периодически выкапывать булыжник, подсыпать грунт и снова </a:t>
            </a:r>
            <a:r>
              <a:rPr lang="ru-RU" sz="1400" b="1" dirty="0" smtClean="0"/>
              <a:t>укладывать камень. В </a:t>
            </a:r>
            <a:r>
              <a:rPr lang="ru-RU" sz="1400" b="1" dirty="0"/>
              <a:t>одну из поездок в Америку управляющий Кронштадтским Пароходным заводом генерал В.П. Лебедев обратил внимание на мостовые, устроенные в Нью-Йорке и в Бостоне по идее инженера </a:t>
            </a:r>
            <a:r>
              <a:rPr lang="ru-RU" sz="1400" b="1" dirty="0" err="1"/>
              <a:t>Кнаппа</a:t>
            </a:r>
            <a:r>
              <a:rPr lang="ru-RU" sz="1400" b="1" dirty="0"/>
              <a:t>. Они имели оригинальное покрытие из чугунных деталей, в виде шашек. Эта идея заинтересовала В.П. Лебедева и, вернувшись на родину, он приказал отлить на Пароходном заводе по привезенным им образцам чугунные шашки. Этими шашками в виде эксперимента вымостили двор завода. Опыт имел успех.</a:t>
            </a:r>
            <a:br>
              <a:rPr lang="ru-RU" sz="1400" b="1" dirty="0"/>
            </a:br>
            <a:endParaRPr lang="ru-RU" sz="1400" b="1" dirty="0"/>
          </a:p>
        </p:txBody>
      </p:sp>
      <p:pic>
        <p:nvPicPr>
          <p:cNvPr id="2055" name="Picture 7" descr="Памятник архитектуры «Кружевная мостовая»"/>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48537" y="4812834"/>
            <a:ext cx="2413472"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511" y="740693"/>
            <a:ext cx="2550059" cy="2232248"/>
          </a:xfrm>
          <a:prstGeom prst="rect">
            <a:avLst/>
          </a:prstGeom>
          <a:ln>
            <a:noFill/>
          </a:ln>
          <a:effectLst>
            <a:softEdge rad="112500"/>
          </a:effectLst>
        </p:spPr>
      </p:pic>
      <p:sp>
        <p:nvSpPr>
          <p:cNvPr id="9" name="TextBox 8"/>
          <p:cNvSpPr txBox="1"/>
          <p:nvPr/>
        </p:nvSpPr>
        <p:spPr>
          <a:xfrm>
            <a:off x="183754" y="2972941"/>
            <a:ext cx="8778255" cy="1815882"/>
          </a:xfrm>
          <a:prstGeom prst="rect">
            <a:avLst/>
          </a:prstGeom>
          <a:noFill/>
        </p:spPr>
        <p:txBody>
          <a:bodyPr wrap="square" rtlCol="0">
            <a:spAutoFit/>
          </a:bodyPr>
          <a:lstStyle/>
          <a:p>
            <a:pPr algn="just"/>
            <a:r>
              <a:rPr lang="ru-RU" sz="1400" b="1" dirty="0" smtClean="0"/>
              <a:t>В </a:t>
            </a:r>
            <a:r>
              <a:rPr lang="ru-RU" sz="1400" b="1" dirty="0"/>
              <a:t>сентябре 1941 года из Москвы пришел приказ Ленинграду: отлить один миллион корпусов мин. Из них</a:t>
            </a:r>
            <a:r>
              <a:rPr lang="ru-RU" sz="1400" b="1" dirty="0" smtClean="0"/>
              <a:t>, Кронштадтскому  Морскому </a:t>
            </a:r>
            <a:r>
              <a:rPr lang="ru-RU" sz="1400" b="1" dirty="0"/>
              <a:t>заводу надо было изготовить 70 тысяч.</a:t>
            </a:r>
          </a:p>
          <a:p>
            <a:pPr algn="just"/>
            <a:r>
              <a:rPr lang="ru-RU" sz="1400" b="1" dirty="0"/>
              <a:t>Стали искать сырье. И оказалось, что старые чугунные шашки состоят из крупнозернистого чугуна. При испытании на полигоне корпуса мин, изготовленных из этих шашек, дали наибольшее количество осколков</a:t>
            </a:r>
            <a:r>
              <a:rPr lang="ru-RU" sz="1400" b="1" dirty="0" smtClean="0"/>
              <a:t>. </a:t>
            </a:r>
            <a:r>
              <a:rPr lang="ru-RU" sz="1400" b="1" dirty="0"/>
              <a:t>Приказ был выполнен</a:t>
            </a:r>
            <a:r>
              <a:rPr lang="ru-RU" sz="1400" b="1" dirty="0" smtClean="0"/>
              <a:t>.</a:t>
            </a:r>
            <a:r>
              <a:rPr lang="ru-RU" sz="1400" b="1" dirty="0"/>
              <a:t> Корпуса мин отправили в Ленинград, там их начинили взрывчатыми веществами и отправили по назначению. Таким образом до наших дней дошли только два небольших кусочка этой мостовой на Пеньковом мосту и да вдоль ограды Петровского адмиралтейства на Якорной площади. </a:t>
            </a:r>
          </a:p>
        </p:txBody>
      </p:sp>
      <p:sp>
        <p:nvSpPr>
          <p:cNvPr id="10" name="TextBox 9"/>
          <p:cNvSpPr txBox="1"/>
          <p:nvPr/>
        </p:nvSpPr>
        <p:spPr>
          <a:xfrm>
            <a:off x="201713" y="4765119"/>
            <a:ext cx="6263144" cy="2092881"/>
          </a:xfrm>
          <a:prstGeom prst="rect">
            <a:avLst/>
          </a:prstGeom>
          <a:noFill/>
        </p:spPr>
        <p:txBody>
          <a:bodyPr wrap="square" rtlCol="0">
            <a:spAutoFit/>
          </a:bodyPr>
          <a:lstStyle/>
          <a:p>
            <a:pPr algn="just"/>
            <a:r>
              <a:rPr lang="ru-RU" sz="1400" b="1" dirty="0" smtClean="0"/>
              <a:t>Во время реконструкции Якорной площади старые шашки заменили, так что подлинниками они не являются, но на Пеньковом мосту остались оригинальные чугунные шашки. Кронштадтская чугунная мостовая представляет собою уникальный образец дорожного строительства ХIХ века. Это едва ли не единственная в мире чугунная мостовая, сохранившаяся до наших дней. В музее истории Кронштадта можно увидеть примеры шашек, которые передали в дар при реставрации Якорной площади.</a:t>
            </a:r>
          </a:p>
          <a:p>
            <a:endParaRPr lang="ru-RU" b="1" dirty="0"/>
          </a:p>
        </p:txBody>
      </p:sp>
      <p:sp>
        <p:nvSpPr>
          <p:cNvPr id="2" name="TextBox 1"/>
          <p:cNvSpPr txBox="1"/>
          <p:nvPr/>
        </p:nvSpPr>
        <p:spPr>
          <a:xfrm>
            <a:off x="34705" y="0"/>
            <a:ext cx="5400600" cy="584775"/>
          </a:xfrm>
          <a:prstGeom prst="rect">
            <a:avLst/>
          </a:prstGeom>
          <a:noFill/>
        </p:spPr>
        <p:txBody>
          <a:bodyPr wrap="square" rtlCol="0">
            <a:spAutoFit/>
          </a:bodyPr>
          <a:lstStyle/>
          <a:p>
            <a:r>
              <a:rPr lang="ru-RU" sz="3200" dirty="0">
                <a:solidFill>
                  <a:srgbClr val="FFC000"/>
                </a:solidFill>
              </a:rPr>
              <a:t>Чугунная мостовая</a:t>
            </a:r>
          </a:p>
        </p:txBody>
      </p:sp>
    </p:spTree>
    <p:extLst>
      <p:ext uri="{BB962C8B-B14F-4D97-AF65-F5344CB8AC3E}">
        <p14:creationId xmlns:p14="http://schemas.microsoft.com/office/powerpoint/2010/main" val="1586000706"/>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5239104" cy="6001643"/>
          </a:xfrm>
          <a:prstGeom prst="rect">
            <a:avLst/>
          </a:prstGeom>
        </p:spPr>
        <p:txBody>
          <a:bodyPr wrap="square">
            <a:spAutoFit/>
          </a:bodyPr>
          <a:lstStyle/>
          <a:p>
            <a:r>
              <a:rPr lang="ru-RU" sz="2400" b="1" dirty="0">
                <a:solidFill>
                  <a:srgbClr val="FFC000"/>
                </a:solidFill>
              </a:rPr>
              <a:t>Памятник Иоанну Кронштадтскому</a:t>
            </a:r>
            <a:r>
              <a:rPr lang="ru-RU" sz="2400" dirty="0">
                <a:solidFill>
                  <a:srgbClr val="FFC000"/>
                </a:solidFill>
              </a:rPr>
              <a:t/>
            </a:r>
            <a:br>
              <a:rPr lang="ru-RU" sz="2400" dirty="0">
                <a:solidFill>
                  <a:srgbClr val="FFC000"/>
                </a:solidFill>
              </a:rPr>
            </a:br>
            <a:r>
              <a:rPr lang="ru-RU" dirty="0"/>
              <a:t>      </a:t>
            </a:r>
            <a:r>
              <a:rPr lang="ru-RU" dirty="0" smtClean="0"/>
              <a:t>Святой праведный Иоанн Кронштадтский родился 19 октября 1829 года. В селе Сура Архангельской губернии. В детстве он часто болел. Отец с раннего детства водил его в церковь, и воспитал в нем особую любовь к богослужению. </a:t>
            </a:r>
          </a:p>
          <a:p>
            <a:r>
              <a:rPr lang="ru-RU" dirty="0" smtClean="0"/>
              <a:t>Иоанн закончил духовную академию в Санкт-Петербурге и был назначен ключарем Андреевского собора в Кронштадте. Иоанн помогал бедным. Был построен Дом трудолюбия Иоанна Кронштадтского со школой, детским садом, приютом, столовой, бесплатной лечебницей. А самое главное по молитвам Иоанна происходили чудеса – люди исцелялись! Они приходили тысячами в храм. 9 октября 1908 года он умер. Похоронен в женском монастыре на реке </a:t>
            </a:r>
            <a:r>
              <a:rPr lang="ru-RU" dirty="0" err="1"/>
              <a:t>К</a:t>
            </a:r>
            <a:r>
              <a:rPr lang="ru-RU" dirty="0" err="1" smtClean="0"/>
              <a:t>арповке</a:t>
            </a:r>
            <a:r>
              <a:rPr lang="ru-RU" dirty="0" smtClean="0"/>
              <a:t> в Санкт-Петербурге. У нас в Кронштадте есть мемориальный музей – квартира святого Иоанна Кронштадтского. Здесь служат молебны и панихиды рассказывают о праведной жизни святого Иоанна. </a:t>
            </a:r>
            <a:endParaRPr lang="ru-RU" dirty="0"/>
          </a:p>
        </p:txBody>
      </p:sp>
      <p:pic>
        <p:nvPicPr>
          <p:cNvPr id="6146" name="Picture 2" descr="http://www.kronstadt.ru/pics/galleries/pk30_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46608" y="392942"/>
            <a:ext cx="3301150" cy="614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88954"/>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tovidel.net/appended_files/big/4c357ba9277e5.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6304" y="2852936"/>
            <a:ext cx="4848404" cy="36336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43" y="960110"/>
            <a:ext cx="3936792" cy="3785652"/>
          </a:xfrm>
          <a:prstGeom prst="rect">
            <a:avLst/>
          </a:prstGeom>
          <a:noFill/>
        </p:spPr>
        <p:txBody>
          <a:bodyPr wrap="square" rtlCol="0">
            <a:spAutoFit/>
          </a:bodyPr>
          <a:lstStyle/>
          <a:p>
            <a:r>
              <a:rPr lang="ru-RU" b="1" dirty="0" smtClean="0">
                <a:solidFill>
                  <a:schemeClr val="bg2">
                    <a:lumMod val="50000"/>
                  </a:schemeClr>
                </a:solidFill>
              </a:rPr>
              <a:t>«</a:t>
            </a:r>
            <a:r>
              <a:rPr lang="ru-RU" sz="2000" b="1" dirty="0" smtClean="0"/>
              <a:t>Обстрелы смолкли и бомбёжки,</a:t>
            </a:r>
            <a:br>
              <a:rPr lang="ru-RU" sz="2000" b="1" dirty="0" smtClean="0"/>
            </a:br>
            <a:r>
              <a:rPr lang="ru-RU" sz="2000" b="1" dirty="0" smtClean="0"/>
              <a:t>Но до сих пор звучит хвала-</a:t>
            </a:r>
            <a:br>
              <a:rPr lang="ru-RU" sz="2000" b="1" dirty="0" smtClean="0"/>
            </a:br>
            <a:r>
              <a:rPr lang="ru-RU" sz="2000" b="1" dirty="0" smtClean="0"/>
              <a:t>Блокадной маленькой рыбешке,</a:t>
            </a:r>
            <a:br>
              <a:rPr lang="ru-RU" sz="2000" b="1" dirty="0" smtClean="0"/>
            </a:br>
            <a:r>
              <a:rPr lang="ru-RU" sz="2000" b="1" dirty="0" smtClean="0"/>
              <a:t>Что людям выжить помогла.</a:t>
            </a:r>
          </a:p>
          <a:p>
            <a:r>
              <a:rPr lang="ru-RU" sz="2000" b="1" dirty="0" smtClean="0"/>
              <a:t>И в этом хоре благодарном </a:t>
            </a:r>
          </a:p>
          <a:p>
            <a:r>
              <a:rPr lang="ru-RU" sz="2000" b="1" dirty="0" smtClean="0"/>
              <a:t>Друг другу вторят стар и мал,</a:t>
            </a:r>
          </a:p>
          <a:p>
            <a:r>
              <a:rPr lang="ru-RU" sz="2000" b="1" dirty="0" smtClean="0"/>
              <a:t>Чтобы в Кронштадте легендарном </a:t>
            </a:r>
          </a:p>
          <a:p>
            <a:r>
              <a:rPr lang="ru-RU" sz="2000" b="1" dirty="0" smtClean="0"/>
              <a:t>Колюшке памятник стоял.</a:t>
            </a:r>
            <a:br>
              <a:rPr lang="ru-RU" sz="2000" b="1" dirty="0" smtClean="0"/>
            </a:br>
            <a:r>
              <a:rPr lang="ru-RU" sz="2000" b="1" dirty="0" smtClean="0">
                <a:solidFill>
                  <a:schemeClr val="bg2">
                    <a:lumMod val="50000"/>
                  </a:schemeClr>
                </a:solidFill>
              </a:rPr>
              <a:t/>
            </a:r>
            <a:br>
              <a:rPr lang="ru-RU" sz="2000" b="1" dirty="0" smtClean="0">
                <a:solidFill>
                  <a:schemeClr val="bg2">
                    <a:lumMod val="50000"/>
                  </a:schemeClr>
                </a:solidFill>
              </a:rPr>
            </a:br>
            <a:endParaRPr lang="ru-RU" sz="2000" b="1" dirty="0">
              <a:solidFill>
                <a:schemeClr val="bg2">
                  <a:lumMod val="50000"/>
                </a:schemeClr>
              </a:solidFill>
            </a:endParaRPr>
          </a:p>
        </p:txBody>
      </p:sp>
      <p:sp>
        <p:nvSpPr>
          <p:cNvPr id="3" name="TextBox 2"/>
          <p:cNvSpPr txBox="1"/>
          <p:nvPr/>
        </p:nvSpPr>
        <p:spPr>
          <a:xfrm>
            <a:off x="323528" y="188640"/>
            <a:ext cx="7848872" cy="461665"/>
          </a:xfrm>
          <a:prstGeom prst="rect">
            <a:avLst/>
          </a:prstGeom>
          <a:noFill/>
        </p:spPr>
        <p:txBody>
          <a:bodyPr wrap="square" rtlCol="0">
            <a:spAutoFit/>
          </a:bodyPr>
          <a:lstStyle/>
          <a:p>
            <a:r>
              <a:rPr lang="ru-RU" sz="2400" dirty="0" smtClean="0">
                <a:solidFill>
                  <a:srgbClr val="FFC000"/>
                </a:solidFill>
              </a:rPr>
              <a:t>Памятник блокадной колюшке</a:t>
            </a:r>
            <a:endParaRPr lang="ru-RU" sz="2400" dirty="0">
              <a:solidFill>
                <a:srgbClr val="FFC000"/>
              </a:solidFill>
            </a:endParaRPr>
          </a:p>
        </p:txBody>
      </p:sp>
    </p:spTree>
    <p:extLst>
      <p:ext uri="{BB962C8B-B14F-4D97-AF65-F5344CB8AC3E}">
        <p14:creationId xmlns:p14="http://schemas.microsoft.com/office/powerpoint/2010/main" val="1656340206"/>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tovidel.net/appended_files/big/4c34be6c394e8.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76950" y="-8060"/>
            <a:ext cx="3067050" cy="3743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712" y="116632"/>
            <a:ext cx="5256584" cy="2862322"/>
          </a:xfrm>
          <a:prstGeom prst="rect">
            <a:avLst/>
          </a:prstGeom>
          <a:noFill/>
        </p:spPr>
        <p:txBody>
          <a:bodyPr wrap="square" rtlCol="0">
            <a:spAutoFit/>
          </a:bodyPr>
          <a:lstStyle/>
          <a:p>
            <a:r>
              <a:rPr lang="ru-RU" b="1" dirty="0" smtClean="0"/>
              <a:t>На стене Обводного канала около Синего моста, в 2005 году установлен памятник рыбке-колюшке. В годы блокады эта маленькая колючая рыбка помогла тысячам людей, жившим в Кронштадте  преодолеть страшный голод.</a:t>
            </a:r>
          </a:p>
          <a:p>
            <a:r>
              <a:rPr lang="ru-RU" b="1" dirty="0" smtClean="0"/>
              <a:t>Когда запасы еды были на исходе, а всю более крупную рыбу в окрестностях выловили, жители острова </a:t>
            </a:r>
            <a:r>
              <a:rPr lang="ru-RU" b="1" dirty="0" err="1" smtClean="0"/>
              <a:t>Котлин</a:t>
            </a:r>
            <a:r>
              <a:rPr lang="ru-RU" b="1" dirty="0" smtClean="0"/>
              <a:t> придумали нехитрые блюда из крохотной колюшки.</a:t>
            </a:r>
          </a:p>
        </p:txBody>
      </p:sp>
      <p:sp>
        <p:nvSpPr>
          <p:cNvPr id="3" name="TextBox 2"/>
          <p:cNvSpPr txBox="1"/>
          <p:nvPr/>
        </p:nvSpPr>
        <p:spPr>
          <a:xfrm>
            <a:off x="62439" y="3140968"/>
            <a:ext cx="8726760" cy="3785652"/>
          </a:xfrm>
          <a:prstGeom prst="rect">
            <a:avLst/>
          </a:prstGeom>
          <a:noFill/>
        </p:spPr>
        <p:txBody>
          <a:bodyPr wrap="square" rtlCol="0">
            <a:spAutoFit/>
          </a:bodyPr>
          <a:lstStyle/>
          <a:p>
            <a:r>
              <a:rPr lang="ru-RU" sz="2000" b="1" dirty="0" smtClean="0"/>
              <a:t>Колюшка - очень маленькая рыбка с колючками на спине, которую рыбак даже на корм котам не возьмет. Вместо чешуи ее бока покрыты костными пластинками, как панцирем. Перед спинным плавником и на брюхе - по три шипа.</a:t>
            </a:r>
            <a:br>
              <a:rPr lang="ru-RU" sz="2000" b="1" dirty="0" smtClean="0"/>
            </a:br>
            <a:r>
              <a:rPr lang="ru-RU" sz="2000" b="1" dirty="0" smtClean="0"/>
              <a:t>Это никчемное для ухи создание, в изобилии обитающее возле </a:t>
            </a:r>
            <a:r>
              <a:rPr lang="ru-RU" sz="2000" b="1" dirty="0" err="1" smtClean="0"/>
              <a:t>Котлина</a:t>
            </a:r>
            <a:r>
              <a:rPr lang="ru-RU" sz="2000" b="1" dirty="0" smtClean="0"/>
              <a:t>, </a:t>
            </a:r>
            <a:r>
              <a:rPr lang="ru-RU" sz="2000" b="1" dirty="0" err="1" smtClean="0"/>
              <a:t>кронштадтцы</a:t>
            </a:r>
            <a:r>
              <a:rPr lang="ru-RU" sz="2000" b="1" dirty="0" smtClean="0"/>
              <a:t> во время войны вылавливали сачками, потому что через любые сети четырехсантиметровая рыбешка выскальзывала в воду. В условиях страшного голода перемолотые в мясорубке в фарш колюшки казались настоящим деликатесом. Котлеты из этой рыбешки жарили на ярко-оранжевом рыбьем жире, который добывали из нее же. Особым изыском считалась уха, сваренная из колюшки с добавлением рыбной муки.</a:t>
            </a:r>
            <a:endParaRPr lang="ru-RU" sz="2000" b="1" dirty="0"/>
          </a:p>
        </p:txBody>
      </p:sp>
    </p:spTree>
    <p:extLst>
      <p:ext uri="{BB962C8B-B14F-4D97-AF65-F5344CB8AC3E}">
        <p14:creationId xmlns:p14="http://schemas.microsoft.com/office/powerpoint/2010/main" val="3022318212"/>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9742" y="116632"/>
            <a:ext cx="8886754" cy="3416320"/>
          </a:xfrm>
          <a:prstGeom prst="rect">
            <a:avLst/>
          </a:prstGeom>
        </p:spPr>
        <p:txBody>
          <a:bodyPr wrap="square">
            <a:spAutoFit/>
          </a:bodyPr>
          <a:lstStyle/>
          <a:p>
            <a:r>
              <a:rPr lang="ru-RU" dirty="0"/>
              <a:t>   </a:t>
            </a:r>
            <a:r>
              <a:rPr lang="ru-RU" b="1" dirty="0"/>
              <a:t>Памятник открыт:</a:t>
            </a:r>
            <a:r>
              <a:rPr lang="ru-RU" dirty="0"/>
              <a:t>   9 мая 1965 года</a:t>
            </a:r>
            <a:br>
              <a:rPr lang="ru-RU" dirty="0"/>
            </a:br>
            <a:r>
              <a:rPr lang="ru-RU" dirty="0"/>
              <a:t>   </a:t>
            </a:r>
            <a:r>
              <a:rPr lang="ru-RU" b="1" dirty="0" smtClean="0"/>
              <a:t>Архитекторы</a:t>
            </a:r>
            <a:r>
              <a:rPr lang="ru-RU" b="1" dirty="0"/>
              <a:t>:</a:t>
            </a:r>
            <a:r>
              <a:rPr lang="ru-RU" dirty="0"/>
              <a:t>   М. Н. </a:t>
            </a:r>
            <a:r>
              <a:rPr lang="ru-RU" dirty="0" err="1"/>
              <a:t>Мейсель</a:t>
            </a:r>
            <a:r>
              <a:rPr lang="ru-RU" dirty="0"/>
              <a:t>, М. А. Афанасьев </a:t>
            </a:r>
            <a:br>
              <a:rPr lang="ru-RU" dirty="0"/>
            </a:br>
            <a:r>
              <a:rPr lang="ru-RU" dirty="0"/>
              <a:t>    </a:t>
            </a:r>
            <a:r>
              <a:rPr lang="ru-RU" dirty="0" smtClean="0"/>
              <a:t>Первый </a:t>
            </a:r>
            <a:r>
              <a:rPr lang="ru-RU" dirty="0"/>
              <a:t>День Победы страна отмечала только в 1965 году.            </a:t>
            </a:r>
            <a:br>
              <a:rPr lang="ru-RU" dirty="0"/>
            </a:br>
            <a:r>
              <a:rPr lang="ru-RU" dirty="0"/>
              <a:t>    </a:t>
            </a:r>
            <a:r>
              <a:rPr lang="ru-RU" dirty="0" smtClean="0"/>
              <a:t> 9 </a:t>
            </a:r>
            <a:r>
              <a:rPr lang="ru-RU" dirty="0"/>
              <a:t>мая 1965 года на площади Мартынова в Кронштадте открыли памятник героям-подводникам Великой Отечественной войны. </a:t>
            </a:r>
            <a:br>
              <a:rPr lang="ru-RU" dirty="0"/>
            </a:br>
            <a:r>
              <a:rPr lang="ru-RU" dirty="0"/>
              <a:t>      Инициатива его создания принадлежала командиру отряда подводников, защищавших Кронштадт в годы войны Евгению Гавриловичу </a:t>
            </a:r>
            <a:r>
              <a:rPr lang="ru-RU" dirty="0" err="1"/>
              <a:t>Юнакову</a:t>
            </a:r>
            <a:r>
              <a:rPr lang="ru-RU" dirty="0"/>
              <a:t>. Проект памятника, который был признан лучшим на конкурсе, проведённом в 1960 году Ленинградской организацией Союза архитекторов СССР, разработан архитектором М. Н. </a:t>
            </a:r>
            <a:r>
              <a:rPr lang="ru-RU" dirty="0" err="1"/>
              <a:t>Мейселем</a:t>
            </a:r>
            <a:r>
              <a:rPr lang="ru-RU" dirty="0"/>
              <a:t> в соавторстве с архитектором М. А. Афанасьевым. Монумент из гранита воздвигнут на средства военных </a:t>
            </a:r>
            <a:r>
              <a:rPr lang="ru-RU" dirty="0" smtClean="0"/>
              <a:t>моряков. </a:t>
            </a:r>
            <a:r>
              <a:rPr lang="ru-RU" dirty="0"/>
              <a:t>Матросы учебного отряда выполняли ряд работ.</a:t>
            </a:r>
          </a:p>
        </p:txBody>
      </p:sp>
      <p:pic>
        <p:nvPicPr>
          <p:cNvPr id="4098" name="Picture 2" descr="http://www.kronstadt.ru/pics/galleries/pk16_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3259894"/>
            <a:ext cx="4583832" cy="34163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1164" y="4167174"/>
            <a:ext cx="3928787" cy="400110"/>
          </a:xfrm>
          <a:prstGeom prst="rect">
            <a:avLst/>
          </a:prstGeom>
          <a:noFill/>
        </p:spPr>
        <p:txBody>
          <a:bodyPr wrap="square" rtlCol="0">
            <a:spAutoFit/>
          </a:bodyPr>
          <a:lstStyle/>
          <a:p>
            <a:r>
              <a:rPr lang="ru-RU" sz="2000" dirty="0" smtClean="0">
                <a:solidFill>
                  <a:srgbClr val="FFC000"/>
                </a:solidFill>
              </a:rPr>
              <a:t>Памятник героям-подводникам</a:t>
            </a:r>
            <a:endParaRPr lang="ru-RU" sz="2000" dirty="0">
              <a:solidFill>
                <a:srgbClr val="FFC000"/>
              </a:solidFill>
            </a:endParaRPr>
          </a:p>
        </p:txBody>
      </p:sp>
    </p:spTree>
    <p:extLst>
      <p:ext uri="{BB962C8B-B14F-4D97-AF65-F5344CB8AC3E}">
        <p14:creationId xmlns:p14="http://schemas.microsoft.com/office/powerpoint/2010/main" val="2027567128"/>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2"/>
            <a:ext cx="5328592" cy="5355312"/>
          </a:xfrm>
          <a:prstGeom prst="rect">
            <a:avLst/>
          </a:prstGeom>
        </p:spPr>
        <p:txBody>
          <a:bodyPr wrap="square">
            <a:spAutoFit/>
          </a:bodyPr>
          <a:lstStyle/>
          <a:p>
            <a:r>
              <a:rPr lang="ru-RU" dirty="0"/>
              <a:t>15 сентября 2007 года в Кронштадте был установлен первый в России памятник талантливому маринисту, первому живописцу Главного Морского штаба России Ивану Константиновичу Айвазовскому, написавшему за свою жизнь более 6000 картин, большинство которых стали признанными шедеврами русской живописи XIX века.</a:t>
            </a:r>
            <a:br>
              <a:rPr lang="ru-RU" dirty="0"/>
            </a:br>
            <a:r>
              <a:rPr lang="ru-RU" dirty="0"/>
              <a:t/>
            </a:r>
            <a:br>
              <a:rPr lang="ru-RU" dirty="0"/>
            </a:br>
            <a:r>
              <a:rPr lang="ru-RU" dirty="0"/>
              <a:t>Автором проекта выступил заслуженный художник России Владимир </a:t>
            </a:r>
            <a:r>
              <a:rPr lang="ru-RU" dirty="0" err="1"/>
              <a:t>Горевой</a:t>
            </a:r>
            <a:r>
              <a:rPr lang="ru-RU" dirty="0"/>
              <a:t>, для которого памятник </a:t>
            </a:r>
            <a:r>
              <a:rPr lang="ru-RU" dirty="0" err="1"/>
              <a:t>И.Айвазовскому</a:t>
            </a:r>
            <a:r>
              <a:rPr lang="ru-RU" dirty="0"/>
              <a:t> стал очередной работой, посвященной историческим личностям, наряду с бюстом Петра I в Приозерске, памятникам Семенову-Тянь-Шанскому в Киргизии, Павлу I в Михайловском замке, Александру Невскому в </a:t>
            </a:r>
            <a:r>
              <a:rPr lang="ru-RU" dirty="0" err="1"/>
              <a:t>Усть</a:t>
            </a:r>
            <a:r>
              <a:rPr lang="ru-RU" dirty="0"/>
              <a:t>-Ижоре. На церемонии открытия памятника присутствовала праправнучка художника Ирина </a:t>
            </a:r>
            <a:r>
              <a:rPr lang="ru-RU" dirty="0" err="1"/>
              <a:t>Касацкая</a:t>
            </a:r>
            <a:r>
              <a:rPr lang="ru-RU" dirty="0"/>
              <a:t>.</a:t>
            </a:r>
          </a:p>
        </p:txBody>
      </p:sp>
      <p:pic>
        <p:nvPicPr>
          <p:cNvPr id="5122" name="Picture 2" descr="http://www.ipetersburg.ru/content/images/user/94/800/b_dda1306b9e4295ef1a32d064f6b03a3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2327" y="908720"/>
            <a:ext cx="3173822" cy="53328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188640"/>
            <a:ext cx="4536504" cy="461665"/>
          </a:xfrm>
          <a:prstGeom prst="rect">
            <a:avLst/>
          </a:prstGeom>
          <a:noFill/>
        </p:spPr>
        <p:txBody>
          <a:bodyPr wrap="square" rtlCol="0">
            <a:spAutoFit/>
          </a:bodyPr>
          <a:lstStyle/>
          <a:p>
            <a:r>
              <a:rPr lang="ru-RU" sz="2400" dirty="0" smtClean="0">
                <a:solidFill>
                  <a:srgbClr val="FFC000"/>
                </a:solidFill>
              </a:rPr>
              <a:t>Памятник Ивану Айвазовскому</a:t>
            </a:r>
            <a:endParaRPr lang="ru-RU" sz="2400" dirty="0">
              <a:solidFill>
                <a:srgbClr val="FFC000"/>
              </a:solidFill>
            </a:endParaRPr>
          </a:p>
        </p:txBody>
      </p:sp>
    </p:spTree>
    <p:extLst>
      <p:ext uri="{BB962C8B-B14F-4D97-AF65-F5344CB8AC3E}">
        <p14:creationId xmlns:p14="http://schemas.microsoft.com/office/powerpoint/2010/main" val="4292540156"/>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477875"/>
          </a:xfrm>
          <a:prstGeom prst="rect">
            <a:avLst/>
          </a:prstGeom>
        </p:spPr>
        <p:txBody>
          <a:bodyPr wrap="square">
            <a:spAutoFit/>
          </a:bodyPr>
          <a:lstStyle/>
          <a:p>
            <a:r>
              <a:rPr lang="ru-RU" sz="2000" dirty="0"/>
              <a:t> </a:t>
            </a:r>
            <a:r>
              <a:rPr lang="ru-RU" sz="2000" dirty="0" smtClean="0"/>
              <a:t>А</a:t>
            </a:r>
            <a:r>
              <a:rPr lang="ru-RU" sz="2000" dirty="0"/>
              <a:t>. И. </a:t>
            </a:r>
            <a:r>
              <a:rPr lang="ru-RU" sz="2000" dirty="0" err="1"/>
              <a:t>Маринеско</a:t>
            </a:r>
            <a:r>
              <a:rPr lang="ru-RU" sz="2000" dirty="0"/>
              <a:t> </a:t>
            </a:r>
            <a:r>
              <a:rPr lang="ru-RU" sz="2000" dirty="0" smtClean="0"/>
              <a:t>моряк-подводник</a:t>
            </a:r>
            <a:r>
              <a:rPr lang="ru-RU" sz="2000" dirty="0"/>
              <a:t>, капитан 3-го ранга (1942), Герой Советского Союза (1990, посмертно). В Великую Отечественную войну, командуя подводной лодкой "С-13" (1943-45), потопил в районе Данцигской бухты 30 января 1945 немецкий суперлайнер "Вильгельм </a:t>
            </a:r>
            <a:r>
              <a:rPr lang="ru-RU" sz="2000" dirty="0" err="1"/>
              <a:t>Густлов</a:t>
            </a:r>
            <a:r>
              <a:rPr lang="ru-RU" sz="2000" dirty="0"/>
              <a:t>" (имевший на борту св. 5 тыс. солдат и офицеров, в т. ч. около 1300 подводников) и 10 февраля - вспомогательный крейсер "Генерал </a:t>
            </a:r>
            <a:r>
              <a:rPr lang="ru-RU" sz="2000" dirty="0" err="1"/>
              <a:t>Штойбен</a:t>
            </a:r>
            <a:r>
              <a:rPr lang="ru-RU" sz="2000" dirty="0"/>
              <a:t>" (св. 3 тыс. солдат и офицеров). После войны работал в Ленинградском пароходстве, затем на </a:t>
            </a:r>
            <a:r>
              <a:rPr lang="ru-RU" sz="2000" dirty="0" smtClean="0"/>
              <a:t>заводе.</a:t>
            </a:r>
            <a:r>
              <a:rPr lang="ru-RU" sz="2000" dirty="0"/>
              <a:t> </a:t>
            </a:r>
            <a:r>
              <a:rPr lang="ru-RU" sz="2000" dirty="0" err="1" smtClean="0"/>
              <a:t>Маринеско</a:t>
            </a:r>
            <a:r>
              <a:rPr lang="ru-RU" sz="2000" dirty="0" smtClean="0"/>
              <a:t> </a:t>
            </a:r>
            <a:r>
              <a:rPr lang="ru-RU" sz="2000" dirty="0"/>
              <a:t>скончался в Ленинграде после тяжёлой и продолжительной болезни 25 ноября 1963 года. В предвоенные годы в квартире № 7 губернского дома №2 по ул. Коммунистической города Кронштадта жила семья </a:t>
            </a:r>
            <a:r>
              <a:rPr lang="ru-RU" sz="2000" dirty="0" err="1"/>
              <a:t>Маринеско</a:t>
            </a:r>
            <a:r>
              <a:rPr lang="ru-RU" sz="2000" dirty="0"/>
              <a:t>. Сейчас там установлена мемориальная доска.</a:t>
            </a:r>
          </a:p>
        </p:txBody>
      </p:sp>
      <p:pic>
        <p:nvPicPr>
          <p:cNvPr id="8194" name="Picture 2" descr="Фото памятная доска на доме А.И.Маринеско"/>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6" y="3666515"/>
            <a:ext cx="4156075" cy="311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60857"/>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712968" cy="2862322"/>
          </a:xfrm>
          <a:prstGeom prst="rect">
            <a:avLst/>
          </a:prstGeom>
        </p:spPr>
        <p:txBody>
          <a:bodyPr wrap="square">
            <a:spAutoFit/>
          </a:bodyPr>
          <a:lstStyle/>
          <a:p>
            <a:r>
              <a:rPr lang="ru-RU" sz="2000" dirty="0"/>
              <a:t>В Кронштадте вечный огонь зажжён 6 ноября 1980 года на месте братской могилы, в которой захоронены моряки погибшие в дни Февральской революции, перезахоронены останки солдат-сапёров, расстрелянных за участие в восстании 1906 года, позднее здесь же погребены погибшие участники Октябрьской революции, боёв с войсками Керенского - Краснова в 1917 году, павшие при подавлении мятежей на фортах «Красная Горка» и «Серая Лошадь» в 1919 году и Кронштадтского мятежа в 1921 году. Архитектор надгробья вечного огня Л. К. Ларионов. Сейчас расположен на Якорной </a:t>
            </a:r>
            <a:r>
              <a:rPr lang="ru-RU" sz="2000" dirty="0" smtClean="0"/>
              <a:t>площади.</a:t>
            </a:r>
            <a:endParaRPr lang="ru-RU" sz="2000" dirty="0"/>
          </a:p>
        </p:txBody>
      </p:sp>
      <p:pic>
        <p:nvPicPr>
          <p:cNvPr id="9218" name="Picture 2" descr="http://prigorod-peterburg.ru/pictures/kronshtadt/kronshtadt-memoria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944" y="3138755"/>
            <a:ext cx="4824536" cy="3618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88640"/>
            <a:ext cx="8136904" cy="461665"/>
          </a:xfrm>
          <a:prstGeom prst="rect">
            <a:avLst/>
          </a:prstGeom>
          <a:noFill/>
        </p:spPr>
        <p:txBody>
          <a:bodyPr wrap="square" rtlCol="0">
            <a:spAutoFit/>
          </a:bodyPr>
          <a:lstStyle/>
          <a:p>
            <a:r>
              <a:rPr lang="ru-RU" sz="2400" dirty="0" smtClean="0">
                <a:solidFill>
                  <a:srgbClr val="FFC000"/>
                </a:solidFill>
              </a:rPr>
              <a:t>Вечный огонь</a:t>
            </a:r>
            <a:endParaRPr lang="ru-RU" sz="2400" dirty="0">
              <a:solidFill>
                <a:srgbClr val="FFC000"/>
              </a:solidFill>
            </a:endParaRPr>
          </a:p>
        </p:txBody>
      </p:sp>
    </p:spTree>
    <p:extLst>
      <p:ext uri="{BB962C8B-B14F-4D97-AF65-F5344CB8AC3E}">
        <p14:creationId xmlns:p14="http://schemas.microsoft.com/office/powerpoint/2010/main" val="3096974472"/>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679" y="980728"/>
            <a:ext cx="5274879" cy="5324535"/>
          </a:xfrm>
          <a:prstGeom prst="rect">
            <a:avLst/>
          </a:prstGeom>
        </p:spPr>
        <p:txBody>
          <a:bodyPr wrap="square">
            <a:spAutoFit/>
          </a:bodyPr>
          <a:lstStyle/>
          <a:p>
            <a:r>
              <a:rPr lang="ru-RU" sz="2000" dirty="0"/>
              <a:t>11 сентября 1870 г. в Екатерининском </a:t>
            </a:r>
            <a:r>
              <a:rPr lang="ru-RU" sz="2000" dirty="0" smtClean="0"/>
              <a:t>(Советском) сквере был </a:t>
            </a:r>
            <a:r>
              <a:rPr lang="ru-RU" sz="2000" dirty="0"/>
              <a:t>открыт памятник отважному мореплавателю одному из первооткрывателей Антарктиды - адмиралу Ф. Ф. Беллинсгаузену. Его автор - скульптор, профессор И. Н. Шредер, пьедестал и фундамент - архитектора И. А. </a:t>
            </a:r>
            <a:r>
              <a:rPr lang="ru-RU" sz="2000" dirty="0" err="1"/>
              <a:t>Монигетти</a:t>
            </a:r>
            <a:r>
              <a:rPr lang="ru-RU" sz="2000" dirty="0"/>
              <a:t>. Отливал скульптуру А. </a:t>
            </a:r>
            <a:r>
              <a:rPr lang="ru-RU" sz="2000" dirty="0" err="1"/>
              <a:t>Моран</a:t>
            </a:r>
            <a:r>
              <a:rPr lang="ru-RU" sz="2000" dirty="0"/>
              <a:t>, а гранитные работы выполнил А. А. Баринов. Памятник представляет собой фигуру высотой 2,1 м, на постаменте в 2,2 м. Здесь же бронзовый родовой герб Ф. Ф. Беллинсгаузена и надпись: "Нашему полярному мореплавателю, адмиралу </a:t>
            </a:r>
            <a:r>
              <a:rPr lang="ru-RU" sz="2000" dirty="0" err="1"/>
              <a:t>Фаддею</a:t>
            </a:r>
            <a:r>
              <a:rPr lang="ru-RU" sz="2000" dirty="0"/>
              <a:t> </a:t>
            </a:r>
            <a:r>
              <a:rPr lang="ru-RU" sz="2000" dirty="0" err="1"/>
              <a:t>Фаддеевичу</a:t>
            </a:r>
            <a:r>
              <a:rPr lang="ru-RU" sz="2000" dirty="0"/>
              <a:t> Беллинсгаузену. 1870". Могила Ф. Ф. Беллинсгаузена находится на лютеранском кладбище г. Кронштадта.</a:t>
            </a:r>
          </a:p>
        </p:txBody>
      </p:sp>
      <p:pic>
        <p:nvPicPr>
          <p:cNvPr id="2051" name="Picture 3" descr="http://www.votpusk.ru/gallery/large/410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796136" y="224366"/>
            <a:ext cx="2890587" cy="6414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224366"/>
            <a:ext cx="5112568" cy="523220"/>
          </a:xfrm>
          <a:prstGeom prst="rect">
            <a:avLst/>
          </a:prstGeom>
          <a:noFill/>
        </p:spPr>
        <p:txBody>
          <a:bodyPr wrap="square" rtlCol="0">
            <a:spAutoFit/>
          </a:bodyPr>
          <a:lstStyle/>
          <a:p>
            <a:r>
              <a:rPr lang="ru-RU" sz="2800" dirty="0" smtClean="0">
                <a:solidFill>
                  <a:srgbClr val="FFC000"/>
                </a:solidFill>
              </a:rPr>
              <a:t>Памятник Беллинсгаузену</a:t>
            </a:r>
            <a:endParaRPr lang="ru-RU" sz="2800" dirty="0">
              <a:solidFill>
                <a:srgbClr val="FFC000"/>
              </a:solidFill>
            </a:endParaRPr>
          </a:p>
        </p:txBody>
      </p:sp>
    </p:spTree>
    <p:extLst>
      <p:ext uri="{BB962C8B-B14F-4D97-AF65-F5344CB8AC3E}">
        <p14:creationId xmlns:p14="http://schemas.microsoft.com/office/powerpoint/2010/main" val="1581774687"/>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nlight.ru/camera/vl/cron/01/peter.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9992" y="1268760"/>
            <a:ext cx="4032448" cy="5372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268710"/>
            <a:ext cx="3600400" cy="6555641"/>
          </a:xfrm>
          <a:prstGeom prst="rect">
            <a:avLst/>
          </a:prstGeom>
          <a:noFill/>
        </p:spPr>
        <p:txBody>
          <a:bodyPr wrap="square" rtlCol="0">
            <a:spAutoFit/>
          </a:bodyPr>
          <a:lstStyle/>
          <a:p>
            <a:r>
              <a:rPr lang="ru-RU" sz="2000" b="1" dirty="0" smtClean="0"/>
              <a:t>В 1839г. Губернатор Беллинсгаузен решил разбить парк в голландском стиле, центром которого станет памятник Петру </a:t>
            </a:r>
            <a:r>
              <a:rPr lang="en-US" sz="2000" b="1" dirty="0" smtClean="0"/>
              <a:t>I</a:t>
            </a:r>
            <a:r>
              <a:rPr lang="ru-RU" sz="2000" b="1" dirty="0" smtClean="0"/>
              <a:t>. </a:t>
            </a:r>
          </a:p>
          <a:p>
            <a:r>
              <a:rPr lang="ru-RU" sz="2000" b="1" dirty="0" smtClean="0"/>
              <a:t>Памятник Петру</a:t>
            </a:r>
            <a:r>
              <a:rPr lang="en-US" sz="2000" b="1" dirty="0" smtClean="0"/>
              <a:t>I</a:t>
            </a:r>
            <a:r>
              <a:rPr lang="ru-RU" sz="2000" b="1" dirty="0" smtClean="0"/>
              <a:t>  в Кронштадте был создан по повелению императора Николая </a:t>
            </a:r>
            <a:r>
              <a:rPr lang="en-US" sz="2000" b="1" dirty="0" smtClean="0"/>
              <a:t>I</a:t>
            </a:r>
            <a:r>
              <a:rPr lang="ru-RU" sz="2000" b="1" dirty="0" smtClean="0"/>
              <a:t>. Скульптором памятника был Теодор-Жозеф-Наполеон Жак.</a:t>
            </a:r>
          </a:p>
          <a:p>
            <a:r>
              <a:rPr lang="ru-RU" sz="2000" b="1" dirty="0" smtClean="0"/>
              <a:t>Петр </a:t>
            </a:r>
            <a:r>
              <a:rPr lang="en-US" sz="2000" b="1" dirty="0" smtClean="0"/>
              <a:t>I</a:t>
            </a:r>
            <a:r>
              <a:rPr lang="ru-RU" sz="2000" b="1" dirty="0" smtClean="0"/>
              <a:t>, победивший шведов в Полтавской битве, предстает перед нами полным величия.</a:t>
            </a:r>
          </a:p>
          <a:p>
            <a:r>
              <a:rPr lang="ru-RU" sz="2000" b="1" dirty="0" smtClean="0"/>
              <a:t>Лицо Петра обращено в сторону моря и крепости </a:t>
            </a:r>
            <a:r>
              <a:rPr lang="ru-RU" sz="2000" b="1" dirty="0" err="1" smtClean="0"/>
              <a:t>Кроншлот</a:t>
            </a:r>
            <a:r>
              <a:rPr lang="ru-RU" sz="2000" b="1" dirty="0" smtClean="0"/>
              <a:t> , с основания которой началась история Кронштадта.</a:t>
            </a:r>
          </a:p>
          <a:p>
            <a:r>
              <a:rPr lang="ru-RU" sz="2000" b="1" dirty="0" smtClean="0"/>
              <a:t>Петр</a:t>
            </a:r>
            <a:r>
              <a:rPr lang="en-US" sz="2000" b="1" dirty="0" smtClean="0"/>
              <a:t>I </a:t>
            </a:r>
            <a:r>
              <a:rPr lang="ru-RU" sz="2000" b="1" dirty="0" smtClean="0"/>
              <a:t>был великим императором России</a:t>
            </a:r>
            <a:r>
              <a:rPr lang="ru-RU" sz="2000" dirty="0" smtClean="0"/>
              <a:t>.</a:t>
            </a:r>
            <a:endParaRPr lang="ru-RU" sz="2000" dirty="0"/>
          </a:p>
        </p:txBody>
      </p:sp>
      <p:sp>
        <p:nvSpPr>
          <p:cNvPr id="3" name="TextBox 2"/>
          <p:cNvSpPr txBox="1"/>
          <p:nvPr/>
        </p:nvSpPr>
        <p:spPr>
          <a:xfrm>
            <a:off x="3779912" y="268710"/>
            <a:ext cx="4968552" cy="461665"/>
          </a:xfrm>
          <a:prstGeom prst="rect">
            <a:avLst/>
          </a:prstGeom>
          <a:noFill/>
        </p:spPr>
        <p:txBody>
          <a:bodyPr wrap="square" rtlCol="0">
            <a:spAutoFit/>
          </a:bodyPr>
          <a:lstStyle/>
          <a:p>
            <a:pPr algn="ctr"/>
            <a:r>
              <a:rPr lang="ru-RU" sz="2400" dirty="0" smtClean="0">
                <a:solidFill>
                  <a:srgbClr val="FFC000"/>
                </a:solidFill>
              </a:rPr>
              <a:t>Памятник Петру </a:t>
            </a:r>
            <a:r>
              <a:rPr lang="en-US" sz="2400" dirty="0" smtClean="0">
                <a:solidFill>
                  <a:srgbClr val="FFC000"/>
                </a:solidFill>
              </a:rPr>
              <a:t>I</a:t>
            </a:r>
            <a:endParaRPr lang="ru-RU" sz="2400" dirty="0">
              <a:solidFill>
                <a:srgbClr val="FFC000"/>
              </a:solidFill>
            </a:endParaRPr>
          </a:p>
        </p:txBody>
      </p:sp>
    </p:spTree>
    <p:extLst>
      <p:ext uri="{BB962C8B-B14F-4D97-AF65-F5344CB8AC3E}">
        <p14:creationId xmlns:p14="http://schemas.microsoft.com/office/powerpoint/2010/main" val="3499944468"/>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784976" cy="3170099"/>
          </a:xfrm>
          <a:prstGeom prst="rect">
            <a:avLst/>
          </a:prstGeom>
        </p:spPr>
        <p:txBody>
          <a:bodyPr wrap="square">
            <a:spAutoFit/>
          </a:bodyPr>
          <a:lstStyle/>
          <a:p>
            <a:r>
              <a:rPr lang="ru-RU" sz="2000" dirty="0"/>
              <a:t>Территория Летнего сада тесно связана с жизнью основателя города – Петром Великим. Здесь находился его небольшой домик, к сожалению, не сохранившийся до наших дней. Как и его петербургский собрат, кронштадтский Летний сад  использовался как «царский город», центральная аллея парка- первая городская улица (Петровская </a:t>
            </a:r>
            <a:r>
              <a:rPr lang="ru-RU" sz="2000" dirty="0" err="1"/>
              <a:t>першпектива</a:t>
            </a:r>
            <a:r>
              <a:rPr lang="ru-RU" sz="2000" dirty="0"/>
              <a:t>). Фактически это самый старый парк Кронштадта. Наводнением 1824 г. саду был причинён серьёзный ущерб. Современная планировка сада связана с реконструкцией, начатой в  1828 г. под руководством И. И. Шарлеманя, старшего брата Л. И. Шарлеманя (выполнившего, к слову, ограду Летнего сада в Санкт-Петербурге со стороны реки Мойки).</a:t>
            </a:r>
          </a:p>
        </p:txBody>
      </p:sp>
      <p:pic>
        <p:nvPicPr>
          <p:cNvPr id="3074" name="Picture 2" descr="http://tikho.narod.ru/Fotki/Piter2009-05Kotlin/IMG_3557W.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3848" y="3140968"/>
            <a:ext cx="5686036" cy="3478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4077072"/>
            <a:ext cx="2664296" cy="646331"/>
          </a:xfrm>
          <a:prstGeom prst="rect">
            <a:avLst/>
          </a:prstGeom>
          <a:noFill/>
        </p:spPr>
        <p:txBody>
          <a:bodyPr wrap="square" rtlCol="0">
            <a:spAutoFit/>
          </a:bodyPr>
          <a:lstStyle/>
          <a:p>
            <a:r>
              <a:rPr lang="ru-RU" sz="3600" dirty="0" smtClean="0">
                <a:solidFill>
                  <a:srgbClr val="FFC000"/>
                </a:solidFill>
              </a:rPr>
              <a:t>Летний сад</a:t>
            </a:r>
            <a:endParaRPr lang="ru-RU" sz="3600" dirty="0">
              <a:solidFill>
                <a:srgbClr val="FFC000"/>
              </a:solidFill>
            </a:endParaRPr>
          </a:p>
        </p:txBody>
      </p:sp>
    </p:spTree>
    <p:extLst>
      <p:ext uri="{BB962C8B-B14F-4D97-AF65-F5344CB8AC3E}">
        <p14:creationId xmlns:p14="http://schemas.microsoft.com/office/powerpoint/2010/main" val="3268216312"/>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морской собор\морской собор -зима.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8004" y="620688"/>
            <a:ext cx="4355976" cy="2600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7577" y="764704"/>
            <a:ext cx="3816424" cy="5909310"/>
          </a:xfrm>
          <a:prstGeom prst="rect">
            <a:avLst/>
          </a:prstGeom>
          <a:noFill/>
        </p:spPr>
        <p:txBody>
          <a:bodyPr wrap="square" rtlCol="0">
            <a:spAutoFit/>
          </a:bodyPr>
          <a:lstStyle/>
          <a:p>
            <a:r>
              <a:rPr lang="ru-RU" b="1" dirty="0"/>
              <a:t>Морской собор является уникальным храмом – памятником истории Российского флота. Здесь были памятные доски с именами всех моряков, погибших во славу Родины и постоянно </a:t>
            </a:r>
            <a:r>
              <a:rPr lang="ru-RU" b="1" dirty="0" err="1"/>
              <a:t>поминавшихся</a:t>
            </a:r>
            <a:r>
              <a:rPr lang="ru-RU" b="1" dirty="0"/>
              <a:t> в этом храме. </a:t>
            </a:r>
            <a:endParaRPr lang="ru-RU" b="1" dirty="0" smtClean="0"/>
          </a:p>
          <a:p>
            <a:r>
              <a:rPr lang="ru-RU" b="1" dirty="0" smtClean="0"/>
              <a:t>Это </a:t>
            </a:r>
            <a:r>
              <a:rPr lang="ru-RU" b="1" dirty="0"/>
              <a:t>единственный в России храм, который каждый моряк мог по праву считать </a:t>
            </a:r>
            <a:r>
              <a:rPr lang="ru-RU" b="1" dirty="0" smtClean="0"/>
              <a:t>своим.</a:t>
            </a:r>
          </a:p>
          <a:p>
            <a:r>
              <a:rPr lang="ru-RU" b="1" dirty="0"/>
              <a:t>Собор высотой около </a:t>
            </a:r>
            <a:r>
              <a:rPr lang="ru-RU" b="1" dirty="0" smtClean="0"/>
              <a:t>70-ти метров. Главный </a:t>
            </a:r>
            <a:r>
              <a:rPr lang="ru-RU" b="1" dirty="0"/>
              <a:t>купол собора виден со всех </a:t>
            </a:r>
            <a:r>
              <a:rPr lang="ru-RU" b="1" dirty="0" smtClean="0"/>
              <a:t>точек Кронштадта.</a:t>
            </a:r>
          </a:p>
          <a:p>
            <a:r>
              <a:rPr lang="ru-RU" b="1" dirty="0"/>
              <a:t>В его </a:t>
            </a:r>
            <a:r>
              <a:rPr lang="ru-RU" b="1" dirty="0" smtClean="0"/>
              <a:t>освящении принимал </a:t>
            </a:r>
            <a:r>
              <a:rPr lang="ru-RU" b="1" dirty="0"/>
              <a:t>участие лично Император Николай </a:t>
            </a:r>
            <a:r>
              <a:rPr lang="ru-RU" b="1" dirty="0" smtClean="0"/>
              <a:t>II.</a:t>
            </a:r>
          </a:p>
          <a:p>
            <a:r>
              <a:rPr lang="ru-RU" b="1" dirty="0"/>
              <a:t>Закладку храма совершил выдающийся подвижник Русской Церкви святой Иоанн </a:t>
            </a:r>
            <a:r>
              <a:rPr lang="ru-RU" b="1" dirty="0" smtClean="0"/>
              <a:t>Кронштадтский.</a:t>
            </a:r>
          </a:p>
        </p:txBody>
      </p:sp>
      <p:pic>
        <p:nvPicPr>
          <p:cNvPr id="2049" name="Picture 1" descr="C:\Users\user\Pictures\морской собор\морско собор-ночь.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3371747"/>
            <a:ext cx="4427984" cy="3320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577" y="47001"/>
            <a:ext cx="4220407" cy="646331"/>
          </a:xfrm>
          <a:prstGeom prst="rect">
            <a:avLst/>
          </a:prstGeom>
          <a:noFill/>
        </p:spPr>
        <p:txBody>
          <a:bodyPr wrap="square" rtlCol="0">
            <a:spAutoFit/>
          </a:bodyPr>
          <a:lstStyle/>
          <a:p>
            <a:r>
              <a:rPr lang="ru-RU" sz="3600" dirty="0">
                <a:solidFill>
                  <a:srgbClr val="FFC000"/>
                </a:solidFill>
              </a:rPr>
              <a:t>Морской собор</a:t>
            </a:r>
          </a:p>
        </p:txBody>
      </p:sp>
    </p:spTree>
    <p:extLst>
      <p:ext uri="{BB962C8B-B14F-4D97-AF65-F5344CB8AC3E}">
        <p14:creationId xmlns:p14="http://schemas.microsoft.com/office/powerpoint/2010/main" val="1685348622"/>
      </p:ext>
    </p:extLst>
  </p:cSld>
  <p:clrMapOvr>
    <a:masterClrMapping/>
  </p:clrMapOvr>
  <mc:AlternateContent xmlns:mc="http://schemas.openxmlformats.org/markup-compatibility/2006" xmlns:p14="http://schemas.microsoft.com/office/powerpoint/2010/main">
    <mc:Choice Requires="p14">
      <p:transition spd="slow" p14:dur="1200" advClick="0" advTm="4000">
        <p14:prism/>
      </p:transition>
    </mc:Choice>
    <mc:Fallback xmlns="">
      <p:transition spd="slow"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784976" cy="2585323"/>
          </a:xfrm>
          <a:prstGeom prst="rect">
            <a:avLst/>
          </a:prstGeom>
          <a:noFill/>
        </p:spPr>
        <p:txBody>
          <a:bodyPr wrap="square" rtlCol="0">
            <a:spAutoFit/>
          </a:bodyPr>
          <a:lstStyle/>
          <a:p>
            <a:r>
              <a:rPr lang="ru-RU" b="1" dirty="0" smtClean="0"/>
              <a:t>(14)Сентября 1902года началась постройка собора.</a:t>
            </a:r>
          </a:p>
          <a:p>
            <a:r>
              <a:rPr lang="ru-RU" b="1" dirty="0" smtClean="0"/>
              <a:t>Освящение собора состоялось10(23)июня 1913года.</a:t>
            </a:r>
          </a:p>
          <a:p>
            <a:r>
              <a:rPr lang="ru-RU" b="1" dirty="0" smtClean="0"/>
              <a:t>Окончательно храм был закрыт 14 октября1929 года.</a:t>
            </a:r>
          </a:p>
          <a:p>
            <a:r>
              <a:rPr lang="ru-RU" b="1" dirty="0" smtClean="0"/>
              <a:t>После закрытия собор был переоборудован в кинотеатр имени Максима Горького, вследствие этого здание храма прозвали «Максимкой». </a:t>
            </a:r>
          </a:p>
          <a:p>
            <a:r>
              <a:rPr lang="ru-RU" b="1" dirty="0" smtClean="0"/>
              <a:t>Тогда входящий в храм не увидел </a:t>
            </a:r>
            <a:r>
              <a:rPr lang="ru-RU" b="1" dirty="0"/>
              <a:t>бы прежней роскоши и </a:t>
            </a:r>
            <a:r>
              <a:rPr lang="ru-RU" b="1" dirty="0" smtClean="0"/>
              <a:t>величия.</a:t>
            </a:r>
          </a:p>
          <a:p>
            <a:r>
              <a:rPr lang="ru-RU" b="1" dirty="0"/>
              <a:t>В 2002 году на </a:t>
            </a:r>
            <a:r>
              <a:rPr lang="ru-RU" b="1" dirty="0" smtClean="0"/>
              <a:t>соборной колокольне </a:t>
            </a:r>
            <a:r>
              <a:rPr lang="ru-RU" b="1" dirty="0"/>
              <a:t>был установлен </a:t>
            </a:r>
            <a:r>
              <a:rPr lang="ru-RU" b="1" dirty="0" smtClean="0"/>
              <a:t>православный крест.</a:t>
            </a:r>
          </a:p>
          <a:p>
            <a:r>
              <a:rPr lang="ru-RU" b="1" dirty="0"/>
              <a:t>19 апреля 2012 </a:t>
            </a:r>
            <a:r>
              <a:rPr lang="ru-RU" b="1" dirty="0" smtClean="0"/>
              <a:t>года </a:t>
            </a:r>
            <a:r>
              <a:rPr lang="ru-RU" b="1" dirty="0"/>
              <a:t>Патриарх </a:t>
            </a:r>
            <a:r>
              <a:rPr lang="ru-RU" b="1" dirty="0" smtClean="0"/>
              <a:t>Кирилл совершил </a:t>
            </a:r>
            <a:r>
              <a:rPr lang="ru-RU" b="1" dirty="0"/>
              <a:t>чин малого освящения Морского </a:t>
            </a:r>
            <a:r>
              <a:rPr lang="ru-RU" b="1" dirty="0" smtClean="0"/>
              <a:t>собора. </a:t>
            </a:r>
            <a:endParaRPr lang="ru-RU" b="1" dirty="0"/>
          </a:p>
        </p:txBody>
      </p:sp>
      <p:pic>
        <p:nvPicPr>
          <p:cNvPr id="4098" name="Picture 2" descr="C:\Users\user\Pictures\морской собор\морской собор-вчера.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2996952"/>
            <a:ext cx="4842792" cy="3410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user\Pictures\морской собор\морской собор-осень.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7368" y="2969890"/>
            <a:ext cx="3600400" cy="3573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29112"/>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424936" cy="2246769"/>
          </a:xfrm>
          <a:prstGeom prst="rect">
            <a:avLst/>
          </a:prstGeom>
        </p:spPr>
        <p:txBody>
          <a:bodyPr wrap="square">
            <a:spAutoFit/>
          </a:bodyPr>
          <a:lstStyle/>
          <a:p>
            <a:r>
              <a:rPr lang="ru-RU" sz="2000" dirty="0"/>
              <a:t>Собор Владимирской иконы Божией Матери в г. Кронштадте – храм с непростой историей и судьбой. Именно здесь долгое время размещалась самая первая и главная святыня в Кронштадте — Владимирская икона Божией Матери. Храм много пережил в советские годы. Не разрушенный во время революции и войны, он едва уцелел в мирные 60-е. Сегодня Владимирский собор возрожденный и обновленный принимает ежедневно сотни прихожан.</a:t>
            </a:r>
          </a:p>
        </p:txBody>
      </p:sp>
      <p:pic>
        <p:nvPicPr>
          <p:cNvPr id="1026" name="Picture 2" descr="http://upload.wikimedia.org/wikipedia/commons/7/72/%D0%9A%D1%80%D0%BE%D0%BD%D1%88%D1%82%D0%B0%D0%B4%D1%82_%D0%92%D0%BB%D0%B0%D0%B4%D0%B8%D0%BC%D0%B8%D1%80%D1%81%D0%BA%D0%B8%D0%B9_%D1%81%D0%BE%D0%B1%D0%BE%D1%8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79912" y="2924944"/>
            <a:ext cx="5125286" cy="3843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88640"/>
            <a:ext cx="7920880" cy="461665"/>
          </a:xfrm>
          <a:prstGeom prst="rect">
            <a:avLst/>
          </a:prstGeom>
          <a:noFill/>
        </p:spPr>
        <p:txBody>
          <a:bodyPr wrap="square" rtlCol="0">
            <a:spAutoFit/>
          </a:bodyPr>
          <a:lstStyle/>
          <a:p>
            <a:r>
              <a:rPr lang="ru-RU" sz="2400" dirty="0" smtClean="0">
                <a:solidFill>
                  <a:srgbClr val="FFC000"/>
                </a:solidFill>
              </a:rPr>
              <a:t>Собор Владимирской иконы Божией Матери</a:t>
            </a:r>
            <a:endParaRPr lang="ru-RU" sz="2400" dirty="0">
              <a:solidFill>
                <a:srgbClr val="FFC000"/>
              </a:solidFill>
            </a:endParaRPr>
          </a:p>
        </p:txBody>
      </p:sp>
    </p:spTree>
    <p:extLst>
      <p:ext uri="{BB962C8B-B14F-4D97-AF65-F5344CB8AC3E}">
        <p14:creationId xmlns:p14="http://schemas.microsoft.com/office/powerpoint/2010/main" val="2623735234"/>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154" y="116632"/>
            <a:ext cx="8352928" cy="738664"/>
          </a:xfrm>
          <a:prstGeom prst="rect">
            <a:avLst/>
          </a:prstGeom>
          <a:noFill/>
        </p:spPr>
        <p:txBody>
          <a:bodyPr wrap="square" rtlCol="0">
            <a:spAutoFit/>
          </a:bodyPr>
          <a:lstStyle/>
          <a:p>
            <a:r>
              <a:rPr lang="ru-RU" sz="2400" b="1" dirty="0" smtClean="0">
                <a:solidFill>
                  <a:srgbClr val="FFC000"/>
                </a:solidFill>
              </a:rPr>
              <a:t>Степан  Осипович  </a:t>
            </a:r>
            <a:r>
              <a:rPr lang="ru-RU" sz="2400" b="1" dirty="0" err="1" smtClean="0">
                <a:solidFill>
                  <a:srgbClr val="FFC000"/>
                </a:solidFill>
              </a:rPr>
              <a:t>Мака́ров</a:t>
            </a:r>
            <a:r>
              <a:rPr lang="ru-RU" dirty="0" smtClean="0"/>
              <a:t>— русский флотоводец, океанограф, полярный исследователь, кораблестроитель и вице-адмирал. </a:t>
            </a:r>
            <a:endParaRPr lang="ru-RU" dirty="0"/>
          </a:p>
        </p:txBody>
      </p:sp>
      <p:sp>
        <p:nvSpPr>
          <p:cNvPr id="5" name="TextBox 4"/>
          <p:cNvSpPr txBox="1"/>
          <p:nvPr/>
        </p:nvSpPr>
        <p:spPr>
          <a:xfrm>
            <a:off x="323528" y="996189"/>
            <a:ext cx="8352928" cy="3477875"/>
          </a:xfrm>
          <a:prstGeom prst="rect">
            <a:avLst/>
          </a:prstGeom>
          <a:noFill/>
        </p:spPr>
        <p:txBody>
          <a:bodyPr wrap="square" rtlCol="0">
            <a:spAutoFit/>
          </a:bodyPr>
          <a:lstStyle/>
          <a:p>
            <a:r>
              <a:rPr lang="ru-RU" sz="2000" dirty="0" smtClean="0">
                <a:effectLst/>
              </a:rPr>
              <a:t>23 июля 1913 года на Якорной площади состоялось открытие и освящение памятника-монумента знаменитому адмиралу Российского флота Степану Осиповичу Макарову (1848-1904). </a:t>
            </a:r>
          </a:p>
          <a:p>
            <a:r>
              <a:rPr lang="ru-RU" sz="2000" dirty="0" smtClean="0">
                <a:effectLst/>
              </a:rPr>
              <a:t>На церемонии присутствовал сам государь Император Николай II с царской семьей. Когда закрывавшее памятник полотно было сдернуто, Николай II опустился на одно колено, за ним последовали войска и жители города, присутствовавшие на площади в тот момент. Своим жестом Император показал, насколько важна фигура адмирала Макарова в истории страны.</a:t>
            </a:r>
            <a:br>
              <a:rPr lang="ru-RU" sz="2000" dirty="0" smtClean="0">
                <a:effectLst/>
              </a:rPr>
            </a:br>
            <a:r>
              <a:rPr lang="ru-RU" sz="2000" dirty="0" smtClean="0">
                <a:effectLst/>
              </a:rPr>
              <a:t/>
            </a:r>
            <a:br>
              <a:rPr lang="ru-RU" sz="2000" dirty="0" smtClean="0">
                <a:effectLst/>
              </a:rPr>
            </a:br>
            <a:endParaRPr lang="ru-RU" sz="2000" dirty="0"/>
          </a:p>
        </p:txBody>
      </p:sp>
      <p:pic>
        <p:nvPicPr>
          <p:cNvPr id="10242" name="Picture 2" descr="http://www.marinaan.ru/photo/2/226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91880" y="3460664"/>
            <a:ext cx="5531768" cy="33954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96695"/>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5400600" cy="6463308"/>
          </a:xfrm>
          <a:prstGeom prst="rect">
            <a:avLst/>
          </a:prstGeom>
          <a:noFill/>
        </p:spPr>
        <p:txBody>
          <a:bodyPr wrap="square" rtlCol="0">
            <a:spAutoFit/>
          </a:bodyPr>
          <a:lstStyle/>
          <a:p>
            <a:r>
              <a:rPr lang="ru-RU" b="1" dirty="0" smtClean="0">
                <a:effectLst/>
              </a:rPr>
              <a:t>Адмирал Макаров представлен на этом памятнике во весь рост. </a:t>
            </a:r>
          </a:p>
          <a:p>
            <a:r>
              <a:rPr lang="ru-RU" b="1" dirty="0" smtClean="0">
                <a:effectLst/>
              </a:rPr>
              <a:t>Одет он походное плащ-пальто. Правая рука адмирала в кармане, а левая — вскинута вперед. Ветер треплет бороду адмирала, развивает полы его плаща. Надвинув как можно глубже фуражку, герой памятника зорко всматривается вдаль. Волны захлестывают ноги адмирала и, кажется, сейчас увлекут свою жертву в бездонную пучину. </a:t>
            </a:r>
            <a:br>
              <a:rPr lang="ru-RU" b="1" dirty="0" smtClean="0">
                <a:effectLst/>
              </a:rPr>
            </a:br>
            <a:r>
              <a:rPr lang="ru-RU" b="1" dirty="0" smtClean="0">
                <a:effectLst/>
              </a:rPr>
              <a:t/>
            </a:r>
            <a:br>
              <a:rPr lang="ru-RU" b="1" dirty="0" smtClean="0">
                <a:effectLst/>
              </a:rPr>
            </a:br>
            <a:r>
              <a:rPr lang="ru-RU" b="1" dirty="0" smtClean="0">
                <a:effectLst/>
              </a:rPr>
              <a:t>Фигура адмирала обращена лицом к северу, что символизирует заинтересованность адмирала Макарова Арктикой, для изучения которой он совершил ни один выход в полярные районы. </a:t>
            </a:r>
          </a:p>
          <a:p>
            <a:r>
              <a:rPr lang="ru-RU" b="1" dirty="0" smtClean="0">
                <a:effectLst/>
              </a:rPr>
              <a:t>     Подножием памятника служит огромная гранитная скала. </a:t>
            </a:r>
            <a:br>
              <a:rPr lang="ru-RU" b="1" dirty="0" smtClean="0">
                <a:effectLst/>
              </a:rPr>
            </a:br>
            <a:r>
              <a:rPr lang="ru-RU" b="1" dirty="0" smtClean="0">
                <a:effectLst/>
              </a:rPr>
              <a:t>Под гранитной скалой находится мраморное основание, а по периметру, в виде ограды, расположены якоря, соединенные цепями. В лицевую часть пьедестала вмонтированы бронзовые доски с надписями, под которыми помещен девиз адмирала С. О. Макарова: «Помни войну». </a:t>
            </a:r>
            <a:endParaRPr lang="ru-RU" b="1" dirty="0"/>
          </a:p>
        </p:txBody>
      </p:sp>
      <p:pic>
        <p:nvPicPr>
          <p:cNvPr id="4098" name="Picture 2" descr="http://nash-kronshtadt.ru/files/images/turistu/pamyatniki/turistu_pamyatniki_makarov1.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8104" y="476673"/>
            <a:ext cx="3312368" cy="589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17681"/>
      </p:ext>
    </p:extLst>
  </p:cSld>
  <p:clrMapOvr>
    <a:masterClrMapping/>
  </p:clrMapOvr>
  <mc:AlternateContent xmlns:mc="http://schemas.openxmlformats.org/markup-compatibility/2006" xmlns:p14="http://schemas.microsoft.com/office/powerpoint/2010/main">
    <mc:Choice Requires="p14">
      <p:transition spd="slow" p14:dur="2500" advTm="4000">
        <p:wheel spokes="1"/>
      </p:transition>
    </mc:Choice>
    <mc:Fallback xmlns="">
      <p:transition spd="slow" advTm="4000">
        <p:wheel spokes="1"/>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387</TotalTime>
  <Words>1092</Words>
  <Application>Microsoft Office PowerPoint</Application>
  <PresentationFormat>Экран (4:3)</PresentationFormat>
  <Paragraphs>61</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Экскурсия по памятным местам города воинской славы-Кронштадта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кронштадт-город воинской славы</dc:title>
  <dc:creator>Захарова Ирина С.</dc:creator>
  <cp:lastModifiedBy>Ira</cp:lastModifiedBy>
  <cp:revision>27</cp:revision>
  <dcterms:created xsi:type="dcterms:W3CDTF">2013-09-20T11:25:59Z</dcterms:created>
  <dcterms:modified xsi:type="dcterms:W3CDTF">2014-08-14T11:58:35Z</dcterms:modified>
</cp:coreProperties>
</file>