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8A3BF-FBCA-4E96-835B-87B51885C335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D494-FDD9-4A55-B436-320876082C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8A3BF-FBCA-4E96-835B-87B51885C335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D494-FDD9-4A55-B436-320876082C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8A3BF-FBCA-4E96-835B-87B51885C335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D494-FDD9-4A55-B436-320876082C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8A3BF-FBCA-4E96-835B-87B51885C335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D494-FDD9-4A55-B436-320876082C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8A3BF-FBCA-4E96-835B-87B51885C335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D494-FDD9-4A55-B436-320876082C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8A3BF-FBCA-4E96-835B-87B51885C335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D494-FDD9-4A55-B436-320876082C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8A3BF-FBCA-4E96-835B-87B51885C335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D494-FDD9-4A55-B436-320876082C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8A3BF-FBCA-4E96-835B-87B51885C335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F0D494-FDD9-4A55-B436-320876082C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8A3BF-FBCA-4E96-835B-87B51885C335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D494-FDD9-4A55-B436-320876082C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8A3BF-FBCA-4E96-835B-87B51885C335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CF0D494-FDD9-4A55-B436-320876082C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34F8A3BF-FBCA-4E96-835B-87B51885C335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D494-FDD9-4A55-B436-320876082C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4F8A3BF-FBCA-4E96-835B-87B51885C335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CF0D494-FDD9-4A55-B436-320876082C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tsch.ucoz.ru/index/0-17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7554" y="928670"/>
            <a:ext cx="5786446" cy="18288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«</a:t>
            </a:r>
            <a:r>
              <a:rPr lang="ru-RU" sz="4800" dirty="0" smtClean="0"/>
              <a:t>У</a:t>
            </a:r>
            <a:r>
              <a:rPr lang="ru-RU" sz="4000" dirty="0" smtClean="0"/>
              <a:t>чебный </a:t>
            </a:r>
            <a:r>
              <a:rPr lang="ru-RU" sz="4000" dirty="0" smtClean="0"/>
              <a:t>год –  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новый период</a:t>
            </a:r>
            <a:br>
              <a:rPr lang="ru-RU" sz="4000" dirty="0" smtClean="0"/>
            </a:br>
            <a:r>
              <a:rPr lang="ru-RU" sz="4000" dirty="0" smtClean="0"/>
              <a:t> </a:t>
            </a:r>
            <a:br>
              <a:rPr lang="ru-RU" sz="4000" dirty="0" smtClean="0"/>
            </a:br>
            <a:r>
              <a:rPr lang="ru-RU" sz="4000" dirty="0" smtClean="0"/>
              <a:t>в жизни ребёнка»</a:t>
            </a:r>
            <a:endParaRPr lang="ru-RU" sz="4000" dirty="0"/>
          </a:p>
        </p:txBody>
      </p:sp>
      <p:pic>
        <p:nvPicPr>
          <p:cNvPr id="21506" name="Picture 2" descr="http://www.uni-altai.ru/uploads/posts/2012-04/1334636178_p10407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71480"/>
            <a:ext cx="3276546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470648" cy="407196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не забудьте и о своих чувствах.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Если вы сами чувствуете беспокойство и волнение, </a:t>
            </a:r>
            <a:br>
              <a:rPr lang="ru-RU" sz="2000" dirty="0" smtClean="0"/>
            </a:br>
            <a:r>
              <a:rPr lang="ru-RU" sz="2000" dirty="0" smtClean="0"/>
              <a:t>наверняка они передадутся и вашему ребенку.</a:t>
            </a:r>
            <a:br>
              <a:rPr lang="ru-RU" sz="2000" dirty="0" smtClean="0"/>
            </a:br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ru-RU" sz="2000" dirty="0" smtClean="0"/>
              <a:t>Поэтому, будьте спокойны, уверенны в себе</a:t>
            </a:r>
            <a:br>
              <a:rPr lang="ru-RU" sz="2000" dirty="0" smtClean="0"/>
            </a:br>
            <a:r>
              <a:rPr lang="ru-RU" sz="2000" dirty="0" smtClean="0"/>
              <a:t> и в своем ребенке, </a:t>
            </a:r>
            <a:br>
              <a:rPr lang="ru-RU" sz="2000" dirty="0" smtClean="0"/>
            </a:br>
            <a:r>
              <a:rPr lang="ru-RU" sz="2000" dirty="0" smtClean="0"/>
              <a:t>и не позволяйте страхам омрачать это важное событие в жизни ребенка.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2050" name="Picture 2" descr="http://files.web2edu.ru/233f5fa9-2bf5-4ccc-b37c-70c5c860a085/%7B0eadea88-8830-4776-a4ea-f31404c9d8df%7D.gif?w=659&amp;h=4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3952854"/>
            <a:ext cx="4441290" cy="2905146"/>
          </a:xfrm>
          <a:prstGeom prst="rect">
            <a:avLst/>
          </a:prstGeom>
          <a:noFill/>
        </p:spPr>
      </p:pic>
      <p:pic>
        <p:nvPicPr>
          <p:cNvPr id="2052" name="Picture 4" descr="http://silkwaystore.com/wp-content/uploads/2011/12/main-3608-a9758862c278a1ba2b72f31e1834fec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286256"/>
            <a:ext cx="2143140" cy="1428760"/>
          </a:xfrm>
          <a:prstGeom prst="rect">
            <a:avLst/>
          </a:prstGeom>
          <a:noFill/>
        </p:spPr>
      </p:pic>
      <p:pic>
        <p:nvPicPr>
          <p:cNvPr id="2054" name="Picture 6" descr="http://www.matrony.ru/wp-content/uploads/96574_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4000504"/>
            <a:ext cx="1857388" cy="1800802"/>
          </a:xfrm>
          <a:prstGeom prst="rect">
            <a:avLst/>
          </a:prstGeom>
          <a:noFill/>
        </p:spPr>
      </p:pic>
      <p:sp>
        <p:nvSpPr>
          <p:cNvPr id="2056" name="AutoShape 8" descr="http://morozovka.net/images/d/d/Ambeauty_1.jpg"/>
          <p:cNvSpPr>
            <a:spLocks noChangeAspect="1" noChangeArrowheads="1"/>
          </p:cNvSpPr>
          <p:nvPr/>
        </p:nvSpPr>
        <p:spPr bwMode="auto">
          <a:xfrm>
            <a:off x="155575" y="-1371600"/>
            <a:ext cx="38100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714596"/>
            <a:ext cx="7470648" cy="414340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На школьном сайте </a:t>
            </a:r>
            <a:br>
              <a:rPr lang="ru-RU" sz="2800" dirty="0" smtClean="0"/>
            </a:br>
            <a:r>
              <a:rPr lang="en-US" sz="3600" dirty="0" smtClean="0"/>
              <a:t>http://tsch.ucoz.ru/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>
                <a:solidFill>
                  <a:srgbClr val="00B0F0"/>
                </a:solidFill>
              </a:rPr>
              <a:t>Школьный психолог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hlinkClick r:id="rId2"/>
              </a:rPr>
              <a:t>- Родителям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На данной странице представлены статьи </a:t>
            </a:r>
            <a:br>
              <a:rPr lang="ru-RU" sz="2000" dirty="0" smtClean="0"/>
            </a:br>
            <a:r>
              <a:rPr lang="ru-RU" sz="2000" dirty="0" smtClean="0"/>
              <a:t>по психологии развития и воспитания детей. 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1026" name="Picture 2" descr="http://img3.proshkolu.ru/content/media/pic/std/1000000/51000/50774-ed1990db043e306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3" y="214290"/>
            <a:ext cx="4347741" cy="25717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00562" y="714356"/>
            <a:ext cx="4379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B0F0"/>
                </a:solidFill>
              </a:rPr>
              <a:t>МАОУ </a:t>
            </a:r>
            <a:r>
              <a:rPr lang="ru-RU" sz="2400" b="1" dirty="0" err="1" smtClean="0">
                <a:solidFill>
                  <a:srgbClr val="00B0F0"/>
                </a:solidFill>
              </a:rPr>
              <a:t>Тисульская</a:t>
            </a:r>
            <a:r>
              <a:rPr lang="ru-RU" sz="2400" b="1" dirty="0" smtClean="0">
                <a:solidFill>
                  <a:srgbClr val="00B0F0"/>
                </a:solidFill>
              </a:rPr>
              <a:t> СОШ №1</a:t>
            </a:r>
            <a:endParaRPr lang="ru-RU" sz="24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357166"/>
            <a:ext cx="6629400" cy="77385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Готовность ребёнка к школе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2071678"/>
            <a:ext cx="8786874" cy="3214710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v"/>
            </a:pPr>
            <a:r>
              <a:rPr lang="ru-RU" sz="3200" b="1" dirty="0" smtClean="0"/>
              <a:t>Физическая:</a:t>
            </a:r>
          </a:p>
          <a:p>
            <a:pPr algn="ctr"/>
            <a:r>
              <a:rPr lang="ru-RU" sz="3200" dirty="0" smtClean="0"/>
              <a:t> высидеть 4-5 уроков по 45 минут, </a:t>
            </a:r>
          </a:p>
          <a:p>
            <a:pPr algn="ctr"/>
            <a:r>
              <a:rPr lang="ru-RU" sz="3200" dirty="0" smtClean="0"/>
              <a:t>делать </a:t>
            </a:r>
            <a:r>
              <a:rPr lang="ru-RU" sz="3200" dirty="0" err="1" smtClean="0"/>
              <a:t>д</a:t>
            </a:r>
            <a:r>
              <a:rPr lang="ru-RU" sz="3200" dirty="0" smtClean="0"/>
              <a:t>/</a:t>
            </a:r>
            <a:r>
              <a:rPr lang="ru-RU" sz="3200" dirty="0" err="1" smtClean="0"/>
              <a:t>з</a:t>
            </a:r>
            <a:r>
              <a:rPr lang="ru-RU" sz="3200" dirty="0" smtClean="0"/>
              <a:t> – задача непривычная для дошкольника</a:t>
            </a:r>
          </a:p>
          <a:p>
            <a:endParaRPr lang="ru-RU" sz="32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20482" name="Picture 2" descr="http://img214.imageshack.us/img214/4774/nazadneiparte1fj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429000"/>
            <a:ext cx="2857500" cy="2857500"/>
          </a:xfrm>
          <a:prstGeom prst="rect">
            <a:avLst/>
          </a:prstGeom>
          <a:noFill/>
        </p:spPr>
      </p:pic>
      <p:pic>
        <p:nvPicPr>
          <p:cNvPr id="20484" name="Picture 4" descr="http://www.hydepark.co.il/upload07_3/050813_152716-17132_winx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1350" y="3357562"/>
            <a:ext cx="2490214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8572560" cy="2928958"/>
          </a:xfrm>
        </p:spPr>
        <p:txBody>
          <a:bodyPr>
            <a:normAutofit fontScale="90000"/>
          </a:bodyPr>
          <a:lstStyle/>
          <a:p>
            <a:pPr algn="ctr">
              <a:buFont typeface="Wingdings" pitchFamily="2" charset="2"/>
              <a:buChar char="v"/>
            </a:pPr>
            <a:r>
              <a:rPr lang="ru-RU" sz="3600" b="1" dirty="0" smtClean="0"/>
              <a:t>Педагогическая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800" dirty="0" smtClean="0"/>
              <a:t>ребенок должен уметь читать,</a:t>
            </a:r>
            <a:br>
              <a:rPr lang="ru-RU" sz="2800" dirty="0" smtClean="0"/>
            </a:br>
            <a:r>
              <a:rPr lang="ru-RU" sz="2800" dirty="0" smtClean="0"/>
              <a:t>пересказывать ( развита речь), </a:t>
            </a:r>
            <a:br>
              <a:rPr lang="ru-RU" sz="2800" dirty="0" smtClean="0"/>
            </a:br>
            <a:r>
              <a:rPr lang="ru-RU" sz="2800" dirty="0" smtClean="0"/>
              <a:t>писать ( развита мелкая моторика), </a:t>
            </a:r>
            <a:br>
              <a:rPr lang="ru-RU" sz="2800" dirty="0" smtClean="0"/>
            </a:br>
            <a:r>
              <a:rPr lang="ru-RU" sz="2800" dirty="0" smtClean="0"/>
              <a:t>считать (владеть навыками счета)</a:t>
            </a:r>
            <a:r>
              <a:rPr lang="ru-RU" sz="6000" dirty="0" smtClean="0"/>
              <a:t/>
            </a:r>
            <a:br>
              <a:rPr lang="ru-RU" sz="6000" dirty="0" smtClean="0"/>
            </a:br>
            <a:endParaRPr lang="ru-RU" sz="6000" dirty="0"/>
          </a:p>
        </p:txBody>
      </p:sp>
      <p:pic>
        <p:nvPicPr>
          <p:cNvPr id="9218" name="Picture 2" descr="http://internika.org/sites/default/files/users/user6390/school02-08_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786058"/>
            <a:ext cx="1785949" cy="1785950"/>
          </a:xfrm>
          <a:prstGeom prst="rect">
            <a:avLst/>
          </a:prstGeom>
          <a:noFill/>
        </p:spPr>
      </p:pic>
      <p:pic>
        <p:nvPicPr>
          <p:cNvPr id="9220" name="Picture 4" descr="http://kursk.rusuper.ru/photos/210759/kurchatov/50335686a0e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3071810"/>
            <a:ext cx="2509163" cy="3357586"/>
          </a:xfrm>
          <a:prstGeom prst="rect">
            <a:avLst/>
          </a:prstGeom>
          <a:noFill/>
        </p:spPr>
      </p:pic>
      <p:pic>
        <p:nvPicPr>
          <p:cNvPr id="9222" name="Picture 6" descr="http://dreamworlds.ru/uploads/posts/2009-06/1244546423_081f2e94283da2c9a8519a16acf8215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4929198"/>
            <a:ext cx="2145568" cy="1357322"/>
          </a:xfrm>
          <a:prstGeom prst="rect">
            <a:avLst/>
          </a:prstGeom>
          <a:noFill/>
        </p:spPr>
      </p:pic>
      <p:pic>
        <p:nvPicPr>
          <p:cNvPr id="9224" name="Picture 8" descr="http://www.teddy-world.ru/p/posts/origin/12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3143248"/>
            <a:ext cx="2467556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8429684" cy="5143536"/>
          </a:xfrm>
        </p:spPr>
        <p:txBody>
          <a:bodyPr>
            <a:normAutofit fontScale="90000"/>
          </a:bodyPr>
          <a:lstStyle/>
          <a:p>
            <a:pPr algn="ctr">
              <a:buFont typeface="Wingdings" pitchFamily="2" charset="2"/>
              <a:buChar char="v"/>
            </a:pPr>
            <a:r>
              <a:rPr lang="ru-RU" sz="3600" dirty="0" smtClean="0"/>
              <a:t> </a:t>
            </a:r>
            <a:r>
              <a:rPr lang="ru-RU" sz="2700" b="1" dirty="0" smtClean="0"/>
              <a:t>Психологическая </a:t>
            </a:r>
            <a:r>
              <a:rPr lang="ru-RU" sz="2200" b="1" dirty="0" smtClean="0"/>
              <a:t>: </a:t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dirty="0" smtClean="0"/>
              <a:t>успешность его адаптации, 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вхождение </a:t>
            </a:r>
            <a:r>
              <a:rPr lang="ru-RU" sz="2700" dirty="0" smtClean="0"/>
              <a:t>в режим школьной жизни, 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умение </a:t>
            </a:r>
            <a:r>
              <a:rPr lang="ru-RU" sz="2700" dirty="0" smtClean="0"/>
              <a:t>сосредоточиться на уроке, </a:t>
            </a:r>
            <a:br>
              <a:rPr lang="ru-RU" sz="2700" dirty="0" smtClean="0"/>
            </a:br>
            <a:r>
              <a:rPr lang="ru-RU" sz="2700" dirty="0" smtClean="0"/>
              <a:t>не отвлекаться, </a:t>
            </a:r>
            <a:br>
              <a:rPr lang="ru-RU" sz="2700" dirty="0" smtClean="0"/>
            </a:br>
            <a:r>
              <a:rPr lang="ru-RU" sz="2700" dirty="0" smtClean="0"/>
              <a:t>проявлять инициативу, </a:t>
            </a:r>
            <a:br>
              <a:rPr lang="ru-RU" sz="2700" dirty="0" smtClean="0"/>
            </a:br>
            <a:r>
              <a:rPr lang="ru-RU" sz="2700" dirty="0" smtClean="0"/>
              <a:t>отношение ребёнка к учебным успехам, 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смотреть </a:t>
            </a:r>
            <a:r>
              <a:rPr lang="ru-RU" sz="2700" dirty="0" smtClean="0"/>
              <a:t>на психологическое самочувствие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dirty="0"/>
          </a:p>
        </p:txBody>
      </p:sp>
      <p:pic>
        <p:nvPicPr>
          <p:cNvPr id="8194" name="Picture 2" descr="http://www.ikirov.ru/files/1208/rz-37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1"/>
            <a:ext cx="1857388" cy="2650697"/>
          </a:xfrm>
          <a:prstGeom prst="rect">
            <a:avLst/>
          </a:prstGeom>
          <a:noFill/>
        </p:spPr>
      </p:pic>
      <p:pic>
        <p:nvPicPr>
          <p:cNvPr id="8196" name="Picture 4" descr="http://www.rastut-goda.ru/images/image/image1/s1962_1219873137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142851"/>
            <a:ext cx="1928806" cy="28996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786874" cy="528641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Социальная готовность: </a:t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dirty="0" smtClean="0"/>
              <a:t>интерес к новым знаниям, </a:t>
            </a:r>
            <a:br>
              <a:rPr lang="ru-RU" sz="3200" dirty="0" smtClean="0"/>
            </a:br>
            <a:r>
              <a:rPr lang="ru-RU" sz="3200" dirty="0" smtClean="0"/>
              <a:t>желание научиться чему-то новому, эмоционально-благополучное отношение к школе,</a:t>
            </a:r>
            <a:br>
              <a:rPr lang="ru-RU" sz="3200" dirty="0" smtClean="0"/>
            </a:br>
            <a:r>
              <a:rPr lang="ru-RU" sz="3200" dirty="0" smtClean="0"/>
              <a:t> минимальное стремление к игровым и развлекательным элементам деятельности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7170" name="Picture 2" descr="http://wiki.iteach.ru/images/d/dd/The_pupils_will_be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4786322"/>
            <a:ext cx="4772467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71480"/>
            <a:ext cx="8572560" cy="457203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Личностная готовность: </a:t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dirty="0" smtClean="0"/>
              <a:t>умение строить адекватные  отношения со взрослыми (не должен прерывать учителя вопросом, не относящимся к уроку, выкрикивать с места)</a:t>
            </a:r>
            <a:br>
              <a:rPr lang="ru-RU" sz="2800" dirty="0" smtClean="0"/>
            </a:br>
            <a:r>
              <a:rPr lang="ru-RU" sz="2800" dirty="0" smtClean="0"/>
              <a:t> </a:t>
            </a:r>
            <a:br>
              <a:rPr lang="ru-RU" sz="2800" dirty="0" smtClean="0"/>
            </a:br>
            <a:r>
              <a:rPr lang="ru-RU" sz="2800" dirty="0" smtClean="0"/>
              <a:t>и со сверстниками (не конфликтность, относиться к сверстникам как к партнерам)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6146" name="Picture 2" descr="http://www.talisha.ru/wp-content/uploads/2012/05/2332043-300x2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4786322"/>
            <a:ext cx="2857500" cy="1933576"/>
          </a:xfrm>
          <a:prstGeom prst="rect">
            <a:avLst/>
          </a:prstGeom>
          <a:noFill/>
        </p:spPr>
      </p:pic>
      <p:pic>
        <p:nvPicPr>
          <p:cNvPr id="6148" name="Picture 4" descr="http://nstarikov.ru/new/wp-content/uploads/2013/02/1868216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786322"/>
            <a:ext cx="3405964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7470648" cy="550072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Интеллектуальная готовность:</a:t>
            </a:r>
            <a:br>
              <a:rPr lang="ru-RU" sz="2800" b="1" dirty="0" smtClean="0"/>
            </a:br>
            <a:r>
              <a:rPr lang="ru-RU" sz="2800" b="1" dirty="0" smtClean="0"/>
              <a:t> </a:t>
            </a:r>
            <a:br>
              <a:rPr lang="ru-RU" sz="2800" b="1" dirty="0" smtClean="0"/>
            </a:br>
            <a:r>
              <a:rPr lang="ru-RU" sz="2800" b="1" dirty="0" smtClean="0"/>
              <a:t>произвольное в</a:t>
            </a:r>
            <a:r>
              <a:rPr lang="ru-RU" sz="2800" b="1" i="1" dirty="0" smtClean="0"/>
              <a:t>нимание (</a:t>
            </a:r>
            <a:r>
              <a:rPr lang="ru-RU" sz="2800" dirty="0" smtClean="0"/>
              <a:t>не в состоянии сосредоточиться на необходимой, но не интересной деятельности хотя бы 5-10 минут),  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i="1" dirty="0" smtClean="0"/>
              <a:t>память</a:t>
            </a:r>
            <a:r>
              <a:rPr lang="ru-RU" sz="2800" dirty="0" smtClean="0"/>
              <a:t>(</a:t>
            </a:r>
            <a:r>
              <a:rPr lang="ru-RU" sz="2400" dirty="0" smtClean="0"/>
              <a:t> запомнить 10 слов, не связанных по смыслу. В первый раз он повторит от 2 до 5 слов. Можно называть слова еще несколько раз и после 3-4 предъявлений ребенок обычно запоминает более половины слов).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7470648" cy="42862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i="1" dirty="0" smtClean="0"/>
              <a:t>Мышление:</a:t>
            </a:r>
            <a:r>
              <a:rPr lang="ru-RU" sz="3200" dirty="0" smtClean="0"/>
              <a:t> </a:t>
            </a:r>
            <a:br>
              <a:rPr lang="ru-RU" sz="3200" dirty="0" smtClean="0"/>
            </a:br>
            <a:r>
              <a:rPr lang="ru-RU" sz="3200" dirty="0" smtClean="0"/>
              <a:t>важно умение </a:t>
            </a:r>
            <a:r>
              <a:rPr lang="ru-RU" sz="3200" dirty="0" err="1" smtClean="0"/>
              <a:t>мыслиь</a:t>
            </a:r>
            <a:r>
              <a:rPr lang="ru-RU" sz="3200" dirty="0" smtClean="0"/>
              <a:t> и рассуждать </a:t>
            </a:r>
            <a:br>
              <a:rPr lang="ru-RU" sz="3200" dirty="0" smtClean="0"/>
            </a:br>
            <a:r>
              <a:rPr lang="ru-RU" sz="3200" dirty="0" smtClean="0"/>
              <a:t>(«Я думаю, что….»)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i="1" dirty="0" smtClean="0"/>
              <a:t>Воображение:</a:t>
            </a:r>
            <a:r>
              <a:rPr lang="ru-RU" sz="3200" dirty="0" smtClean="0"/>
              <a:t> </a:t>
            </a:r>
            <a:br>
              <a:rPr lang="ru-RU" sz="3200" dirty="0" smtClean="0"/>
            </a:br>
            <a:r>
              <a:rPr lang="ru-RU" sz="3200" dirty="0" smtClean="0"/>
              <a:t>активное,</a:t>
            </a:r>
            <a:br>
              <a:rPr lang="ru-RU" sz="3200" dirty="0" smtClean="0"/>
            </a:br>
            <a:r>
              <a:rPr lang="ru-RU" sz="2800" dirty="0" smtClean="0"/>
              <a:t>аффективно-защитное (предохраняет растущую, легко ранимую душу ребенка от чрезмерно тяжелых переживаний и травм) </a:t>
            </a:r>
            <a:endParaRPr lang="ru-RU" sz="2800" dirty="0"/>
          </a:p>
        </p:txBody>
      </p:sp>
      <p:pic>
        <p:nvPicPr>
          <p:cNvPr id="4098" name="Picture 2" descr="http://www.moirebenok.ua/gfx/00/00/98/55/image-1sq5h2e_jpg/thumb_280x0_10_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989779"/>
            <a:ext cx="2643206" cy="2010725"/>
          </a:xfrm>
          <a:prstGeom prst="rect">
            <a:avLst/>
          </a:prstGeom>
          <a:noFill/>
        </p:spPr>
      </p:pic>
      <p:pic>
        <p:nvPicPr>
          <p:cNvPr id="4100" name="Picture 4" descr="http://kamuschisckol45.ucoz.ru/uchenik_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1571612"/>
            <a:ext cx="2143140" cy="2711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5796" y="285728"/>
            <a:ext cx="8258204" cy="6072230"/>
          </a:xfrm>
        </p:spPr>
        <p:txBody>
          <a:bodyPr>
            <a:noAutofit/>
          </a:bodyPr>
          <a:lstStyle/>
          <a:p>
            <a:pPr algn="r"/>
            <a:r>
              <a:rPr lang="ru-RU" sz="2400" b="1" dirty="0" smtClean="0">
                <a:solidFill>
                  <a:srgbClr val="00B0F0"/>
                </a:solidFill>
              </a:rPr>
              <a:t>Рекомендации психолога</a:t>
            </a:r>
            <a:r>
              <a:rPr lang="ru-RU" sz="1800" b="1" smtClean="0">
                <a:solidFill>
                  <a:srgbClr val="00B0F0"/>
                </a:solidFill>
              </a:rPr>
              <a:t>: </a:t>
            </a:r>
            <a:r>
              <a:rPr lang="ru-RU" sz="1800" b="1" dirty="0" smtClean="0"/>
              <a:t>в</a:t>
            </a:r>
            <a:r>
              <a:rPr lang="ru-RU" sz="1800" b="1" smtClean="0"/>
              <a:t> </a:t>
            </a:r>
            <a:r>
              <a:rPr lang="ru-RU" sz="1800" b="1" dirty="0" smtClean="0"/>
              <a:t>первые дни занятий:</a:t>
            </a:r>
            <a:br>
              <a:rPr lang="ru-RU" sz="1800" b="1" dirty="0" smtClean="0"/>
            </a:br>
            <a:r>
              <a:rPr lang="ru-RU" sz="1800" b="1" smtClean="0"/>
              <a:t/>
            </a:r>
            <a:br>
              <a:rPr lang="ru-RU" sz="1800" b="1" smtClean="0"/>
            </a:br>
            <a:r>
              <a:rPr lang="ru-RU" sz="1800" dirty="0" smtClean="0"/>
              <a:t>и</a:t>
            </a:r>
            <a:r>
              <a:rPr lang="ru-RU" sz="1800" smtClean="0"/>
              <a:t>нтересуйтесь</a:t>
            </a:r>
            <a:r>
              <a:rPr lang="ru-RU" sz="1800" dirty="0" smtClean="0"/>
              <a:t>, что  чувствует ребёнок, идя в школу, </a:t>
            </a:r>
            <a:br>
              <a:rPr lang="ru-RU" sz="1800" dirty="0" smtClean="0"/>
            </a:br>
            <a:r>
              <a:rPr lang="ru-RU" sz="1800" dirty="0" smtClean="0"/>
              <a:t>о его положительных и негативных впечатлениях. 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Старайтесь акцентировать внимание ребенка </a:t>
            </a:r>
            <a:br>
              <a:rPr lang="ru-RU" sz="1800" dirty="0" smtClean="0"/>
            </a:br>
            <a:r>
              <a:rPr lang="ru-RU" sz="1800" dirty="0" smtClean="0"/>
              <a:t>на положительных моментах: </a:t>
            </a:r>
            <a:br>
              <a:rPr lang="ru-RU" sz="1800" dirty="0" smtClean="0"/>
            </a:br>
            <a:r>
              <a:rPr lang="ru-RU" sz="1800" dirty="0" smtClean="0"/>
              <a:t>на интересных занятиях</a:t>
            </a:r>
            <a:br>
              <a:rPr lang="ru-RU" sz="1800" dirty="0" smtClean="0"/>
            </a:br>
            <a:r>
              <a:rPr lang="ru-RU" sz="1800" dirty="0" smtClean="0"/>
              <a:t> и возможности завести новых друзей. 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Скажите ребенку, что чувствовать волнение </a:t>
            </a:r>
            <a:br>
              <a:rPr lang="ru-RU" sz="1800" dirty="0" smtClean="0"/>
            </a:br>
            <a:r>
              <a:rPr lang="ru-RU" sz="1800" dirty="0" smtClean="0"/>
              <a:t>несколько первых дней – абсолютно нормально, </a:t>
            </a:r>
            <a:br>
              <a:rPr lang="ru-RU" sz="1800" dirty="0" smtClean="0"/>
            </a:br>
            <a:r>
              <a:rPr lang="ru-RU" sz="1800" dirty="0" smtClean="0"/>
              <a:t>и что это испытывают все дети без исключения. 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Успокойте его, что при возникновении возможных проблем </a:t>
            </a:r>
            <a:br>
              <a:rPr lang="ru-RU" sz="1800" dirty="0" smtClean="0"/>
            </a:br>
            <a:r>
              <a:rPr lang="ru-RU" sz="1800" u="sng" dirty="0" smtClean="0"/>
              <a:t>вы поможете ему их разрешить. </a:t>
            </a:r>
            <a:br>
              <a:rPr lang="ru-RU" sz="1800" u="sng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Правильная подготовка ребенка к  школьным занятиям </a:t>
            </a:r>
            <a:br>
              <a:rPr lang="ru-RU" sz="1800" dirty="0" smtClean="0"/>
            </a:br>
            <a:r>
              <a:rPr lang="ru-RU" sz="1800" dirty="0" smtClean="0"/>
              <a:t>может значительно облегчить его беспокойство.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800" dirty="0"/>
          </a:p>
        </p:txBody>
      </p:sp>
      <p:pic>
        <p:nvPicPr>
          <p:cNvPr id="3074" name="Picture 2" descr="http://www.edu.cap.ru/home/4615/pervoklassni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1951613" cy="1538697"/>
          </a:xfrm>
          <a:prstGeom prst="rect">
            <a:avLst/>
          </a:prstGeom>
          <a:noFill/>
        </p:spPr>
      </p:pic>
      <p:pic>
        <p:nvPicPr>
          <p:cNvPr id="3076" name="Picture 4" descr="http://komintern.mogilev.edu.by/sm_full.aspx?guid=20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220" y="4357646"/>
            <a:ext cx="1677095" cy="2214626"/>
          </a:xfrm>
          <a:prstGeom prst="rect">
            <a:avLst/>
          </a:prstGeom>
          <a:noFill/>
        </p:spPr>
      </p:pic>
      <p:pic>
        <p:nvPicPr>
          <p:cNvPr id="3078" name="Picture 6" descr="http://www.worldchildren.ru/_bl/2/218855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2320" y="1928802"/>
            <a:ext cx="1739861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168</TotalTime>
  <Words>54</Words>
  <Application>Microsoft Office PowerPoint</Application>
  <PresentationFormat>Экран 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Техническая</vt:lpstr>
      <vt:lpstr>«Учебный год –    новый период   в жизни ребёнка»</vt:lpstr>
      <vt:lpstr>Готовность ребёнка к школе </vt:lpstr>
      <vt:lpstr>Педагогическая ребенок должен уметь читать, пересказывать ( развита речь),  писать ( развита мелкая моторика),  считать (владеть навыками счета) </vt:lpstr>
      <vt:lpstr> Психологическая :    успешность его адаптации,    вхождение в режим школьной жизни,  умение сосредоточиться на уроке,  не отвлекаться,  проявлять инициативу,  отношение ребёнка к учебным успехам,  смотреть на психологическое самочувствие </vt:lpstr>
      <vt:lpstr>Социальная готовность:   интерес к новым знаниям,  желание научиться чему-то новому, эмоционально-благополучное отношение к школе,  минимальное стремление к игровым и развлекательным элементам деятельности </vt:lpstr>
      <vt:lpstr>Личностная готовность:   умение строить адекватные  отношения со взрослыми (не должен прерывать учителя вопросом, не относящимся к уроку, выкрикивать с места)   и со сверстниками (не конфликтность, относиться к сверстникам как к партнерам) </vt:lpstr>
      <vt:lpstr>Интеллектуальная готовность:   произвольное внимание (не в состоянии сосредоточиться на необходимой, но не интересной деятельности хотя бы 5-10 минут),    память( запомнить 10 слов, не связанных по смыслу. В первый раз он повторит от 2 до 5 слов. Можно называть слова еще несколько раз и после 3-4 предъявлений ребенок обычно запоминает более половины слов).  </vt:lpstr>
      <vt:lpstr> Мышление:  важно умение мыслиь и рассуждать  («Я думаю, что….»)     Воображение:  активное, аффективно-защитное (предохраняет растущую, легко ранимую душу ребенка от чрезмерно тяжелых переживаний и травм) </vt:lpstr>
      <vt:lpstr>Рекомендации психолога: в первые дни занятий:  интересуйтесь, что  чувствует ребёнок, идя в школу,  о его положительных и негативных впечатлениях.   Старайтесь акцентировать внимание ребенка  на положительных моментах:  на интересных занятиях  и возможности завести новых друзей.   Скажите ребенку, что чувствовать волнение  несколько первых дней – абсолютно нормально,  и что это испытывают все дети без исключения.   Успокойте его, что при возникновении возможных проблем  вы поможете ему их разрешить.   Правильная подготовка ребенка к  школьным занятиям  может значительно облегчить его беспокойство.   </vt:lpstr>
      <vt:lpstr> не забудьте и о своих чувствах.  Если вы сами чувствуете беспокойство и волнение,  наверняка они передадутся и вашему ребенку.   Поэтому, будьте спокойны, уверенны в себе  и в своем ребенке,  и не позволяйте страхам омрачать это важное событие в жизни ребенка.  </vt:lpstr>
      <vt:lpstr>На школьном сайте  http://tsch.ucoz.ru/  Школьный психолог - Родителям  На данной странице представлены статьи  по психологии развития и воспитания детей. 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«Учебный год –  новый период  в жизни ребёнка»</dc:title>
  <dc:creator>АНЯ</dc:creator>
  <cp:lastModifiedBy>АНЯ</cp:lastModifiedBy>
  <cp:revision>18</cp:revision>
  <dcterms:created xsi:type="dcterms:W3CDTF">2013-09-17T15:29:06Z</dcterms:created>
  <dcterms:modified xsi:type="dcterms:W3CDTF">2013-09-17T18:20:51Z</dcterms:modified>
</cp:coreProperties>
</file>