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2" r:id="rId5"/>
    <p:sldId id="264" r:id="rId6"/>
    <p:sldId id="266" r:id="rId7"/>
    <p:sldId id="267" r:id="rId8"/>
    <p:sldId id="268" r:id="rId9"/>
    <p:sldId id="269" r:id="rId10"/>
    <p:sldId id="270" r:id="rId11"/>
    <p:sldId id="272"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33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479DA63-CABF-4673-AC45-DD88F2C5044A}" type="datetimeFigureOut">
              <a:rPr lang="ru-RU" smtClean="0"/>
              <a:pPr/>
              <a:t>20.09.2013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EE3B5F-A674-4C0F-BACB-9AABA42C580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79DA63-CABF-4673-AC45-DD88F2C5044A}" type="datetimeFigureOut">
              <a:rPr lang="ru-RU" smtClean="0"/>
              <a:pPr/>
              <a:t>20.09.2013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EE3B5F-A674-4C0F-BACB-9AABA42C580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79DA63-CABF-4673-AC45-DD88F2C5044A}" type="datetimeFigureOut">
              <a:rPr lang="ru-RU" smtClean="0"/>
              <a:pPr/>
              <a:t>20.09.2013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EE3B5F-A674-4C0F-BACB-9AABA42C580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79DA63-CABF-4673-AC45-DD88F2C5044A}" type="datetimeFigureOut">
              <a:rPr lang="ru-RU" smtClean="0"/>
              <a:pPr/>
              <a:t>20.09.2013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EE3B5F-A674-4C0F-BACB-9AABA42C580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479DA63-CABF-4673-AC45-DD88F2C5044A}" type="datetimeFigureOut">
              <a:rPr lang="ru-RU" smtClean="0"/>
              <a:pPr/>
              <a:t>20.09.2013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EE3B5F-A674-4C0F-BACB-9AABA42C580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479DA63-CABF-4673-AC45-DD88F2C5044A}" type="datetimeFigureOut">
              <a:rPr lang="ru-RU" smtClean="0"/>
              <a:pPr/>
              <a:t>20.09.2013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7EE3B5F-A674-4C0F-BACB-9AABA42C580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479DA63-CABF-4673-AC45-DD88F2C5044A}" type="datetimeFigureOut">
              <a:rPr lang="ru-RU" smtClean="0"/>
              <a:pPr/>
              <a:t>20.09.2013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7EE3B5F-A674-4C0F-BACB-9AABA42C580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479DA63-CABF-4673-AC45-DD88F2C5044A}" type="datetimeFigureOut">
              <a:rPr lang="ru-RU" smtClean="0"/>
              <a:pPr/>
              <a:t>20.09.2013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7EE3B5F-A674-4C0F-BACB-9AABA42C580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479DA63-CABF-4673-AC45-DD88F2C5044A}" type="datetimeFigureOut">
              <a:rPr lang="ru-RU" smtClean="0"/>
              <a:pPr/>
              <a:t>20.09.2013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7EE3B5F-A674-4C0F-BACB-9AABA42C580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479DA63-CABF-4673-AC45-DD88F2C5044A}" type="datetimeFigureOut">
              <a:rPr lang="ru-RU" smtClean="0"/>
              <a:pPr/>
              <a:t>20.09.2013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7EE3B5F-A674-4C0F-BACB-9AABA42C580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479DA63-CABF-4673-AC45-DD88F2C5044A}" type="datetimeFigureOut">
              <a:rPr lang="ru-RU" smtClean="0"/>
              <a:pPr/>
              <a:t>20.09.2013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7EE3B5F-A674-4C0F-BACB-9AABA42C580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79DA63-CABF-4673-AC45-DD88F2C5044A}" type="datetimeFigureOut">
              <a:rPr lang="ru-RU" smtClean="0"/>
              <a:pPr/>
              <a:t>20.09.2013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EE3B5F-A674-4C0F-BACB-9AABA42C580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28604"/>
            <a:ext cx="7772400" cy="1785950"/>
          </a:xfrm>
        </p:spPr>
        <p:txBody>
          <a:bodyPr>
            <a:normAutofit fontScale="90000"/>
          </a:bodyPr>
          <a:lstStyle/>
          <a:p>
            <a:r>
              <a:rPr lang="ru-RU" b="1" dirty="0"/>
              <a:t>Основные условия воспитания детей в семье</a:t>
            </a:r>
            <a:r>
              <a:rPr lang="ru-RU" dirty="0"/>
              <a:t/>
            </a:r>
            <a:br>
              <a:rPr lang="ru-RU" dirty="0"/>
            </a:br>
            <a:endParaRPr lang="ru-RU" dirty="0"/>
          </a:p>
        </p:txBody>
      </p:sp>
      <p:sp>
        <p:nvSpPr>
          <p:cNvPr id="3" name="Подзаголовок 2"/>
          <p:cNvSpPr>
            <a:spLocks noGrp="1"/>
          </p:cNvSpPr>
          <p:nvPr>
            <p:ph type="subTitle" idx="1"/>
          </p:nvPr>
        </p:nvSpPr>
        <p:spPr>
          <a:xfrm>
            <a:off x="1371600" y="3886200"/>
            <a:ext cx="7343804" cy="2257444"/>
          </a:xfrm>
        </p:spPr>
        <p:txBody>
          <a:bodyPr>
            <a:noAutofit/>
          </a:bodyPr>
          <a:lstStyle/>
          <a:p>
            <a:pPr algn="r">
              <a:spcBef>
                <a:spcPct val="50000"/>
              </a:spcBef>
              <a:defRPr/>
            </a:pPr>
            <a:r>
              <a:rPr lang="ru-RU" sz="2400" b="1" i="1" dirty="0" smtClean="0">
                <a:solidFill>
                  <a:schemeClr val="bg2">
                    <a:lumMod val="10000"/>
                  </a:schemeClr>
                </a:solidFill>
              </a:rPr>
              <a:t>Выполнил работу:</a:t>
            </a:r>
          </a:p>
          <a:p>
            <a:pPr algn="r">
              <a:spcBef>
                <a:spcPct val="50000"/>
              </a:spcBef>
              <a:defRPr/>
            </a:pPr>
            <a:r>
              <a:rPr lang="ru-RU" sz="2400" b="1" i="1" dirty="0" smtClean="0">
                <a:solidFill>
                  <a:schemeClr val="bg2">
                    <a:lumMod val="10000"/>
                  </a:schemeClr>
                </a:solidFill>
              </a:rPr>
              <a:t>учитель начальных классов</a:t>
            </a:r>
          </a:p>
          <a:p>
            <a:pPr algn="r">
              <a:spcBef>
                <a:spcPct val="50000"/>
              </a:spcBef>
              <a:defRPr/>
            </a:pPr>
            <a:r>
              <a:rPr lang="ru-RU" sz="2400" b="1" i="1" dirty="0" err="1" smtClean="0">
                <a:solidFill>
                  <a:schemeClr val="bg2">
                    <a:lumMod val="10000"/>
                  </a:schemeClr>
                </a:solidFill>
              </a:rPr>
              <a:t>Проскурова</a:t>
            </a:r>
            <a:r>
              <a:rPr lang="ru-RU" sz="2400" b="1" i="1" dirty="0" smtClean="0">
                <a:solidFill>
                  <a:schemeClr val="bg2">
                    <a:lumMod val="10000"/>
                  </a:schemeClr>
                </a:solidFill>
              </a:rPr>
              <a:t> Т. Н.</a:t>
            </a:r>
          </a:p>
          <a:p>
            <a:pPr>
              <a:spcBef>
                <a:spcPct val="50000"/>
              </a:spcBef>
              <a:defRPr/>
            </a:pPr>
            <a:r>
              <a:rPr lang="ru-RU" sz="2400" b="1" i="1" dirty="0" smtClean="0">
                <a:solidFill>
                  <a:schemeClr val="bg2">
                    <a:lumMod val="10000"/>
                  </a:schemeClr>
                </a:solidFill>
              </a:rPr>
              <a:t>                                           МБОУ СОШ № 9, г. Ковров</a:t>
            </a:r>
          </a:p>
          <a:p>
            <a:endParaRPr lang="ru-RU" sz="2400" b="1" dirty="0">
              <a:solidFill>
                <a:schemeClr val="bg2">
                  <a:lumMod val="10000"/>
                </a:schemeClr>
              </a:solidFill>
              <a:effectLst>
                <a:outerShdw blurRad="38100" dist="38100" dir="2700000" algn="tl">
                  <a:srgbClr val="000000">
                    <a:alpha val="43137"/>
                  </a:srgbClr>
                </a:outerShdw>
              </a:effectLst>
            </a:endParaRPr>
          </a:p>
        </p:txBody>
      </p:sp>
      <p:pic>
        <p:nvPicPr>
          <p:cNvPr id="1027" name="Picture 3"/>
          <p:cNvPicPr>
            <a:picLocks noChangeAspect="1" noChangeArrowheads="1"/>
          </p:cNvPicPr>
          <p:nvPr/>
        </p:nvPicPr>
        <p:blipFill>
          <a:blip r:embed="rId2" cstate="screen"/>
          <a:srcRect/>
          <a:stretch>
            <a:fillRect/>
          </a:stretch>
        </p:blipFill>
        <p:spPr bwMode="auto">
          <a:xfrm rot="20242793">
            <a:off x="995974" y="2450853"/>
            <a:ext cx="2823281" cy="240057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decel="50000" fill="hold">
                                          <p:stCondLst>
                                            <p:cond delay="0"/>
                                          </p:stCondLst>
                                        </p:cTn>
                                        <p:tgtEl>
                                          <p:spTgt spid="102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2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27"/>
                                        </p:tgtEl>
                                        <p:attrNameLst>
                                          <p:attrName>ppt_w</p:attrName>
                                        </p:attrNameLst>
                                      </p:cBhvr>
                                      <p:tavLst>
                                        <p:tav tm="0">
                                          <p:val>
                                            <p:strVal val="#ppt_w*.05"/>
                                          </p:val>
                                        </p:tav>
                                        <p:tav tm="100000">
                                          <p:val>
                                            <p:strVal val="#ppt_w"/>
                                          </p:val>
                                        </p:tav>
                                      </p:tavLst>
                                    </p:anim>
                                    <p:anim calcmode="lin" valueType="num">
                                      <p:cBhvr>
                                        <p:cTn id="10" dur="1000" fill="hold"/>
                                        <p:tgtEl>
                                          <p:spTgt spid="102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2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2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2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85728"/>
            <a:ext cx="7772400" cy="2571768"/>
          </a:xfrm>
        </p:spPr>
        <p:txBody>
          <a:bodyPr>
            <a:normAutofit fontScale="90000"/>
          </a:bodyPr>
          <a:lstStyle/>
          <a:p>
            <a:r>
              <a:rPr lang="ru-RU" sz="2400" dirty="0"/>
              <a:t>Любовь и дружба, взаимная поддержка отца и матери являются для ребенка наглядным примером, который вводит его в мир сложных человеческих отношений</a:t>
            </a:r>
            <a:r>
              <a:rPr lang="ru-RU" sz="2400" dirty="0" smtClean="0"/>
              <a:t>.</a:t>
            </a:r>
            <a:br>
              <a:rPr lang="ru-RU" sz="2400" dirty="0" smtClean="0"/>
            </a:br>
            <a:r>
              <a:rPr lang="ru-RU" sz="2400" dirty="0" smtClean="0"/>
              <a:t> </a:t>
            </a:r>
            <a:r>
              <a:rPr lang="ru-RU" sz="2400" dirty="0"/>
              <a:t>Но все же первые источники, тончайшие корни нравственного развития ребенка </a:t>
            </a:r>
            <a:r>
              <a:rPr lang="ru-RU" sz="2400" dirty="0" smtClean="0"/>
              <a:t>–</a:t>
            </a:r>
            <a:br>
              <a:rPr lang="ru-RU" sz="2400" dirty="0" smtClean="0"/>
            </a:br>
            <a:r>
              <a:rPr lang="ru-RU" sz="2400" dirty="0" smtClean="0"/>
              <a:t> </a:t>
            </a:r>
            <a:r>
              <a:rPr lang="ru-RU" sz="2400" dirty="0"/>
              <a:t>в разуме, чувствах, душевных порывах матери. </a:t>
            </a:r>
            <a:br>
              <a:rPr lang="ru-RU" sz="2400" dirty="0"/>
            </a:br>
            <a:endParaRPr lang="ru-RU" sz="2400" dirty="0"/>
          </a:p>
        </p:txBody>
      </p:sp>
      <p:sp>
        <p:nvSpPr>
          <p:cNvPr id="3" name="Подзаголовок 2"/>
          <p:cNvSpPr>
            <a:spLocks noGrp="1"/>
          </p:cNvSpPr>
          <p:nvPr>
            <p:ph type="subTitle" idx="1"/>
          </p:nvPr>
        </p:nvSpPr>
        <p:spPr/>
        <p:txBody>
          <a:bodyPr/>
          <a:lstStyle/>
          <a:p>
            <a:endParaRPr lang="ru-RU" dirty="0"/>
          </a:p>
        </p:txBody>
      </p:sp>
      <p:sp>
        <p:nvSpPr>
          <p:cNvPr id="4" name="Прямоугольник 3"/>
          <p:cNvSpPr/>
          <p:nvPr/>
        </p:nvSpPr>
        <p:spPr>
          <a:xfrm>
            <a:off x="571472" y="2786058"/>
            <a:ext cx="7929618" cy="3693319"/>
          </a:xfrm>
          <a:prstGeom prst="rect">
            <a:avLst/>
          </a:prstGeom>
        </p:spPr>
        <p:txBody>
          <a:bodyPr wrap="square">
            <a:spAutoFit/>
          </a:bodyPr>
          <a:lstStyle/>
          <a:p>
            <a:pPr algn="ctr"/>
            <a:r>
              <a:rPr lang="ru-RU" dirty="0" smtClean="0"/>
              <a:t>«Самое важное – это не смотреть на ребенка как на свою живую собственность, с которой что хочешь то и можешь делать, </a:t>
            </a:r>
            <a:br>
              <a:rPr lang="ru-RU" dirty="0" smtClean="0"/>
            </a:br>
            <a:r>
              <a:rPr lang="ru-RU" dirty="0" smtClean="0"/>
              <a:t>не смотреть на ребенка как на обузу или игрушку.</a:t>
            </a:r>
            <a:br>
              <a:rPr lang="ru-RU" dirty="0" smtClean="0"/>
            </a:br>
            <a:r>
              <a:rPr lang="ru-RU" dirty="0" smtClean="0"/>
              <a:t>Надо научиться смотреть как на человека, </a:t>
            </a:r>
            <a:br>
              <a:rPr lang="ru-RU" dirty="0" smtClean="0"/>
            </a:br>
            <a:r>
              <a:rPr lang="ru-RU" dirty="0" smtClean="0"/>
              <a:t>пусть еще слабого нуждающегося в помощи, защите.</a:t>
            </a:r>
            <a:br>
              <a:rPr lang="ru-RU" dirty="0" smtClean="0"/>
            </a:br>
            <a:r>
              <a:rPr lang="ru-RU" dirty="0" smtClean="0"/>
              <a:t> Многие родители не понимают, как много вреда они причиняют своим  детям, когда пользуясь своей родительской властью, </a:t>
            </a:r>
            <a:br>
              <a:rPr lang="ru-RU" dirty="0" smtClean="0"/>
            </a:br>
            <a:r>
              <a:rPr lang="ru-RU" dirty="0" smtClean="0"/>
              <a:t>хотят навязать им свои убеждения и взгляды на жизнь.</a:t>
            </a:r>
            <a:br>
              <a:rPr lang="ru-RU" dirty="0" smtClean="0"/>
            </a:br>
            <a:r>
              <a:rPr lang="ru-RU" dirty="0" smtClean="0"/>
              <a:t>Конечно, трудно сказать, </a:t>
            </a:r>
            <a:br>
              <a:rPr lang="ru-RU" dirty="0" smtClean="0"/>
            </a:br>
            <a:r>
              <a:rPr lang="ru-RU" dirty="0" smtClean="0"/>
              <a:t>правильно ли мы воспитываем своих детей? </a:t>
            </a:r>
            <a:br>
              <a:rPr lang="ru-RU" dirty="0" smtClean="0"/>
            </a:br>
            <a:r>
              <a:rPr lang="ru-RU" dirty="0" smtClean="0"/>
              <a:t>Это наша обязанность воспитывать своих детей как можно  лучше.»</a:t>
            </a:r>
            <a:br>
              <a:rPr lang="ru-RU" dirty="0" smtClean="0"/>
            </a:br>
            <a:r>
              <a:rPr lang="ru-RU" dirty="0" smtClean="0"/>
              <a:t>Н.К.  Крупская. </a:t>
            </a:r>
            <a:br>
              <a:rPr lang="ru-RU" dirty="0" smtClean="0"/>
            </a:b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285729"/>
            <a:ext cx="8501122" cy="3314722"/>
          </a:xfrm>
        </p:spPr>
        <p:txBody>
          <a:bodyPr>
            <a:normAutofit/>
          </a:bodyPr>
          <a:lstStyle/>
          <a:p>
            <a:r>
              <a:rPr lang="ru-RU" sz="2400" dirty="0"/>
              <a:t>Если родители все делают разумно, честно, </a:t>
            </a:r>
            <a:r>
              <a:rPr lang="ru-RU" sz="2400" dirty="0" smtClean="0"/>
              <a:t/>
            </a:r>
            <a:br>
              <a:rPr lang="ru-RU" sz="2400" dirty="0" smtClean="0"/>
            </a:br>
            <a:r>
              <a:rPr lang="ru-RU" sz="2400" dirty="0" smtClean="0"/>
              <a:t>если  </a:t>
            </a:r>
            <a:r>
              <a:rPr lang="ru-RU" sz="2400" dirty="0"/>
              <a:t>перед ними поставлены </a:t>
            </a:r>
            <a:r>
              <a:rPr lang="ru-RU" sz="2400" dirty="0" smtClean="0"/>
              <a:t/>
            </a:r>
            <a:br>
              <a:rPr lang="ru-RU" sz="2400" dirty="0" smtClean="0"/>
            </a:br>
            <a:r>
              <a:rPr lang="ru-RU" sz="2400" dirty="0" smtClean="0"/>
              <a:t>значительные </a:t>
            </a:r>
            <a:r>
              <a:rPr lang="ru-RU" sz="2400" dirty="0"/>
              <a:t>и прекрасные цели</a:t>
            </a:r>
            <a:r>
              <a:rPr lang="ru-RU" sz="2400" dirty="0" smtClean="0"/>
              <a:t>,</a:t>
            </a:r>
            <a:br>
              <a:rPr lang="ru-RU" sz="2400" dirty="0" smtClean="0"/>
            </a:br>
            <a:r>
              <a:rPr lang="ru-RU" sz="2400" dirty="0" smtClean="0"/>
              <a:t> </a:t>
            </a:r>
            <a:r>
              <a:rPr lang="ru-RU" sz="2400" dirty="0"/>
              <a:t>если они сами дают себе полный отчет в своих </a:t>
            </a:r>
            <a:r>
              <a:rPr lang="ru-RU" sz="2400" dirty="0" smtClean="0"/>
              <a:t>действиях</a:t>
            </a:r>
            <a:br>
              <a:rPr lang="ru-RU" sz="2400" dirty="0" smtClean="0"/>
            </a:br>
            <a:r>
              <a:rPr lang="ru-RU" sz="2400" dirty="0" smtClean="0"/>
              <a:t> </a:t>
            </a:r>
            <a:r>
              <a:rPr lang="ru-RU" sz="2400" dirty="0"/>
              <a:t>и поступках, это значит, </a:t>
            </a:r>
            <a:r>
              <a:rPr lang="ru-RU" sz="2400" dirty="0" smtClean="0"/>
              <a:t>что </a:t>
            </a:r>
            <a:r>
              <a:rPr lang="ru-RU" sz="2400" dirty="0"/>
              <a:t>у них есть, </a:t>
            </a:r>
            <a:r>
              <a:rPr lang="ru-RU" sz="2400" dirty="0" smtClean="0"/>
              <a:t/>
            </a:r>
            <a:br>
              <a:rPr lang="ru-RU" sz="2400" dirty="0" smtClean="0"/>
            </a:br>
            <a:r>
              <a:rPr lang="ru-RU" sz="2400" dirty="0" smtClean="0"/>
              <a:t>и </a:t>
            </a:r>
            <a:r>
              <a:rPr lang="ru-RU" sz="2400" dirty="0"/>
              <a:t>родительский авторитет, </a:t>
            </a:r>
            <a:r>
              <a:rPr lang="ru-RU" sz="2400" dirty="0" smtClean="0"/>
              <a:t/>
            </a:r>
            <a:br>
              <a:rPr lang="ru-RU" sz="2400" dirty="0" smtClean="0"/>
            </a:br>
            <a:r>
              <a:rPr lang="ru-RU" sz="2400" dirty="0" smtClean="0"/>
              <a:t>и </a:t>
            </a:r>
            <a:r>
              <a:rPr lang="ru-RU" sz="2400" dirty="0"/>
              <a:t>не нужно искать никаких иных оснований.</a:t>
            </a:r>
            <a:br>
              <a:rPr lang="ru-RU" sz="2400" dirty="0"/>
            </a:br>
            <a:endParaRPr lang="ru-RU" sz="2400" dirty="0"/>
          </a:p>
        </p:txBody>
      </p:sp>
      <p:sp>
        <p:nvSpPr>
          <p:cNvPr id="3" name="Подзаголовок 2"/>
          <p:cNvSpPr>
            <a:spLocks noGrp="1"/>
          </p:cNvSpPr>
          <p:nvPr>
            <p:ph type="subTitle" idx="1"/>
          </p:nvPr>
        </p:nvSpPr>
        <p:spPr/>
        <p:txBody>
          <a:bodyPr/>
          <a:lstStyle/>
          <a:p>
            <a:endParaRPr lang="ru-RU" dirty="0"/>
          </a:p>
        </p:txBody>
      </p:sp>
      <p:pic>
        <p:nvPicPr>
          <p:cNvPr id="9218" name="Picture 2"/>
          <p:cNvPicPr>
            <a:picLocks noChangeAspect="1" noChangeArrowheads="1"/>
          </p:cNvPicPr>
          <p:nvPr/>
        </p:nvPicPr>
        <p:blipFill>
          <a:blip r:embed="rId2" cstate="screen"/>
          <a:srcRect/>
          <a:stretch>
            <a:fillRect/>
          </a:stretch>
        </p:blipFill>
        <p:spPr bwMode="auto">
          <a:xfrm rot="20733975">
            <a:off x="1763344" y="3507673"/>
            <a:ext cx="3169690" cy="19398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4291"/>
            <a:ext cx="7772400" cy="857255"/>
          </a:xfrm>
        </p:spPr>
        <p:txBody>
          <a:bodyPr>
            <a:normAutofit fontScale="90000"/>
          </a:bodyPr>
          <a:lstStyle/>
          <a:p>
            <a:r>
              <a:rPr lang="ru-RU" sz="2800" dirty="0" smtClean="0">
                <a:solidFill>
                  <a:schemeClr val="bg2">
                    <a:lumMod val="10000"/>
                  </a:schemeClr>
                </a:solidFill>
              </a:rPr>
              <a:t>Воспитание детей – </a:t>
            </a:r>
            <a:br>
              <a:rPr lang="ru-RU" sz="2800" dirty="0" smtClean="0">
                <a:solidFill>
                  <a:schemeClr val="bg2">
                    <a:lumMod val="10000"/>
                  </a:schemeClr>
                </a:solidFill>
              </a:rPr>
            </a:br>
            <a:r>
              <a:rPr lang="ru-RU" sz="2800" dirty="0" smtClean="0">
                <a:solidFill>
                  <a:schemeClr val="bg2">
                    <a:lumMod val="10000"/>
                  </a:schemeClr>
                </a:solidFill>
              </a:rPr>
              <a:t>это самая главная область нашей жизни!</a:t>
            </a:r>
            <a:endParaRPr lang="ru-RU" sz="2800" dirty="0">
              <a:solidFill>
                <a:schemeClr val="bg2">
                  <a:lumMod val="10000"/>
                </a:schemeClr>
              </a:solidFill>
            </a:endParaRPr>
          </a:p>
        </p:txBody>
      </p:sp>
      <p:sp>
        <p:nvSpPr>
          <p:cNvPr id="3" name="Подзаголовок 2"/>
          <p:cNvSpPr>
            <a:spLocks noGrp="1"/>
          </p:cNvSpPr>
          <p:nvPr>
            <p:ph type="subTitle" idx="1"/>
          </p:nvPr>
        </p:nvSpPr>
        <p:spPr>
          <a:xfrm>
            <a:off x="428596" y="1214422"/>
            <a:ext cx="4857784" cy="4929222"/>
          </a:xfrm>
        </p:spPr>
        <p:txBody>
          <a:bodyPr>
            <a:normAutofit fontScale="85000" lnSpcReduction="10000"/>
          </a:bodyPr>
          <a:lstStyle/>
          <a:p>
            <a:r>
              <a:rPr lang="ru-RU" dirty="0" smtClean="0">
                <a:solidFill>
                  <a:schemeClr val="bg2">
                    <a:lumMod val="25000"/>
                  </a:schemeClr>
                </a:solidFill>
              </a:rPr>
              <a:t>Наши дети – это будущие граждане нашей страны и граждане мира. Они будут творить историю. </a:t>
            </a:r>
          </a:p>
          <a:p>
            <a:r>
              <a:rPr lang="ru-RU" dirty="0" smtClean="0">
                <a:solidFill>
                  <a:schemeClr val="bg2">
                    <a:lumMod val="25000"/>
                  </a:schemeClr>
                </a:solidFill>
              </a:rPr>
              <a:t>Наши дети – это наша старость.</a:t>
            </a:r>
          </a:p>
          <a:p>
            <a:r>
              <a:rPr lang="ru-RU" dirty="0" smtClean="0">
                <a:solidFill>
                  <a:schemeClr val="bg2">
                    <a:lumMod val="25000"/>
                  </a:schemeClr>
                </a:solidFill>
              </a:rPr>
              <a:t> Правильное воспитание – это наша счастливая старость, плохое воспитание – это наше будущее горе, это наши слезы, это наша вина перед другими людьми, перед всей страной.</a:t>
            </a:r>
            <a:endParaRPr lang="ru-RU" dirty="0">
              <a:solidFill>
                <a:schemeClr val="bg2">
                  <a:lumMod val="25000"/>
                </a:schemeClr>
              </a:solidFill>
            </a:endParaRPr>
          </a:p>
        </p:txBody>
      </p:sp>
      <p:pic>
        <p:nvPicPr>
          <p:cNvPr id="2050" name="Picture 2"/>
          <p:cNvPicPr>
            <a:picLocks noChangeAspect="1" noChangeArrowheads="1"/>
          </p:cNvPicPr>
          <p:nvPr/>
        </p:nvPicPr>
        <p:blipFill>
          <a:blip r:embed="rId2" cstate="screen"/>
          <a:srcRect/>
          <a:stretch>
            <a:fillRect/>
          </a:stretch>
        </p:blipFill>
        <p:spPr bwMode="auto">
          <a:xfrm rot="18685677">
            <a:off x="6048469" y="2165824"/>
            <a:ext cx="1884344" cy="193029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214290"/>
            <a:ext cx="8643998" cy="2143139"/>
          </a:xfrm>
        </p:spPr>
        <p:txBody>
          <a:bodyPr>
            <a:normAutofit/>
          </a:bodyPr>
          <a:lstStyle/>
          <a:p>
            <a:r>
              <a:rPr lang="ru-RU" sz="2000" dirty="0">
                <a:effectLst>
                  <a:outerShdw blurRad="38100" dist="38100" dir="2700000" algn="tl">
                    <a:srgbClr val="000000">
                      <a:alpha val="43137"/>
                    </a:srgbClr>
                  </a:outerShdw>
                </a:effectLst>
              </a:rPr>
              <a:t>Можно ли назвать хорошими тех родителей, </a:t>
            </a:r>
            <a:r>
              <a:rPr lang="ru-RU" sz="2000" dirty="0" smtClean="0">
                <a:effectLst>
                  <a:outerShdw blurRad="38100" dist="38100" dir="2700000" algn="tl">
                    <a:srgbClr val="000000">
                      <a:alpha val="43137"/>
                    </a:srgbClr>
                  </a:outerShdw>
                </a:effectLst>
              </a:rPr>
              <a:t>которые</a:t>
            </a:r>
            <a:br>
              <a:rPr lang="ru-RU" sz="2000" dirty="0" smtClean="0">
                <a:effectLst>
                  <a:outerShdw blurRad="38100" dist="38100" dir="2700000" algn="tl">
                    <a:srgbClr val="000000">
                      <a:alpha val="43137"/>
                    </a:srgbClr>
                  </a:outerShdw>
                </a:effectLst>
              </a:rPr>
            </a:br>
            <a:r>
              <a:rPr lang="ru-RU" sz="2000" dirty="0" smtClean="0">
                <a:effectLst>
                  <a:outerShdw blurRad="38100" dist="38100" dir="2700000" algn="tl">
                    <a:srgbClr val="000000">
                      <a:alpha val="43137"/>
                    </a:srgbClr>
                  </a:outerShdw>
                </a:effectLst>
              </a:rPr>
              <a:t>- </a:t>
            </a:r>
            <a:r>
              <a:rPr lang="ru-RU" sz="2000" dirty="0">
                <a:effectLst>
                  <a:outerShdw blurRad="38100" dist="38100" dir="2700000" algn="tl">
                    <a:srgbClr val="000000">
                      <a:alpha val="43137"/>
                    </a:srgbClr>
                  </a:outerShdw>
                </a:effectLst>
              </a:rPr>
              <a:t>никогда не сомневаются, всегда уверены в своей </a:t>
            </a:r>
            <a:r>
              <a:rPr lang="ru-RU" sz="2000" dirty="0" smtClean="0">
                <a:effectLst>
                  <a:outerShdw blurRad="38100" dist="38100" dir="2700000" algn="tl">
                    <a:srgbClr val="000000">
                      <a:alpha val="43137"/>
                    </a:srgbClr>
                  </a:outerShdw>
                </a:effectLst>
              </a:rPr>
              <a:t>правоте</a:t>
            </a:r>
            <a:r>
              <a:rPr lang="ru-RU" sz="2000" dirty="0">
                <a:effectLst>
                  <a:outerShdw blurRad="38100" dist="38100" dir="2700000" algn="tl">
                    <a:srgbClr val="000000">
                      <a:alpha val="43137"/>
                    </a:srgbClr>
                  </a:outerShdw>
                </a:effectLst>
              </a:rPr>
              <a:t>;</a:t>
            </a:r>
            <a:r>
              <a:rPr lang="ru-RU" sz="2000" dirty="0" smtClean="0">
                <a:effectLst>
                  <a:outerShdw blurRad="38100" dist="38100" dir="2700000" algn="tl">
                    <a:srgbClr val="000000">
                      <a:alpha val="43137"/>
                    </a:srgbClr>
                  </a:outerShdw>
                </a:effectLst>
              </a:rPr>
              <a:t/>
            </a:r>
            <a:br>
              <a:rPr lang="ru-RU" sz="2000" dirty="0" smtClean="0">
                <a:effectLst>
                  <a:outerShdw blurRad="38100" dist="38100" dir="2700000" algn="tl">
                    <a:srgbClr val="000000">
                      <a:alpha val="43137"/>
                    </a:srgbClr>
                  </a:outerShdw>
                </a:effectLst>
              </a:rPr>
            </a:br>
            <a:r>
              <a:rPr lang="ru-RU" sz="2000" dirty="0" smtClean="0">
                <a:effectLst>
                  <a:outerShdw blurRad="38100" dist="38100" dir="2700000" algn="tl">
                    <a:srgbClr val="000000">
                      <a:alpha val="43137"/>
                    </a:srgbClr>
                  </a:outerShdw>
                </a:effectLst>
              </a:rPr>
              <a:t>- всегда </a:t>
            </a:r>
            <a:r>
              <a:rPr lang="ru-RU" sz="2000" dirty="0">
                <a:effectLst>
                  <a:outerShdw blurRad="38100" dist="38100" dir="2700000" algn="tl">
                    <a:srgbClr val="000000">
                      <a:alpha val="43137"/>
                    </a:srgbClr>
                  </a:outerShdw>
                </a:effectLst>
              </a:rPr>
              <a:t>точно представляют, что ребенку нужно и что ему </a:t>
            </a:r>
            <a:r>
              <a:rPr lang="ru-RU" sz="2000" dirty="0" smtClean="0">
                <a:effectLst>
                  <a:outerShdw blurRad="38100" dist="38100" dir="2700000" algn="tl">
                    <a:srgbClr val="000000">
                      <a:alpha val="43137"/>
                    </a:srgbClr>
                  </a:outerShdw>
                </a:effectLst>
              </a:rPr>
              <a:t>можно;</a:t>
            </a:r>
            <a:br>
              <a:rPr lang="ru-RU" sz="2000" dirty="0" smtClean="0">
                <a:effectLst>
                  <a:outerShdw blurRad="38100" dist="38100" dir="2700000" algn="tl">
                    <a:srgbClr val="000000">
                      <a:alpha val="43137"/>
                    </a:srgbClr>
                  </a:outerShdw>
                </a:effectLst>
              </a:rPr>
            </a:br>
            <a:r>
              <a:rPr lang="ru-RU" sz="2000" dirty="0" smtClean="0">
                <a:effectLst>
                  <a:outerShdw blurRad="38100" dist="38100" dir="2700000" algn="tl">
                    <a:srgbClr val="000000">
                      <a:alpha val="43137"/>
                    </a:srgbClr>
                  </a:outerShdw>
                </a:effectLst>
              </a:rPr>
              <a:t>- могут </a:t>
            </a:r>
            <a:r>
              <a:rPr lang="ru-RU" sz="2000" dirty="0">
                <a:effectLst>
                  <a:outerShdw blurRad="38100" dist="38100" dir="2700000" algn="tl">
                    <a:srgbClr val="000000">
                      <a:alpha val="43137"/>
                    </a:srgbClr>
                  </a:outerShdw>
                </a:effectLst>
              </a:rPr>
              <a:t>с абсолютной  точностью предвидеть не только поведение собственных детей в различных ситуациях, но и их дальнейшую жизнь.</a:t>
            </a:r>
            <a:r>
              <a:rPr lang="ru-RU" sz="2000" dirty="0"/>
              <a:t/>
            </a:r>
            <a:br>
              <a:rPr lang="ru-RU" sz="2000" dirty="0"/>
            </a:br>
            <a:endParaRPr lang="ru-RU" sz="2000" dirty="0"/>
          </a:p>
        </p:txBody>
      </p:sp>
      <p:sp>
        <p:nvSpPr>
          <p:cNvPr id="4" name="Подзаголовок 2"/>
          <p:cNvSpPr>
            <a:spLocks noGrp="1"/>
          </p:cNvSpPr>
          <p:nvPr>
            <p:ph type="subTitle" idx="1"/>
          </p:nvPr>
        </p:nvSpPr>
        <p:spPr>
          <a:xfrm>
            <a:off x="2714612" y="3071810"/>
            <a:ext cx="6143668" cy="1285884"/>
          </a:xfrm>
        </p:spPr>
        <p:txBody>
          <a:bodyPr>
            <a:noAutofit/>
          </a:bodyPr>
          <a:lstStyle/>
          <a:p>
            <a:r>
              <a:rPr lang="ru-RU" sz="2400" dirty="0" smtClean="0">
                <a:solidFill>
                  <a:schemeClr val="bg2">
                    <a:lumMod val="10000"/>
                  </a:schemeClr>
                </a:solidFill>
              </a:rPr>
              <a:t> </a:t>
            </a:r>
            <a:r>
              <a:rPr lang="ru-RU" sz="2000" dirty="0" smtClean="0">
                <a:solidFill>
                  <a:schemeClr val="bg2">
                    <a:lumMod val="10000"/>
                  </a:schemeClr>
                </a:solidFill>
              </a:rPr>
              <a:t>Семья – это та среда, где человек </a:t>
            </a:r>
          </a:p>
          <a:p>
            <a:r>
              <a:rPr lang="ru-RU" sz="2000" dirty="0" smtClean="0">
                <a:solidFill>
                  <a:schemeClr val="bg2">
                    <a:lumMod val="10000"/>
                  </a:schemeClr>
                </a:solidFill>
              </a:rPr>
              <a:t>должен </a:t>
            </a:r>
            <a:r>
              <a:rPr lang="ru-RU" sz="2000" dirty="0" smtClean="0">
                <a:solidFill>
                  <a:schemeClr val="bg2">
                    <a:lumMod val="10000"/>
                  </a:schemeClr>
                </a:solidFill>
              </a:rPr>
              <a:t>учиться </a:t>
            </a:r>
            <a:r>
              <a:rPr lang="ru-RU" sz="2000" dirty="0" smtClean="0">
                <a:solidFill>
                  <a:schemeClr val="bg2">
                    <a:lumMod val="10000"/>
                  </a:schemeClr>
                </a:solidFill>
              </a:rPr>
              <a:t>творить.   </a:t>
            </a:r>
          </a:p>
          <a:p>
            <a:r>
              <a:rPr lang="ru-RU" sz="2000" dirty="0" smtClean="0">
                <a:solidFill>
                  <a:schemeClr val="bg2">
                    <a:lumMod val="10000"/>
                  </a:schemeClr>
                </a:solidFill>
              </a:rPr>
              <a:t> </a:t>
            </a:r>
            <a:r>
              <a:rPr lang="ru-RU" sz="2000" dirty="0" smtClean="0">
                <a:solidFill>
                  <a:schemeClr val="bg2">
                    <a:lumMod val="10000"/>
                  </a:schemeClr>
                </a:solidFill>
              </a:rPr>
              <a:t>                                   </a:t>
            </a:r>
            <a:r>
              <a:rPr lang="ru-RU" sz="2000" dirty="0" smtClean="0">
                <a:solidFill>
                  <a:schemeClr val="bg2">
                    <a:lumMod val="10000"/>
                  </a:schemeClr>
                </a:solidFill>
              </a:rPr>
              <a:t>   </a:t>
            </a:r>
            <a:r>
              <a:rPr lang="ru-RU" sz="2000" dirty="0" smtClean="0">
                <a:solidFill>
                  <a:schemeClr val="bg2">
                    <a:lumMod val="10000"/>
                  </a:schemeClr>
                </a:solidFill>
              </a:rPr>
              <a:t>В.А. Сухомлинский.</a:t>
            </a:r>
            <a:endParaRPr lang="ru-RU" sz="2000" dirty="0">
              <a:solidFill>
                <a:schemeClr val="bg2">
                  <a:lumMod val="10000"/>
                </a:schemeClr>
              </a:solidFill>
            </a:endParaRPr>
          </a:p>
        </p:txBody>
      </p:sp>
      <p:pic>
        <p:nvPicPr>
          <p:cNvPr id="3075" name="Picture 3"/>
          <p:cNvPicPr>
            <a:picLocks noChangeAspect="1" noChangeArrowheads="1"/>
          </p:cNvPicPr>
          <p:nvPr/>
        </p:nvPicPr>
        <p:blipFill>
          <a:blip r:embed="rId2" cstate="screen"/>
          <a:srcRect/>
          <a:stretch>
            <a:fillRect/>
          </a:stretch>
        </p:blipFill>
        <p:spPr bwMode="auto">
          <a:xfrm rot="21032997">
            <a:off x="824167" y="2896460"/>
            <a:ext cx="1465410" cy="1458844"/>
          </a:xfrm>
          <a:prstGeom prst="rect">
            <a:avLst/>
          </a:prstGeom>
          <a:noFill/>
          <a:ln w="9525">
            <a:noFill/>
            <a:miter lim="800000"/>
            <a:headEnd/>
            <a:tailEnd/>
          </a:ln>
          <a:effectLst/>
        </p:spPr>
      </p:pic>
      <p:sp>
        <p:nvSpPr>
          <p:cNvPr id="5" name="Подзаголовок 2"/>
          <p:cNvSpPr txBox="1">
            <a:spLocks/>
          </p:cNvSpPr>
          <p:nvPr/>
        </p:nvSpPr>
        <p:spPr>
          <a:xfrm>
            <a:off x="785786" y="4643446"/>
            <a:ext cx="8224894" cy="178595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400" b="0" i="0" u="none" strike="noStrike" kern="1200" cap="none" spc="0" normalizeH="0" baseline="0" noProof="0" dirty="0">
              <a:ln>
                <a:noFill/>
              </a:ln>
              <a:solidFill>
                <a:schemeClr val="bg2">
                  <a:lumMod val="10000"/>
                </a:schemeClr>
              </a:solidFill>
              <a:effectLst/>
              <a:uLnTx/>
              <a:uFillTx/>
              <a:latin typeface="+mn-lt"/>
              <a:ea typeface="+mn-ea"/>
              <a:cs typeface="+mn-cs"/>
            </a:endParaRPr>
          </a:p>
        </p:txBody>
      </p:sp>
      <p:sp>
        <p:nvSpPr>
          <p:cNvPr id="6" name="Прямоугольник 5"/>
          <p:cNvSpPr/>
          <p:nvPr/>
        </p:nvSpPr>
        <p:spPr>
          <a:xfrm>
            <a:off x="642910" y="4714884"/>
            <a:ext cx="7143800" cy="1754326"/>
          </a:xfrm>
          <a:prstGeom prst="rect">
            <a:avLst/>
          </a:prstGeom>
        </p:spPr>
        <p:txBody>
          <a:bodyPr wrap="square">
            <a:spAutoFit/>
          </a:bodyPr>
          <a:lstStyle/>
          <a:p>
            <a:r>
              <a:rPr lang="ru-RU" dirty="0" smtClean="0"/>
              <a:t>А можно ли назвать хорошими тех родителей, которые</a:t>
            </a:r>
            <a:br>
              <a:rPr lang="ru-RU" dirty="0" smtClean="0"/>
            </a:br>
            <a:r>
              <a:rPr lang="ru-RU" dirty="0" smtClean="0"/>
              <a:t> -пребывают в постоянных тревожных сомнениях;</a:t>
            </a:r>
            <a:br>
              <a:rPr lang="ru-RU" dirty="0" smtClean="0"/>
            </a:br>
            <a:r>
              <a:rPr lang="ru-RU" dirty="0" smtClean="0"/>
              <a:t>- теряются всякий раз, когда сталкиваются  с чем – то новым в поведении ребенка;</a:t>
            </a:r>
            <a:br>
              <a:rPr lang="ru-RU" dirty="0" smtClean="0"/>
            </a:br>
            <a:r>
              <a:rPr lang="ru-RU" dirty="0" smtClean="0"/>
              <a:t>- им кажется, что они не пользуются авторитетом;</a:t>
            </a:r>
            <a:br>
              <a:rPr lang="ru-RU" dirty="0" smtClean="0"/>
            </a:b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anim calcmode="lin" valueType="num">
                                      <p:cBhvr>
                                        <p:cTn id="11" dur="500" fill="hold"/>
                                        <p:tgtEl>
                                          <p:spTgt spid="3075"/>
                                        </p:tgtEl>
                                        <p:attrNameLst>
                                          <p:attrName>ppt_w</p:attrName>
                                        </p:attrNameLst>
                                      </p:cBhvr>
                                      <p:tavLst>
                                        <p:tav tm="0">
                                          <p:val>
                                            <p:fltVal val="0"/>
                                          </p:val>
                                        </p:tav>
                                        <p:tav tm="100000">
                                          <p:val>
                                            <p:strVal val="#ppt_w"/>
                                          </p:val>
                                        </p:tav>
                                      </p:tavLst>
                                    </p:anim>
                                    <p:anim calcmode="lin" valueType="num">
                                      <p:cBhvr>
                                        <p:cTn id="12" dur="500" fill="hold"/>
                                        <p:tgtEl>
                                          <p:spTgt spid="3075"/>
                                        </p:tgtEl>
                                        <p:attrNameLst>
                                          <p:attrName>ppt_h</p:attrName>
                                        </p:attrNameLst>
                                      </p:cBhvr>
                                      <p:tavLst>
                                        <p:tav tm="0">
                                          <p:val>
                                            <p:fltVal val="0"/>
                                          </p:val>
                                        </p:tav>
                                        <p:tav tm="100000">
                                          <p:val>
                                            <p:strVal val="#ppt_h"/>
                                          </p:val>
                                        </p:tav>
                                      </p:tavLst>
                                    </p:anim>
                                    <p:animEffect transition="in" filter="fade">
                                      <p:cBhvr>
                                        <p:cTn id="13" dur="500"/>
                                        <p:tgtEl>
                                          <p:spTgt spid="3075"/>
                                        </p:tgtEl>
                                      </p:cBhvr>
                                    </p:animEffect>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p:cTn id="18"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0" dur="100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15" presetClass="entr" presetSubtype="0"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p:cTn id="26"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7"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8" dur="1000" fill="hold"/>
                                        <p:tgtEl>
                                          <p:spTgt spid="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4">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0" fill="hold">
                      <p:stCondLst>
                        <p:cond delay="indefinite"/>
                      </p:stCondLst>
                      <p:childTnLst>
                        <p:par>
                          <p:cTn id="31" fill="hold">
                            <p:stCondLst>
                              <p:cond delay="0"/>
                            </p:stCondLst>
                            <p:childTnLst>
                              <p:par>
                                <p:cTn id="32" presetID="15" presetClass="entr" presetSubtype="0" fill="hold" grpId="0"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 calcmode="lin" valueType="num">
                                      <p:cBhvr>
                                        <p:cTn id="34"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5"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36" dur="1000" fill="hold"/>
                                        <p:tgtEl>
                                          <p:spTgt spid="4">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4">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8" fill="hold">
                      <p:stCondLst>
                        <p:cond delay="indefinite"/>
                      </p:stCondLst>
                      <p:childTnLst>
                        <p:par>
                          <p:cTn id="39" fill="hold">
                            <p:stCondLst>
                              <p:cond delay="0"/>
                            </p:stCondLst>
                            <p:childTnLst>
                              <p:par>
                                <p:cTn id="40" presetID="15" presetClass="entr" presetSubtype="0" fill="hold" grpId="0" nodeType="clickEffect" nodePh="1">
                                  <p:stCondLst>
                                    <p:cond delay="0"/>
                                  </p:stCondLst>
                                  <p:endCondLst>
                                    <p:cond evt="begin" delay="0">
                                      <p:tn val="40"/>
                                    </p:cond>
                                  </p:endCondLst>
                                  <p:childTnLst>
                                    <p:set>
                                      <p:cBhvr>
                                        <p:cTn id="41" dur="1" fill="hold">
                                          <p:stCondLst>
                                            <p:cond delay="0"/>
                                          </p:stCondLst>
                                        </p:cTn>
                                        <p:tgtEl>
                                          <p:spTgt spid="5">
                                            <p:txEl>
                                              <p:pRg st="0" end="0"/>
                                            </p:txEl>
                                          </p:spTgt>
                                        </p:tgtEl>
                                        <p:attrNameLst>
                                          <p:attrName>style.visibility</p:attrName>
                                        </p:attrNameLst>
                                      </p:cBhvr>
                                      <p:to>
                                        <p:strVal val="visible"/>
                                      </p:to>
                                    </p:set>
                                    <p:anim calcmode="lin" valueType="num">
                                      <p:cBhvr>
                                        <p:cTn id="42"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43"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44" dur="1000" fill="hold"/>
                                        <p:tgtEl>
                                          <p:spTgt spid="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571481"/>
            <a:ext cx="8029604" cy="2428891"/>
          </a:xfrm>
        </p:spPr>
        <p:txBody>
          <a:bodyPr>
            <a:normAutofit/>
          </a:bodyPr>
          <a:lstStyle/>
          <a:p>
            <a:r>
              <a:rPr lang="ru-RU" sz="2000" dirty="0"/>
              <a:t>Не менее важным фактором в воспитании ребенка является искренняя любовь к </a:t>
            </a:r>
            <a:r>
              <a:rPr lang="ru-RU" sz="2000" dirty="0" smtClean="0"/>
              <a:t>детям   </a:t>
            </a:r>
            <a:r>
              <a:rPr lang="ru-RU" sz="2000" dirty="0"/>
              <a:t>со стороны всех членов семьи. </a:t>
            </a:r>
            <a:r>
              <a:rPr lang="ru-RU" sz="2000" dirty="0" smtClean="0"/>
              <a:t/>
            </a:r>
            <a:br>
              <a:rPr lang="ru-RU" sz="2000" dirty="0" smtClean="0"/>
            </a:br>
            <a:r>
              <a:rPr lang="ru-RU" sz="2000" dirty="0" smtClean="0"/>
              <a:t>Какой </a:t>
            </a:r>
            <a:r>
              <a:rPr lang="ru-RU" sz="2000" dirty="0"/>
              <a:t>же должна быть любовь родителей, чтобы она укрепляла их авторитет, помогала  воспитанию?</a:t>
            </a:r>
            <a:r>
              <a:rPr lang="ru-RU" sz="2000" b="1" dirty="0"/>
              <a:t/>
            </a:r>
            <a:br>
              <a:rPr lang="ru-RU" sz="2000" b="1" dirty="0"/>
            </a:br>
            <a:endParaRPr lang="ru-RU" sz="2000" b="1" dirty="0"/>
          </a:p>
        </p:txBody>
      </p:sp>
      <p:pic>
        <p:nvPicPr>
          <p:cNvPr id="4098" name="Picture 2"/>
          <p:cNvPicPr>
            <a:picLocks noChangeAspect="1" noChangeArrowheads="1"/>
          </p:cNvPicPr>
          <p:nvPr/>
        </p:nvPicPr>
        <p:blipFill>
          <a:blip r:embed="rId2" cstate="screen"/>
          <a:srcRect/>
          <a:stretch>
            <a:fillRect/>
          </a:stretch>
        </p:blipFill>
        <p:spPr bwMode="auto">
          <a:xfrm rot="20147463">
            <a:off x="491445" y="2830550"/>
            <a:ext cx="2357454" cy="1857388"/>
          </a:xfrm>
          <a:prstGeom prst="rect">
            <a:avLst/>
          </a:prstGeom>
          <a:noFill/>
          <a:ln w="9525">
            <a:noFill/>
            <a:miter lim="800000"/>
            <a:headEnd/>
            <a:tailEnd/>
          </a:ln>
          <a:effectLst/>
        </p:spPr>
      </p:pic>
      <p:sp>
        <p:nvSpPr>
          <p:cNvPr id="4" name="Прямоугольник 3"/>
          <p:cNvSpPr/>
          <p:nvPr/>
        </p:nvSpPr>
        <p:spPr>
          <a:xfrm>
            <a:off x="3214678" y="2786058"/>
            <a:ext cx="5286412" cy="2585323"/>
          </a:xfrm>
          <a:prstGeom prst="rect">
            <a:avLst/>
          </a:prstGeom>
        </p:spPr>
        <p:txBody>
          <a:bodyPr wrap="square">
            <a:spAutoFit/>
          </a:bodyPr>
          <a:lstStyle/>
          <a:p>
            <a:r>
              <a:rPr lang="ru-RU" dirty="0" smtClean="0"/>
              <a:t>Любовь должна быть основана </a:t>
            </a:r>
            <a:br>
              <a:rPr lang="ru-RU" dirty="0" smtClean="0"/>
            </a:br>
            <a:r>
              <a:rPr lang="ru-RU" dirty="0" smtClean="0"/>
              <a:t>- на уважении личности ребенка,</a:t>
            </a:r>
            <a:br>
              <a:rPr lang="ru-RU" dirty="0" smtClean="0"/>
            </a:br>
            <a:r>
              <a:rPr lang="ru-RU" dirty="0" smtClean="0"/>
              <a:t>- знании его интересов, стремлений, </a:t>
            </a:r>
            <a:br>
              <a:rPr lang="ru-RU" dirty="0" smtClean="0"/>
            </a:br>
            <a:r>
              <a:rPr lang="ru-RU" dirty="0" smtClean="0"/>
              <a:t>-умений вовремя оказать ему помощь, поддержку, </a:t>
            </a:r>
            <a:br>
              <a:rPr lang="ru-RU" dirty="0" smtClean="0"/>
            </a:br>
            <a:r>
              <a:rPr lang="ru-RU" dirty="0" smtClean="0"/>
              <a:t>дать дружеский совет.</a:t>
            </a:r>
            <a:br>
              <a:rPr lang="ru-RU" dirty="0" smtClean="0"/>
            </a:br>
            <a:r>
              <a:rPr lang="ru-RU" dirty="0" smtClean="0"/>
              <a:t/>
            </a:r>
            <a:br>
              <a:rPr lang="ru-RU" dirty="0" smtClean="0"/>
            </a:br>
            <a:r>
              <a:rPr lang="ru-RU" i="1" dirty="0" smtClean="0"/>
              <a:t>«Необходимо  сочетать высокую требовательность к детям с любовью к ним…»  </a:t>
            </a:r>
            <a:r>
              <a:rPr lang="ru-RU" dirty="0" smtClean="0"/>
              <a:t> </a:t>
            </a:r>
            <a:r>
              <a:rPr lang="ru-RU" i="1" dirty="0" smtClean="0"/>
              <a:t>А.С Макаренко </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p:cTn id="11" dur="500" fill="hold"/>
                                        <p:tgtEl>
                                          <p:spTgt spid="4098"/>
                                        </p:tgtEl>
                                        <p:attrNameLst>
                                          <p:attrName>ppt_w</p:attrName>
                                        </p:attrNameLst>
                                      </p:cBhvr>
                                      <p:tavLst>
                                        <p:tav tm="0">
                                          <p:val>
                                            <p:fltVal val="0"/>
                                          </p:val>
                                        </p:tav>
                                        <p:tav tm="100000">
                                          <p:val>
                                            <p:strVal val="#ppt_w"/>
                                          </p:val>
                                        </p:tav>
                                      </p:tavLst>
                                    </p:anim>
                                    <p:anim calcmode="lin" valueType="num">
                                      <p:cBhvr>
                                        <p:cTn id="12" dur="500" fill="hold"/>
                                        <p:tgtEl>
                                          <p:spTgt spid="4098"/>
                                        </p:tgtEl>
                                        <p:attrNameLst>
                                          <p:attrName>ppt_h</p:attrName>
                                        </p:attrNameLst>
                                      </p:cBhvr>
                                      <p:tavLst>
                                        <p:tav tm="0">
                                          <p:val>
                                            <p:fltVal val="0"/>
                                          </p:val>
                                        </p:tav>
                                        <p:tav tm="100000">
                                          <p:val>
                                            <p:strVal val="#ppt_h"/>
                                          </p:val>
                                        </p:tav>
                                      </p:tavLst>
                                    </p:anim>
                                    <p:animEffect transition="in" filter="fade">
                                      <p:cBhvr>
                                        <p:cTn id="13"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28596" y="369595"/>
            <a:ext cx="8286808" cy="3908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r>
              <a:rPr kumimoji="0" lang="ru-RU" sz="2000" i="0" u="none" strike="noStrike" cap="none" normalizeH="0" baseline="0" dirty="0" smtClean="0">
                <a:ln>
                  <a:noFill/>
                </a:ln>
                <a:solidFill>
                  <a:schemeClr val="tx1"/>
                </a:solidFill>
                <a:latin typeface="Times New Roman" pitchFamily="18" charset="0"/>
                <a:ea typeface="Times New Roman" pitchFamily="18" charset="0"/>
                <a:cs typeface="Times New Roman" pitchFamily="18" charset="0"/>
              </a:rPr>
              <a:t>Некоторые родители считают, что требовательность может оттолкнуть детей от родителей, но это не так.</a:t>
            </a:r>
            <a:endParaRPr kumimoji="0" lang="ru-RU" sz="2000" i="0" u="none" strike="noStrike" cap="none" normalizeH="0" baseline="0" dirty="0" smtClean="0">
              <a:ln>
                <a:noFill/>
              </a:ln>
              <a:solidFill>
                <a:schemeClr val="tx1"/>
              </a:solidFill>
              <a:latin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sz="2000" i="0" u="none" strike="noStrike" cap="none" normalizeH="0" baseline="0" dirty="0" smtClean="0">
                <a:ln>
                  <a:noFill/>
                </a:ln>
                <a:solidFill>
                  <a:schemeClr val="tx1"/>
                </a:solidFill>
                <a:latin typeface="Times New Roman" pitchFamily="18" charset="0"/>
                <a:ea typeface="Times New Roman" pitchFamily="18" charset="0"/>
                <a:cs typeface="Times New Roman" pitchFamily="18" charset="0"/>
              </a:rPr>
              <a:t> Единство требований – одно из самых важных условий успешного воспитания, которое ставит ребенка в такие условия, когда не выполнить требования нельзя.</a:t>
            </a:r>
            <a:endParaRPr kumimoji="0" lang="ru-RU" sz="2000" i="0" u="none" strike="noStrike" cap="none" normalizeH="0" baseline="0" dirty="0" smtClean="0">
              <a:ln>
                <a:noFill/>
              </a:ln>
              <a:solidFill>
                <a:schemeClr val="tx1"/>
              </a:solidFill>
              <a:latin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sz="2000" i="0" u="none" strike="noStrike" cap="none" normalizeH="0" baseline="0" dirty="0" smtClean="0">
                <a:ln>
                  <a:noFill/>
                </a:ln>
                <a:solidFill>
                  <a:schemeClr val="tx1"/>
                </a:solidFill>
                <a:latin typeface="Times New Roman" pitchFamily="18" charset="0"/>
                <a:ea typeface="Times New Roman" pitchFamily="18" charset="0"/>
                <a:cs typeface="Times New Roman" pitchFamily="18" charset="0"/>
              </a:rPr>
              <a:t>Если же отец не поддерживает требований матери или отец наказывает, а бабушка потихоньку прощает внука, то создаются условия, при которых ребенок начинает скрывать от требовательного отца свои промахи, лавирует, юлит, старается уйти от ответственности.</a:t>
            </a:r>
            <a:endParaRPr kumimoji="0" lang="ru-RU" sz="2000" i="0" u="none" strike="noStrike" cap="none" normalizeH="0" baseline="0" dirty="0" smtClean="0">
              <a:ln>
                <a:noFill/>
              </a:ln>
              <a:solidFill>
                <a:schemeClr val="tx1"/>
              </a:solidFill>
              <a:latin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sz="2000" i="0" u="none" strike="noStrike" cap="none" normalizeH="0" baseline="0" dirty="0" smtClean="0">
                <a:ln>
                  <a:noFill/>
                </a:ln>
                <a:solidFill>
                  <a:schemeClr val="tx1"/>
                </a:solidFill>
                <a:latin typeface="Times New Roman" pitchFamily="18" charset="0"/>
                <a:ea typeface="Times New Roman" pitchFamily="18" charset="0"/>
                <a:cs typeface="Times New Roman" pitchFamily="18" charset="0"/>
              </a:rPr>
              <a:t>В такой семье может вырасти неискренний человек.</a:t>
            </a:r>
            <a:br>
              <a:rPr kumimoji="0" lang="ru-RU" sz="2000" i="0" u="none" strike="noStrike" cap="none" normalizeH="0" baseline="0" dirty="0" smtClean="0">
                <a:ln>
                  <a:noFill/>
                </a:ln>
                <a:solidFill>
                  <a:schemeClr val="tx1"/>
                </a:solidFill>
                <a:latin typeface="Times New Roman" pitchFamily="18" charset="0"/>
                <a:ea typeface="Times New Roman" pitchFamily="18" charset="0"/>
                <a:cs typeface="Times New Roman" pitchFamily="18" charset="0"/>
              </a:rPr>
            </a:br>
            <a:r>
              <a:rPr lang="ru-RU" sz="2400" b="1" dirty="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r>
            <a:br>
              <a:rPr lang="ru-RU" sz="2400" b="1" dirty="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br>
            <a:endParaRPr kumimoji="0" lang="ru-RU"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ndParaRPr>
          </a:p>
        </p:txBody>
      </p:sp>
      <p:sp>
        <p:nvSpPr>
          <p:cNvPr id="3" name="Прямоугольник 2"/>
          <p:cNvSpPr/>
          <p:nvPr/>
        </p:nvSpPr>
        <p:spPr>
          <a:xfrm>
            <a:off x="642910" y="3786189"/>
            <a:ext cx="8215370" cy="2308324"/>
          </a:xfrm>
          <a:prstGeom prst="rect">
            <a:avLst/>
          </a:prstGeom>
        </p:spPr>
        <p:txBody>
          <a:bodyPr wrap="square">
            <a:spAutoFit/>
          </a:bodyPr>
          <a:lstStyle/>
          <a:p>
            <a:r>
              <a:rPr lang="ru-RU" dirty="0" smtClean="0"/>
              <a:t>Для становления авторитета родителей небезразлично их отношение в семье к старшему поколению, к своим родителям.</a:t>
            </a:r>
            <a:br>
              <a:rPr lang="ru-RU" dirty="0" smtClean="0"/>
            </a:br>
            <a:r>
              <a:rPr lang="ru-RU" dirty="0" smtClean="0"/>
              <a:t> В отношениях между тремя поколениями заключен особый смысл.</a:t>
            </a:r>
            <a:br>
              <a:rPr lang="ru-RU" dirty="0" smtClean="0"/>
            </a:br>
            <a:r>
              <a:rPr lang="ru-RU" dirty="0" smtClean="0"/>
              <a:t> Старшее поколение – носитель духовных ценностей общества.</a:t>
            </a:r>
            <a:br>
              <a:rPr lang="ru-RU" dirty="0" smtClean="0"/>
            </a:br>
            <a:r>
              <a:rPr lang="ru-RU" dirty="0" smtClean="0"/>
              <a:t>Уважение, почитание старших – закон нашей жизни.</a:t>
            </a:r>
            <a:br>
              <a:rPr lang="ru-RU" dirty="0" smtClean="0"/>
            </a:br>
            <a:r>
              <a:rPr lang="ru-RU" dirty="0" smtClean="0"/>
              <a:t>Уважать  старших надо потому, что они мудрее  духовно. </a:t>
            </a:r>
            <a:br>
              <a:rPr lang="ru-RU" dirty="0" smtClean="0"/>
            </a:br>
            <a:r>
              <a:rPr lang="ru-RU" dirty="0" smtClean="0"/>
              <a:t> Учить детей с почтением и уважением относиться к дедушкам и бабушкам.</a:t>
            </a:r>
            <a:br>
              <a:rPr lang="ru-RU" dirty="0" smtClean="0"/>
            </a:b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85729"/>
            <a:ext cx="7772400" cy="3314722"/>
          </a:xfrm>
        </p:spPr>
        <p:txBody>
          <a:bodyPr>
            <a:normAutofit/>
          </a:bodyPr>
          <a:lstStyle/>
          <a:p>
            <a:r>
              <a:rPr lang="ru-RU" sz="2400" dirty="0"/>
              <a:t>Поэтому первой и основной задачей родителей является создание у ребенка уверенности в том, что его любят и о нем заботятся.</a:t>
            </a:r>
            <a:br>
              <a:rPr lang="ru-RU" sz="2400" dirty="0"/>
            </a:br>
            <a:r>
              <a:rPr lang="ru-RU" sz="2400" dirty="0"/>
              <a:t> </a:t>
            </a:r>
            <a:r>
              <a:rPr lang="ru-RU" sz="2400" dirty="0" smtClean="0"/>
              <a:t>Самая </a:t>
            </a:r>
            <a:r>
              <a:rPr lang="ru-RU" sz="2400" dirty="0"/>
              <a:t>естественная и самая необходимая из всех обязанностей родителей – это относиться к ребенку в любом возрасте любовно и внимательно. </a:t>
            </a:r>
            <a:br>
              <a:rPr lang="ru-RU" sz="2400" dirty="0"/>
            </a:br>
            <a:endParaRPr lang="ru-RU" sz="2400" dirty="0"/>
          </a:p>
        </p:txBody>
      </p:sp>
      <p:pic>
        <p:nvPicPr>
          <p:cNvPr id="5122" name="Picture 2"/>
          <p:cNvPicPr>
            <a:picLocks noChangeAspect="1" noChangeArrowheads="1"/>
          </p:cNvPicPr>
          <p:nvPr/>
        </p:nvPicPr>
        <p:blipFill>
          <a:blip r:embed="rId2" cstate="screen"/>
          <a:srcRect/>
          <a:stretch>
            <a:fillRect/>
          </a:stretch>
        </p:blipFill>
        <p:spPr bwMode="auto">
          <a:xfrm rot="20595291">
            <a:off x="695813" y="3516718"/>
            <a:ext cx="2928958" cy="2286016"/>
          </a:xfrm>
          <a:prstGeom prst="rect">
            <a:avLst/>
          </a:prstGeom>
          <a:noFill/>
          <a:ln w="9525">
            <a:noFill/>
            <a:miter lim="800000"/>
            <a:headEnd/>
            <a:tailEnd/>
          </a:ln>
          <a:effectLst/>
        </p:spPr>
      </p:pic>
      <p:sp>
        <p:nvSpPr>
          <p:cNvPr id="5" name="Подзаголовок 2"/>
          <p:cNvSpPr>
            <a:spLocks noGrp="1"/>
          </p:cNvSpPr>
          <p:nvPr>
            <p:ph type="subTitle" idx="1"/>
          </p:nvPr>
        </p:nvSpPr>
        <p:spPr>
          <a:xfrm>
            <a:off x="4286248" y="3886200"/>
            <a:ext cx="4429156" cy="1752600"/>
          </a:xfrm>
        </p:spPr>
        <p:txBody>
          <a:bodyPr>
            <a:normAutofit/>
          </a:bodyPr>
          <a:lstStyle/>
          <a:p>
            <a:r>
              <a:rPr lang="ru-RU" sz="2400" i="1" dirty="0" smtClean="0">
                <a:solidFill>
                  <a:schemeClr val="bg2">
                    <a:lumMod val="10000"/>
                  </a:schemeClr>
                </a:solidFill>
              </a:rPr>
              <a:t>«Уважение </a:t>
            </a:r>
            <a:r>
              <a:rPr lang="ru-RU" sz="2400" i="1" dirty="0">
                <a:solidFill>
                  <a:schemeClr val="bg2">
                    <a:lumMod val="10000"/>
                  </a:schemeClr>
                </a:solidFill>
              </a:rPr>
              <a:t>к старшим тем сильнее, чем выше культура человека, воспитанность его </a:t>
            </a:r>
            <a:r>
              <a:rPr lang="ru-RU" sz="2400" i="1" dirty="0" smtClean="0">
                <a:solidFill>
                  <a:schemeClr val="bg2">
                    <a:lumMod val="10000"/>
                  </a:schemeClr>
                </a:solidFill>
              </a:rPr>
              <a:t>чувств». В.А Сухомлинский </a:t>
            </a:r>
            <a:endParaRPr lang="ru-RU" sz="2400" i="1" dirty="0">
              <a:solidFill>
                <a:schemeClr val="bg2">
                  <a:lumMod val="10000"/>
                </a:schemeClr>
              </a:solidFill>
            </a:endParaRPr>
          </a:p>
          <a:p>
            <a:endParaRPr lang="ru-RU" sz="2400" b="1" dirty="0">
              <a:solidFill>
                <a:schemeClr val="bg2">
                  <a:lumMod val="1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85729"/>
            <a:ext cx="7772400" cy="3314722"/>
          </a:xfrm>
        </p:spPr>
        <p:txBody>
          <a:bodyPr>
            <a:normAutofit fontScale="90000"/>
          </a:bodyPr>
          <a:lstStyle/>
          <a:p>
            <a:r>
              <a:rPr lang="ru-RU" sz="2400" dirty="0" smtClean="0"/>
              <a:t>Важно </a:t>
            </a:r>
            <a:r>
              <a:rPr lang="ru-RU" sz="2400" dirty="0"/>
              <a:t>понимать, что необходимо не только любить ребёнка и руководствоваться любовью  в своих повседневных заботах по уходу за ним, необходимо, чтобы ребёнок ощущал, чувствовал, понимал, был уверен, что его любят, был наполнен этим ощущением.  Какие бы сложности, столкновения и конфликты ни возникали в его отношениях с родителями или отношение супругов друг с другом.</a:t>
            </a:r>
            <a:br>
              <a:rPr lang="ru-RU" sz="2400" dirty="0"/>
            </a:br>
            <a:endParaRPr lang="ru-RU" sz="2400" dirty="0"/>
          </a:p>
        </p:txBody>
      </p:sp>
      <p:sp>
        <p:nvSpPr>
          <p:cNvPr id="3" name="Подзаголовок 2"/>
          <p:cNvSpPr>
            <a:spLocks noGrp="1"/>
          </p:cNvSpPr>
          <p:nvPr>
            <p:ph type="subTitle" idx="1"/>
          </p:nvPr>
        </p:nvSpPr>
        <p:spPr/>
        <p:txBody>
          <a:bodyPr/>
          <a:lstStyle/>
          <a:p>
            <a:endParaRPr lang="ru-RU" dirty="0"/>
          </a:p>
        </p:txBody>
      </p:sp>
      <p:pic>
        <p:nvPicPr>
          <p:cNvPr id="7170" name="Picture 2"/>
          <p:cNvPicPr>
            <a:picLocks noChangeAspect="1" noChangeArrowheads="1"/>
          </p:cNvPicPr>
          <p:nvPr/>
        </p:nvPicPr>
        <p:blipFill>
          <a:blip r:embed="rId2" cstate="screen"/>
          <a:srcRect/>
          <a:stretch>
            <a:fillRect/>
          </a:stretch>
        </p:blipFill>
        <p:spPr bwMode="auto">
          <a:xfrm rot="20929111">
            <a:off x="1714480" y="3429000"/>
            <a:ext cx="3214710" cy="25717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857232"/>
            <a:ext cx="7772400" cy="3143272"/>
          </a:xfrm>
        </p:spPr>
        <p:txBody>
          <a:bodyPr>
            <a:normAutofit fontScale="90000"/>
          </a:bodyPr>
          <a:lstStyle/>
          <a:p>
            <a:r>
              <a:rPr lang="ru-RU" sz="2400" dirty="0"/>
              <a:t>Многие родители считают, что ни в коем случае нельзя показывать детям любовь к ним, полагая что, когда ребенок хорошо знает, что его любят, это приводит к избалованности, эгоизму, себялюбию.</a:t>
            </a:r>
            <a:br>
              <a:rPr lang="ru-RU" sz="2400" dirty="0"/>
            </a:br>
            <a:r>
              <a:rPr lang="ru-RU" sz="2400" dirty="0"/>
              <a:t>Нужно отвергнуть это утверждение. Все эти неблагоприятные личностные черты как раз возникают при недостатке любви, когда ребенок лишен прочного фундамента неизменной родительской привязанности. Более того, не всегда видимая заботливость иных родителей, многочисленные занятия, в которые включается по их инициативе ребенок, содействуют достижению этой самой главной воспитательной цели.</a:t>
            </a:r>
            <a:br>
              <a:rPr lang="ru-RU" sz="2400" dirty="0"/>
            </a:br>
            <a:endParaRPr lang="ru-RU" sz="2400" dirty="0"/>
          </a:p>
        </p:txBody>
      </p:sp>
      <p:sp>
        <p:nvSpPr>
          <p:cNvPr id="3" name="Подзаголовок 2"/>
          <p:cNvSpPr>
            <a:spLocks noGrp="1"/>
          </p:cNvSpPr>
          <p:nvPr>
            <p:ph type="subTitle" idx="1"/>
          </p:nvPr>
        </p:nvSpPr>
        <p:spPr/>
        <p:txBody>
          <a:bodyPr/>
          <a:lstStyle/>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500043"/>
            <a:ext cx="7772400" cy="3100408"/>
          </a:xfrm>
        </p:spPr>
        <p:txBody>
          <a:bodyPr>
            <a:normAutofit fontScale="90000"/>
          </a:bodyPr>
          <a:lstStyle/>
          <a:p>
            <a:r>
              <a:rPr lang="ru-RU" sz="2400" dirty="0"/>
              <a:t>Глубокий постоянный психологический контакт с ребенком – это универсальное требование к воспитанию, которое в одинаковой степени может быть рекомендовано всем родителям, контакт необходим в воспитании каждого ребенка в любом возрасте.</a:t>
            </a:r>
            <a:br>
              <a:rPr lang="ru-RU" sz="2400" dirty="0"/>
            </a:br>
            <a:r>
              <a:rPr lang="ru-RU" sz="2400" dirty="0"/>
              <a:t> Открывая детям глаза на мир, мы помогаем им понять и почувствовать, что благополучие каждого ребенка творится трудом многих людей.</a:t>
            </a:r>
            <a:br>
              <a:rPr lang="ru-RU" sz="2400" dirty="0"/>
            </a:br>
            <a:endParaRPr lang="ru-RU" sz="2400" dirty="0"/>
          </a:p>
        </p:txBody>
      </p:sp>
      <p:sp>
        <p:nvSpPr>
          <p:cNvPr id="3" name="Подзаголовок 2"/>
          <p:cNvSpPr>
            <a:spLocks noGrp="1"/>
          </p:cNvSpPr>
          <p:nvPr>
            <p:ph type="subTitle" idx="1"/>
          </p:nvPr>
        </p:nvSpPr>
        <p:spPr>
          <a:xfrm>
            <a:off x="428596" y="3357562"/>
            <a:ext cx="7643866" cy="3000396"/>
          </a:xfrm>
        </p:spPr>
        <p:txBody>
          <a:bodyPr>
            <a:normAutofit/>
          </a:bodyPr>
          <a:lstStyle/>
          <a:p>
            <a:r>
              <a:rPr lang="ru-RU" sz="2400" dirty="0">
                <a:solidFill>
                  <a:schemeClr val="bg2">
                    <a:lumMod val="10000"/>
                  </a:schemeClr>
                </a:solidFill>
              </a:rPr>
              <a:t>Заботы и тревоги этих людей надо понимать и чувствовать.</a:t>
            </a:r>
          </a:p>
          <a:p>
            <a:r>
              <a:rPr lang="ru-RU" sz="2400" dirty="0">
                <a:solidFill>
                  <a:schemeClr val="bg2">
                    <a:lumMod val="10000"/>
                  </a:schemeClr>
                </a:solidFill>
              </a:rPr>
              <a:t>Чем глубже понимает маленький человек трудовые источники своих благ, тем сильнее его чувство дома, тем ярче выражается в его благодарности  его отношение к людям. </a:t>
            </a:r>
          </a:p>
          <a:p>
            <a:endParaRPr lang="ru-RU" sz="2400" i="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517</Words>
  <Application>Microsoft Office PowerPoint</Application>
  <PresentationFormat>Экран (4:3)</PresentationFormat>
  <Paragraphs>31</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Основные условия воспитания детей в семье </vt:lpstr>
      <vt:lpstr>Воспитание детей –  это самая главная область нашей жизни!</vt:lpstr>
      <vt:lpstr>Можно ли назвать хорошими тех родителей, которые - никогда не сомневаются, всегда уверены в своей правоте; - всегда точно представляют, что ребенку нужно и что ему можно; - могут с абсолютной  точностью предвидеть не только поведение собственных детей в различных ситуациях, но и их дальнейшую жизнь. </vt:lpstr>
      <vt:lpstr>Не менее важным фактором в воспитании ребенка является искренняя любовь к детям   со стороны всех членов семьи.  Какой же должна быть любовь родителей, чтобы она укрепляла их авторитет, помогала  воспитанию? </vt:lpstr>
      <vt:lpstr>Некоторые родители считают, что требовательность может оттолкнуть детей от родителей, но это не так.  Единство требований – одно из самых важных условий успешного воспитания, которое ставит ребенка в такие условия, когда не выполнить требования нельзя. Если же отец не поддерживает требований матери или отец наказывает, а бабушка потихоньку прощает внука, то создаются условия, при которых ребенок начинает скрывать от требовательного отца свои промахи, лавирует, юлит, старается уйти от ответственности. В такой семье может вырасти неискренний человек.  </vt:lpstr>
      <vt:lpstr>Поэтому первой и основной задачей родителей является создание у ребенка уверенности в том, что его любят и о нем заботятся.  Самая естественная и самая необходимая из всех обязанностей родителей – это относиться к ребенку в любом возрасте любовно и внимательно.  </vt:lpstr>
      <vt:lpstr>Важно понимать, что необходимо не только любить ребёнка и руководствоваться любовью  в своих повседневных заботах по уходу за ним, необходимо, чтобы ребёнок ощущал, чувствовал, понимал, был уверен, что его любят, был наполнен этим ощущением.  Какие бы сложности, столкновения и конфликты ни возникали в его отношениях с родителями или отношение супругов друг с другом. </vt:lpstr>
      <vt:lpstr>Многие родители считают, что ни в коем случае нельзя показывать детям любовь к ним, полагая что, когда ребенок хорошо знает, что его любят, это приводит к избалованности, эгоизму, себялюбию. Нужно отвергнуть это утверждение. Все эти неблагоприятные личностные черты как раз возникают при недостатке любви, когда ребенок лишен прочного фундамента неизменной родительской привязанности. Более того, не всегда видимая заботливость иных родителей, многочисленные занятия, в которые включается по их инициативе ребенок, содействуют достижению этой самой главной воспитательной цели. </vt:lpstr>
      <vt:lpstr>Глубокий постоянный психологический контакт с ребенком – это универсальное требование к воспитанию, которое в одинаковой степени может быть рекомендовано всем родителям, контакт необходим в воспитании каждого ребенка в любом возрасте.  Открывая детям глаза на мир, мы помогаем им понять и почувствовать, что благополучие каждого ребенка творится трудом многих людей. </vt:lpstr>
      <vt:lpstr>Любовь и дружба, взаимная поддержка отца и матери являются для ребенка наглядным примером, который вводит его в мир сложных человеческих отношений.  Но все же первые источники, тончайшие корни нравственного развития ребенка –  в разуме, чувствах, душевных порывах матери.  </vt:lpstr>
      <vt:lpstr>Если родители все делают разумно, честно,  если  перед ними поставлены  значительные и прекрасные цели,  если они сами дают себе полный отчет в своих действиях  и поступках, это значит, что у них есть,  и родительский авторитет,  и не нужно искать никаких иных оснований.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Основные условия воспитания детей в семье </dc:title>
  <dc:creator>Admin</dc:creator>
  <cp:lastModifiedBy>Admin</cp:lastModifiedBy>
  <cp:revision>13</cp:revision>
  <dcterms:created xsi:type="dcterms:W3CDTF">2013-09-20T16:27:30Z</dcterms:created>
  <dcterms:modified xsi:type="dcterms:W3CDTF">2013-09-20T18:10:42Z</dcterms:modified>
</cp:coreProperties>
</file>