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0" r:id="rId1"/>
  </p:sldMasterIdLst>
  <p:sldIdLst>
    <p:sldId id="256" r:id="rId2"/>
    <p:sldId id="257" r:id="rId3"/>
    <p:sldId id="265" r:id="rId4"/>
    <p:sldId id="266" r:id="rId5"/>
    <p:sldId id="258" r:id="rId6"/>
    <p:sldId id="262" r:id="rId7"/>
    <p:sldId id="263" r:id="rId8"/>
    <p:sldId id="270" r:id="rId9"/>
    <p:sldId id="267" r:id="rId10"/>
    <p:sldId id="271" r:id="rId11"/>
    <p:sldId id="272" r:id="rId12"/>
    <p:sldId id="273" r:id="rId13"/>
    <p:sldId id="259" r:id="rId14"/>
    <p:sldId id="26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2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15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082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253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554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16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3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991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0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9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9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1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35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68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9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15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4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1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  <p:sldLayoutId id="214748388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http://www.7gy.ru/images/stories/palchiki/image045.png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defTabSz="179388"/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Применение пальчиковых игр в развитии речи детей раннего возраста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85645" y="5482991"/>
            <a:ext cx="3388358" cy="89348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Выполнила: Мухина Ирина Михайловна, </a:t>
            </a:r>
          </a:p>
          <a:p>
            <a:r>
              <a:rPr lang="ru-RU" dirty="0" smtClean="0"/>
              <a:t>воспитатель МДОБУ «Медведевский детский сад «Золотой ключик» общеразвивающего вида»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98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0060" y="191069"/>
            <a:ext cx="10863618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ПАЛЬЧИКИ ЗДОРОВАЮТСЯ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Утром встали пальчики- маленькие мальчики,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Друг другу обрадовались, здороваться начали.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Здравствуй, пальчик, здравствуй пальчик…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Самый маленький мой мальчик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.(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поочерёдное соприкосновение большого пальца руки ребёнка с кончиками остальных пальцев той же руки)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МЫШКИ </a:t>
            </a:r>
            <a:r>
              <a:rPr lang="ru-RU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ИСПУГАЛИСЬ</a:t>
            </a: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первые 2 строчки поворачиваем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кулачком 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часовой стрелке. На слова «гулять» -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растопырить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пальчики и пошевелить ими. На слова «спрятались опять», быстро собираем руку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кулак-норку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Один, два, три, четыре, пять,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Вышли мышки погулять! </a:t>
            </a: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Испугались кошки, спрятались опять. </a:t>
            </a: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Простое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соприкосновение пальцев, поглаживание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пальцев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рук, простые круговые движения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 внутри ладони активизирует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точки, связанные с речевыми зонами мозга.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65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5845" y="0"/>
            <a:ext cx="1038594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ШАЛУН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(аналог всем известной сороки-вороны)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Наша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Маша варила кашу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Кашу сварила, малышей кормила.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следующие 2 строчки загибать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пальцы) </a:t>
            </a: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Этому дала, этому дала, </a:t>
            </a: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Этому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дала, этому дала,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 этому - не дала.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Он много шалил,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Свою тарелку разбил.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(со словами последней строчки пальцами другой руки брать мизинчик и слегка покачивать)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БЕЛОЧКА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(по мотивам народной песенки) (поглаживаем руку, расправляя кулачок)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Сидит белка на тележке,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Продаёт свои орешки;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поочерёдно разгибать все пальцы, начиная с большого)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Лисичке-сестричке, </a:t>
            </a:r>
            <a:endParaRPr lang="ru-RU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Воробью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синичке,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Мишке косолапому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Заиньке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усатому. 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23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4901" y="204717"/>
            <a:ext cx="76290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«Теремок</a:t>
            </a:r>
            <a:r>
              <a:rPr lang="ru-RU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поляне теремок (сложить ладони «домиком»),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Дверь закрыта на замок (сомкнуть пальцы в «замок»),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трубы идет дымок (сделать «колечки» из пальцев),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Тук-тук-тук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Тук-тук-тук (кулачком постучать по ладони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Открывайте, я ваш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друг.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(широко развести руки в стороны, затем ладони сомкнуть одну поперек другой).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8673" y="3341890"/>
            <a:ext cx="959437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Птички»</a:t>
            </a: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Прилетайте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птички к нам, к нам, к нам (машем руками так как будто к себе зовем)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Зернышек для птичек дам, дам, дам (показываем раскрытые ладони - даем зернышки)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Клювиками птички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клю-клю-клю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(по ладошке пальцами другой руки стучим - типа сороки-белобоки, т.е. птички клюют)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 смотрю на птичек и пою (руками делаем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«фонарики»)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114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0165" y="1"/>
            <a:ext cx="88616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Содержание  пальчиковых игр</a:t>
            </a:r>
            <a:endParaRPr lang="ru-RU" sz="28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70186" y="1216966"/>
            <a:ext cx="417275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Игры-манипуляции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(«Сорока-белобока», «Этот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пальчик хочет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спать», «Этот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пальчик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дедушка»).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Сюжетные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пальчиковые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(«Пальчики здороваются», «Кораблик»</a:t>
            </a:r>
            <a:r>
              <a:rPr lang="ru-RU" dirty="0" smtClean="0"/>
              <a:t>).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альчиковые игры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сочетании с самомассажем кистей и пальцев рук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(«Гости», «Засолка капусты»,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«Гуси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щиплют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траву».)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(«Сказка»,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Осьминожки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9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80529" y="1277471"/>
            <a:ext cx="57150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образом,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пальчиковые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развивают тонкие движения пальцев рук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быстрее овладевают правильным произношением звуков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работают с эмоциональным настроем и интересом, что позволяет предельно мобилизовать их внимание, память, обогащение словаря и способствуют развитию интонационной выразительности речи, потому что  движение и речь - два взаимосвязанных процесса. Развивая двигательные возможности ребенка, мы развиваем его речевую способность, устраняем задержку в моторной речи детей, ускоряем развитие связной речи, а также   всех психических функций мозга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Играйте с детьми! Успехов вам, дорогие коллеги!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t="1786" r="48651"/>
          <a:stretch/>
        </p:blipFill>
        <p:spPr>
          <a:xfrm>
            <a:off x="2241035" y="457200"/>
            <a:ext cx="3070552" cy="610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4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00199" y="2570726"/>
            <a:ext cx="106904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0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3194" y="4662152"/>
            <a:ext cx="955025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Истоки способностей и дарований детей находятся на кончиках их пальцев. От пальцев, образно говоря, идут тончайшие ручейки, которые питают источник творческой мысли».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ru-RU" dirty="0" smtClean="0"/>
              <a:t>В</a:t>
            </a:r>
            <a:r>
              <a:rPr lang="ru-RU" dirty="0"/>
              <a:t>. А. Сухомлинский </a:t>
            </a:r>
          </a:p>
        </p:txBody>
      </p:sp>
      <p:pic>
        <p:nvPicPr>
          <p:cNvPr id="1026" name="Picture 2" descr="http://kiev.convdocs.org/tw_files2/urls_241/47/d-46632/46632_html_m3517d4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828" y="251138"/>
            <a:ext cx="315650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15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1449" y="168643"/>
            <a:ext cx="8458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  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такое «пальчиковые игры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»?</a:t>
            </a: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03042" y="811370"/>
            <a:ext cx="92369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П</a:t>
            </a:r>
            <a:r>
              <a:rPr lang="ru-RU" sz="2800" dirty="0" smtClean="0"/>
              <a:t>альчиковые </a:t>
            </a:r>
            <a:r>
              <a:rPr lang="ru-RU" sz="2800" dirty="0"/>
              <a:t>игры – это небольшие рифмованные тексты, сопровождаемые движениями пальцев или кистей рук. </a:t>
            </a:r>
          </a:p>
        </p:txBody>
      </p:sp>
    </p:spTree>
    <p:extLst>
      <p:ext uri="{BB962C8B-B14F-4D97-AF65-F5344CB8AC3E}">
        <p14:creationId xmlns:p14="http://schemas.microsoft.com/office/powerpoint/2010/main" val="289101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68193" y="0"/>
            <a:ext cx="90027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 полезны «пальчиковые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игры»?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2889" y="656823"/>
            <a:ext cx="103009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F14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Игры с пальчиками способствуют более быстрому формированию речи, пространственного мышления, внимания, воображения, помогают в усвоении эмоциональной выразительности.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86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84101" y="862885"/>
            <a:ext cx="91869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F1419"/>
                </a:solidFill>
                <a:latin typeface="Arial" panose="020B0604020202020204" pitchFamily="34" charset="0"/>
              </a:rPr>
              <a:t>Педагогу необходима:</a:t>
            </a:r>
          </a:p>
          <a:p>
            <a:endParaRPr lang="ru-RU" b="1" dirty="0">
              <a:solidFill>
                <a:srgbClr val="0F1419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b="1" dirty="0" smtClean="0">
                <a:latin typeface="Arial" panose="020B0604020202020204" pitchFamily="34" charset="0"/>
              </a:rPr>
              <a:t>собственная </a:t>
            </a:r>
            <a:r>
              <a:rPr lang="ru-RU" b="1" dirty="0">
                <a:latin typeface="Arial" panose="020B0604020202020204" pitchFamily="34" charset="0"/>
              </a:rPr>
              <a:t>память, </a:t>
            </a:r>
            <a:endParaRPr lang="ru-RU" b="1" dirty="0" smtClean="0">
              <a:latin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b="1" dirty="0" smtClean="0">
                <a:latin typeface="Arial" panose="020B0604020202020204" pitchFamily="34" charset="0"/>
              </a:rPr>
              <a:t>хорошее </a:t>
            </a:r>
            <a:r>
              <a:rPr lang="ru-RU" b="1" dirty="0">
                <a:latin typeface="Arial" panose="020B0604020202020204" pitchFamily="34" charset="0"/>
              </a:rPr>
              <a:t>настроение</a:t>
            </a:r>
            <a:r>
              <a:rPr lang="ru-RU" b="1" dirty="0" smtClean="0">
                <a:latin typeface="Arial" panose="020B0604020202020204" pitchFamily="34" charset="0"/>
              </a:rPr>
              <a:t>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b="1" dirty="0" smtClean="0">
                <a:latin typeface="Arial" panose="020B0604020202020204" pitchFamily="34" charset="0"/>
              </a:rPr>
              <a:t>взаимное </a:t>
            </a:r>
            <a:r>
              <a:rPr lang="ru-RU" b="1" dirty="0">
                <a:latin typeface="Arial" panose="020B0604020202020204" pitchFamily="34" charset="0"/>
              </a:rPr>
              <a:t>с ребенком желание поиграть</a:t>
            </a:r>
            <a:r>
              <a:rPr lang="ru-RU" b="1" dirty="0" smtClean="0">
                <a:latin typeface="Arial" panose="020B0604020202020204" pitchFamily="34" charset="0"/>
              </a:rPr>
              <a:t>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b="1" dirty="0" smtClean="0">
                <a:latin typeface="Arial" panose="020B0604020202020204" pitchFamily="34" charset="0"/>
              </a:rPr>
              <a:t>спокойная </a:t>
            </a:r>
            <a:r>
              <a:rPr lang="ru-RU" b="1" dirty="0">
                <a:latin typeface="Arial" panose="020B0604020202020204" pitchFamily="34" charset="0"/>
              </a:rPr>
              <a:t>обстановка, позволяющая установить </a:t>
            </a:r>
            <a:endParaRPr lang="ru-RU" b="1" dirty="0" smtClean="0">
              <a:latin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b="1" dirty="0" smtClean="0">
                <a:latin typeface="Arial" panose="020B0604020202020204" pitchFamily="34" charset="0"/>
              </a:rPr>
              <a:t>зрительный </a:t>
            </a:r>
            <a:r>
              <a:rPr lang="ru-RU" b="1" dirty="0">
                <a:latin typeface="Arial" panose="020B0604020202020204" pitchFamily="34" charset="0"/>
              </a:rPr>
              <a:t>и психологический контакт с </a:t>
            </a:r>
            <a:r>
              <a:rPr lang="ru-RU" b="1" dirty="0" smtClean="0">
                <a:latin typeface="Arial" panose="020B0604020202020204" pitchFamily="34" charset="0"/>
              </a:rPr>
              <a:t>ребенком.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b="1" dirty="0" smtClean="0">
              <a:latin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</a:rPr>
              <a:t>Для этого нужно:</a:t>
            </a:r>
          </a:p>
          <a:p>
            <a:endParaRPr lang="ru-RU" b="1" dirty="0" smtClean="0">
              <a:latin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b="1" dirty="0" smtClean="0">
                <a:latin typeface="Arial" panose="020B0604020202020204" pitchFamily="34" charset="0"/>
              </a:rPr>
              <a:t>выучить текст;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b="1" dirty="0" smtClean="0">
                <a:latin typeface="Arial" panose="020B0604020202020204" pitchFamily="34" charset="0"/>
              </a:rPr>
              <a:t>отработать движения;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b="1" dirty="0" smtClean="0">
                <a:latin typeface="Arial" panose="020B0604020202020204" pitchFamily="34" charset="0"/>
              </a:rPr>
              <a:t>вложить эмоции;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b="1" dirty="0" smtClean="0">
                <a:latin typeface="Arial" panose="020B0604020202020204" pitchFamily="34" charset="0"/>
              </a:rPr>
              <a:t>обыграть ситуацию.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b="1" dirty="0">
              <a:solidFill>
                <a:srgbClr val="0F1419"/>
              </a:solidFill>
              <a:latin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F1419"/>
                </a:solidFill>
                <a:latin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Ребенок  обязательно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подхватит ваше позитивное настроение!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F1419"/>
                </a:solidFill>
                <a:latin typeface="Arial" panose="020B0604020202020204" pitchFamily="34" charset="0"/>
              </a:rPr>
              <a:t> </a:t>
            </a:r>
            <a:endParaRPr lang="ru-RU" b="0" i="0" dirty="0">
              <a:solidFill>
                <a:srgbClr val="0F1419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6976" y="191852"/>
            <a:ext cx="100241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нужно для игры пальчиками?</a:t>
            </a:r>
          </a:p>
        </p:txBody>
      </p:sp>
      <p:sp>
        <p:nvSpPr>
          <p:cNvPr id="5" name="AutoShape 2" descr="http://yandex.st/lego/_/La6qi18Z8LwgnZdsAr1qy1GwCw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2362" t="2380" r="1574" b="7972"/>
          <a:stretch/>
        </p:blipFill>
        <p:spPr>
          <a:xfrm>
            <a:off x="8132636" y="1268864"/>
            <a:ext cx="3745661" cy="346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83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007487"/>
              </p:ext>
            </p:extLst>
          </p:nvPr>
        </p:nvGraphicFramePr>
        <p:xfrm>
          <a:off x="1506071" y="887506"/>
          <a:ext cx="9950823" cy="5448553"/>
        </p:xfrm>
        <a:graphic>
          <a:graphicData uri="http://schemas.openxmlformats.org/drawingml/2006/table">
            <a:tbl>
              <a:tblPr firstRow="1" firstCol="1" bandRow="1"/>
              <a:tblGrid>
                <a:gridCol w="1302827"/>
                <a:gridCol w="4307743"/>
                <a:gridCol w="4340253"/>
              </a:tblGrid>
              <a:tr h="460221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16" marR="48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16" marR="48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16" marR="48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97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2-х лет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16" marR="48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знакомятся с ладошкой, выполняют простейшие движения (похлопывание, постукивание, прятанье рук за спину), 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помощью взрослого показывают фигурку животного одной рукой.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16" marR="48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Потешку или стихотворение читают до игры 3-4 раза, рассматривают иллюстрацию, сопровождая ее вопросами: «Как зайка шевелит ушами?», «Как курочка открывает рот?»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16" marR="48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63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2 до 3 лет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16" marR="48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Энергичные движения кистями рук (месим тесто, забиваем гвозди). Знакомим с пальчиками: составление простых фигур из пальцев и ладоней (колечко, ковшик); простые фигуры из пальчиков одной руки (зайчик, коза); согласованные действия двумя руками (домик, ворота)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16" marR="48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ребенком рассматривается фигурка животного или его иллюстрация, отмечаются его характерные особенности. Взрослый дает образец положения пальцев. При необходимости помогает ребенку, побуждает к звукоподражанию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16" marR="48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06071" y="418755"/>
            <a:ext cx="103945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Планирование работы с детьми раннего возраста в обучении пальчиковым играм.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cs typeface="Arial" panose="020B0604020202020204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4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0165" y="259087"/>
            <a:ext cx="8565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Принципы </a:t>
            </a:r>
            <a:r>
              <a:rPr lang="ru-RU" sz="2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проведения занятий</a:t>
            </a:r>
            <a:endParaRPr lang="ru-RU" sz="2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11941" y="782307"/>
            <a:ext cx="9143999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Перед игрой с ребёнком немножко разотрите и погладьте его ручки, чтобы создать необходимый эмоциональный настрой.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Выбрав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две или три игры, постепенно заменяйте их новыми.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 наиболее понравившимся играм можно возвращаться  по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желанию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ребенка.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многочисленных проведениях игры дети нередко начинают произносить текст частично (особенно начало и окончание фраз). Постепенно текст разучивается наизусть, дети произносят его целиком, соотнося слова с движением. Стимулируйте подпевание детей, «не замечайте», если они поначалу делают что-то неправильно, поощряйте успехи.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Лет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 2,5 ребёнок ещё не может воспроизводить движения сам без многочисленных тренировок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Если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ребёнок настойчиво требует одну и ту же игру, уступите ему. Детям свойственно повторять одно и то же действие для его закрепления.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5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06300" y="0"/>
            <a:ext cx="56854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Примеры </a:t>
            </a: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пальчиковых игр</a:t>
            </a:r>
            <a:endParaRPr lang="ru-RU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Рисунок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589" y="523221"/>
            <a:ext cx="1777284" cy="17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631842" y="393972"/>
            <a:ext cx="495836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Пароход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Пароход плывет по речке,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пыхтит он, словно печка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515932" y="2840364"/>
            <a:ext cx="34515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9875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 стоит с трубой и крышей,</a:t>
            </a:r>
          </a:p>
          <a:p>
            <a:pPr marL="0" marR="0" lvl="0" indent="269875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балкон гулять я вышел.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Рисунок 1" descr="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589" y="2396816"/>
            <a:ext cx="1777284" cy="181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047741" y="47375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15932" y="2385364"/>
            <a:ext cx="126547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Домик 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 descr=" 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025" y="4427711"/>
            <a:ext cx="1758559" cy="161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806300" y="4429533"/>
            <a:ext cx="275827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Серенький комок сидит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бумажкой все шуршит.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17001" y="4119697"/>
            <a:ext cx="1022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Мышка</a:t>
            </a:r>
            <a:endParaRPr lang="ru-RU" dirty="0"/>
          </a:p>
        </p:txBody>
      </p:sp>
      <p:pic>
        <p:nvPicPr>
          <p:cNvPr id="1033" name="Рисунок 4" descr=" 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4" b="57371"/>
          <a:stretch/>
        </p:blipFill>
        <p:spPr bwMode="auto">
          <a:xfrm>
            <a:off x="6967471" y="565933"/>
            <a:ext cx="1445778" cy="1826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130104" y="230089"/>
            <a:ext cx="307216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Кошка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 у кошки ушки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Ушки на макушке,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Чтобы лучше слышать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Мышь в ее норушке. 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4" name="Рисунок 4" descr=" 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1" t="61516"/>
          <a:stretch/>
        </p:blipFill>
        <p:spPr bwMode="auto">
          <a:xfrm>
            <a:off x="6978171" y="2620313"/>
            <a:ext cx="1510863" cy="172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8196739" y="2472200"/>
            <a:ext cx="40734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Зайка и ушки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Ушки длинные у зайки,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кустов они торчат.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 и прыгает, и скачет,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Веселит своих зайчат.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 rot="10800000" flipV="1">
            <a:off x="8413247" y="4746337"/>
            <a:ext cx="20545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Лошадка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8163421" y="5121801"/>
            <a:ext cx="3005533" cy="873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9875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лошадки вьется грива,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Бьет копытами игриво.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5" descr=" 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471" y="4729180"/>
            <a:ext cx="1445778" cy="178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431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6306" y="147918"/>
            <a:ext cx="6992470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ctr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Виды игр</a:t>
            </a:r>
            <a:endParaRPr lang="ru-RU" sz="2800" dirty="0">
              <a:solidFill>
                <a:schemeClr val="accent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89408" y="806753"/>
            <a:ext cx="945574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Игры-подготовки («Пальчики здороваются», «Мышки испугались»);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Простые игры («Шалун», «Белочка»)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Усложненные игры(«Теремок», «Птички»)</a:t>
            </a:r>
            <a:endParaRPr lang="ru-RU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174625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b="1" dirty="0" smtClean="0">
              <a:solidFill>
                <a:schemeClr val="accent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ru-RU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12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242</TotalTime>
  <Words>1085</Words>
  <Application>Microsoft Office PowerPoint</Application>
  <PresentationFormat>Широкоэкранный</PresentationFormat>
  <Paragraphs>122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Corbel</vt:lpstr>
      <vt:lpstr>Courier New</vt:lpstr>
      <vt:lpstr>Times New Roman</vt:lpstr>
      <vt:lpstr>Wingdings</vt:lpstr>
      <vt:lpstr>Параллакс</vt:lpstr>
      <vt:lpstr>Применение пальчиковых игр в развитии речи детей раннего возраста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пальчиковых игр в развитии речи детей раннего возраста</dc:title>
  <dc:creator>HP</dc:creator>
  <cp:lastModifiedBy>123 gr</cp:lastModifiedBy>
  <cp:revision>30</cp:revision>
  <dcterms:created xsi:type="dcterms:W3CDTF">2014-03-12T12:55:10Z</dcterms:created>
  <dcterms:modified xsi:type="dcterms:W3CDTF">2015-02-05T03:44:23Z</dcterms:modified>
</cp:coreProperties>
</file>