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7" r:id="rId14"/>
    <p:sldId id="266" r:id="rId15"/>
    <p:sldId id="272" r:id="rId16"/>
    <p:sldId id="273" r:id="rId17"/>
    <p:sldId id="274" r:id="rId18"/>
    <p:sldId id="276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0099"/>
    <a:srgbClr val="EFFD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CF29-8252-4A1B-B111-D9641B05D6F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E89EB-88E9-4F35-B474-8DB9CCA4BA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CF29-8252-4A1B-B111-D9641B05D6F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E89EB-88E9-4F35-B474-8DB9CCA4B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CF29-8252-4A1B-B111-D9641B05D6F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E89EB-88E9-4F35-B474-8DB9CCA4B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CF29-8252-4A1B-B111-D9641B05D6F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E89EB-88E9-4F35-B474-8DB9CCA4B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CF29-8252-4A1B-B111-D9641B05D6F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E89EB-88E9-4F35-B474-8DB9CCA4BA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CF29-8252-4A1B-B111-D9641B05D6F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E89EB-88E9-4F35-B474-8DB9CCA4B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CF29-8252-4A1B-B111-D9641B05D6F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E89EB-88E9-4F35-B474-8DB9CCA4B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CF29-8252-4A1B-B111-D9641B05D6F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E89EB-88E9-4F35-B474-8DB9CCA4B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CF29-8252-4A1B-B111-D9641B05D6F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E89EB-88E9-4F35-B474-8DB9CCA4BA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CF29-8252-4A1B-B111-D9641B05D6F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E89EB-88E9-4F35-B474-8DB9CCA4B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9CF29-8252-4A1B-B111-D9641B05D6F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E89EB-88E9-4F35-B474-8DB9CCA4BA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B9CF29-8252-4A1B-B111-D9641B05D6F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2BE89EB-88E9-4F35-B474-8DB9CCA4BA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57984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 algn="r"/>
            <a:r>
              <a:rPr lang="ru-RU" sz="5100" b="1" dirty="0" smtClean="0">
                <a:solidFill>
                  <a:srgbClr val="0070C0"/>
                </a:solidFill>
                <a:latin typeface="Comic Sans MS" pitchFamily="66" charset="0"/>
              </a:rPr>
              <a:t>МДОУ № 21</a:t>
            </a:r>
            <a:endParaRPr lang="ru-RU" sz="5100" dirty="0" smtClean="0">
              <a:latin typeface="Comic Sans MS" pitchFamily="66" charset="0"/>
            </a:endParaRPr>
          </a:p>
          <a:p>
            <a:pPr algn="r"/>
            <a:r>
              <a:rPr lang="ru-RU" sz="5100" b="1" dirty="0" smtClean="0">
                <a:solidFill>
                  <a:srgbClr val="0070C0"/>
                </a:solidFill>
                <a:latin typeface="Comic Sans MS" pitchFamily="66" charset="0"/>
              </a:rPr>
              <a:t>Воспитатель:</a:t>
            </a:r>
            <a:r>
              <a:rPr lang="ru-RU" sz="51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algn="r"/>
            <a:r>
              <a:rPr lang="ru-RU" sz="5100" dirty="0" smtClean="0">
                <a:solidFill>
                  <a:srgbClr val="0070C0"/>
                </a:solidFill>
                <a:latin typeface="Comic Sans MS" pitchFamily="66" charset="0"/>
              </a:rPr>
              <a:t>Воробьева </a:t>
            </a:r>
          </a:p>
          <a:p>
            <a:pPr algn="r"/>
            <a:r>
              <a:rPr lang="ru-RU" sz="5100" dirty="0" smtClean="0">
                <a:solidFill>
                  <a:srgbClr val="0070C0"/>
                </a:solidFill>
                <a:latin typeface="Comic Sans MS" pitchFamily="66" charset="0"/>
              </a:rPr>
              <a:t>Наталья Владимировна</a:t>
            </a:r>
          </a:p>
          <a:p>
            <a:endParaRPr lang="ru-RU" sz="51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ru-RU" sz="5100" dirty="0" smtClean="0">
                <a:solidFill>
                  <a:srgbClr val="0070C0"/>
                </a:solidFill>
                <a:latin typeface="Comic Sans MS" pitchFamily="66" charset="0"/>
              </a:rPr>
              <a:t>г. Арсеньев</a:t>
            </a:r>
          </a:p>
          <a:p>
            <a:pPr algn="ctr"/>
            <a:r>
              <a:rPr lang="ru-RU" sz="5100" dirty="0" smtClean="0">
                <a:solidFill>
                  <a:srgbClr val="0070C0"/>
                </a:solidFill>
                <a:latin typeface="Comic Sans MS" pitchFamily="66" charset="0"/>
              </a:rPr>
              <a:t>2010 г.</a:t>
            </a:r>
            <a:endParaRPr lang="ru-RU" sz="51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Рисунок 7" descr="Дымковская игруш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928802"/>
            <a:ext cx="24288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Приобщение детей к истокам народной культуры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428604"/>
            <a:ext cx="8143900" cy="5000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CanUp">
              <a:avLst>
                <a:gd name="adj" fmla="val 86894"/>
              </a:avLst>
            </a:prstTxWarp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Знакомство с дымковской игрушкой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13590265" descr="http://3tv.ucoz.ru/_ph/3/2/135902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643050"/>
            <a:ext cx="3643338" cy="455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42976" y="50004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Содержимое 7" descr="Мост в Дымково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86314" y="1928802"/>
            <a:ext cx="4102102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5918" y="571480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C0000"/>
                </a:solidFill>
                <a:latin typeface="Informal Roman" pitchFamily="66" charset="0"/>
              </a:rPr>
              <a:t>Родина Дымковской игрушки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 descr="Соборное дворище, вид из Дымков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1357298"/>
            <a:ext cx="45421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3429024" cy="56046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Мягко падает снежок, вьётся </a:t>
            </a:r>
            <a:r>
              <a:rPr lang="ru-RU" b="1" i="1" smtClean="0">
                <a:solidFill>
                  <a:srgbClr val="0070C0"/>
                </a:solidFill>
                <a:latin typeface="Comic Sans MS" pitchFamily="66" charset="0"/>
              </a:rPr>
              <a:t>голубой дымок</a:t>
            </a: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,</a:t>
            </a:r>
            <a:b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Дым идёт из труб столбом, точно в дымке всё кругом,</a:t>
            </a:r>
            <a:b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Голубые дали и село большое Дымково назвали.</a:t>
            </a:r>
            <a:b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Там любили песни, пляски, в селе рождались чудо - сказки.</a:t>
            </a:r>
            <a:b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Вечера зимой так длинны, и лепили там из глины.</a:t>
            </a:r>
            <a:b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Все игрушки не простые, а волшебно расписные,</a:t>
            </a:r>
            <a:b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Белоснежны, как берёзки, кружочки, клеточки, полоски.</a:t>
            </a:r>
            <a:b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Казалось бы — простой узор, но отвести не в силах взор.</a:t>
            </a:r>
            <a:b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И пошла о Дымке слава. Заслужив на это право!</a:t>
            </a:r>
          </a:p>
          <a:p>
            <a:pPr>
              <a:lnSpc>
                <a:spcPct val="90000"/>
              </a:lnSpc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Дымковская игруш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00826" y="3143248"/>
            <a:ext cx="24288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6" descr="http://go.mail.ru/click?url=http%3A%2F%2Fwww.cultinfo.ru%2Ffulltext%2F1%2F001%2F009%2F001%2F221388394.jpg&amp;title=imgfulla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42976" y="3143248"/>
            <a:ext cx="2000232" cy="33575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1538" y="214290"/>
            <a:ext cx="7786742" cy="27392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Wave1">
              <a:avLst>
                <a:gd name="adj1" fmla="val 10390"/>
                <a:gd name="adj2" fmla="val 4662"/>
              </a:avLst>
            </a:prstTxWarp>
            <a:spAutoFit/>
          </a:bodyPr>
          <a:lstStyle/>
          <a:p>
            <a:pPr algn="ctr"/>
            <a:r>
              <a:rPr lang="ru-RU" sz="4800" dirty="0" smtClean="0">
                <a:solidFill>
                  <a:srgbClr val="990099"/>
                </a:solidFill>
                <a:latin typeface="Comic Sans MS" pitchFamily="66" charset="0"/>
              </a:rPr>
              <a:t>Знакомство с дымковской игрушкой через </a:t>
            </a:r>
            <a:r>
              <a:rPr lang="ru-RU" sz="4800" dirty="0" err="1" smtClean="0">
                <a:solidFill>
                  <a:srgbClr val="990099"/>
                </a:solidFill>
                <a:latin typeface="Comic Sans MS" pitchFamily="66" charset="0"/>
              </a:rPr>
              <a:t>изодеятельность</a:t>
            </a:r>
            <a:endParaRPr lang="ru-RU" sz="4800" dirty="0" smtClean="0">
              <a:solidFill>
                <a:srgbClr val="990099"/>
              </a:solidFill>
              <a:latin typeface="Comic Sans MS" pitchFamily="66" charset="0"/>
            </a:endParaRPr>
          </a:p>
          <a:p>
            <a:pPr algn="ctr"/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1" name="Picture 8" descr="07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86116" y="2500306"/>
            <a:ext cx="321471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screen"/>
          <a:srcRect l="3117"/>
          <a:stretch>
            <a:fillRect/>
          </a:stretch>
        </p:blipFill>
        <p:spPr bwMode="auto">
          <a:xfrm>
            <a:off x="1071538" y="285728"/>
            <a:ext cx="4524375" cy="576103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86446" y="2000240"/>
            <a:ext cx="3214710" cy="2123658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C0000"/>
                </a:solidFill>
                <a:latin typeface="Informal Roman" pitchFamily="66" charset="0"/>
              </a:rPr>
              <a:t>Узоры на дымковских игрушках</a:t>
            </a:r>
            <a:endParaRPr lang="ru-RU" sz="44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43108" y="2143116"/>
            <a:ext cx="2357454" cy="406400"/>
          </a:xfrm>
          <a:prstGeom prst="rect">
            <a:avLst/>
          </a:prstGeom>
          <a:solidFill>
            <a:srgbClr val="0000FF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 солнце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43108" y="3643314"/>
            <a:ext cx="2449513" cy="406400"/>
          </a:xfrm>
          <a:prstGeom prst="rect">
            <a:avLst/>
          </a:prstGeom>
          <a:solidFill>
            <a:srgbClr val="0000FF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0" i="0" dirty="0">
                <a:solidFill>
                  <a:schemeClr val="tx2"/>
                </a:solidFill>
                <a:latin typeface="Times New Roman" pitchFamily="18" charset="0"/>
              </a:rPr>
              <a:t>   </a:t>
            </a:r>
            <a:r>
              <a:rPr lang="ru-RU" sz="2000" b="1" i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засеянное поле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2976" y="5357826"/>
            <a:ext cx="1800225" cy="406400"/>
          </a:xfrm>
          <a:prstGeom prst="rect">
            <a:avLst/>
          </a:prstGeom>
          <a:solidFill>
            <a:srgbClr val="0000FF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0" i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 знаки земли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500430" y="5357826"/>
            <a:ext cx="2071702" cy="406400"/>
          </a:xfrm>
          <a:prstGeom prst="rect">
            <a:avLst/>
          </a:prstGeom>
          <a:solidFill>
            <a:srgbClr val="0000FF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х</a:t>
            </a:r>
            <a:r>
              <a:rPr lang="ru-RU" sz="2000" b="0" i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лебные </a:t>
            </a:r>
            <a:r>
              <a:rPr lang="ru-RU" sz="2000" b="0" i="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колосья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Ткань на юбку дымковской барышне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Содержимое 6" descr="DSC0465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62653" y="1571612"/>
            <a:ext cx="3365366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Администратор\Pictures\ОТКРЫТКИ\барын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5" y="1571612"/>
            <a:ext cx="3357587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Фотки - садик\ОТКРЫТОЕ ЗАНЯТИЕ\DSC046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500042"/>
            <a:ext cx="3000396" cy="4214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57752" y="285728"/>
            <a:ext cx="3357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В слободе на Вятке,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Прямо у колодца,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Дымковская барышня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Плачет и смеется: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«Все мои подружки,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Сестренки  и братья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К празднику одели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Дымковские платья.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Только мне, бедняжке,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Очень уж обидно –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Не хватило ткани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Для меня, как видно!» 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Desktop\Фотки - садик\ОТКРЫТОЕ ЗАНЯТИЕ\DSC046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71802" y="2143116"/>
            <a:ext cx="323852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Администратор\Desktop\Фотки - садик\ОТКРЫТОЕ ЗАНЯТИЕ\DSC046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43570" y="142852"/>
            <a:ext cx="3286148" cy="2464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Администратор\Desktop\Фотки - садик\ОТКРЫТОЕ ЗАНЯТИЕ\DSC0466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2976" y="142852"/>
            <a:ext cx="3214710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Администратор\Desktop\Фотки - садик\ОТКРЫТОЕ ЗАНЯТИЕ\DSC0466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0694" y="4125521"/>
            <a:ext cx="3357586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C:\Users\Администратор\Desktop\Фотки - садик\ОТКРЫТОЕ ЗАНЯТИЕ\DSC0467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71538" y="4214818"/>
            <a:ext cx="323852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Pictures\ОТКРЫТКИ\барын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6116" y="214290"/>
            <a:ext cx="2797972" cy="39290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6" descr="C:\Users\Администратор\Desktop\Фотки - садик\ОТКРЫТОЕ ЗАНЯТИЕ\DSC046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3000372"/>
            <a:ext cx="2643206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7" descr="C:\Users\Администратор\Desktop\Фотки - садик\ОТКРЫТОЕ ЗАНЯТИЕ\DSC0466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3000372"/>
            <a:ext cx="2722563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Администратор\Desktop\Фотки - садик\ОТКРЫТОЕ ЗАНЯТИЕ\DSC046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214290"/>
            <a:ext cx="2643206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7" descr="C:\Users\Администратор\Desktop\Фотки - садик\ОТКРЫТОЕ ЗАНЯТИЕ\DSC046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74" y="214290"/>
            <a:ext cx="2722563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8" name="Picture 2" descr="C:\Users\Администратор\Desktop\Фотки - садик\ОТКРЫТОЕ ЗАНЯТИЕ\DSC0467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4612" y="3357562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Образовательная цель: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26035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Приобщение детей ко всем видам национального искусства - от архитектуры до живописи и орнамента, от пляски, сказки и музыки до театра. Приобщение детей к народной культуре является средством формирования их патриотических чувств и развития духовности. Данный проект направлен на активное приобретение детьми культурного богатства русского народа.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571612"/>
            <a:ext cx="707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  <a:latin typeface="Comic Sans MS" pitchFamily="66" charset="0"/>
              </a:rPr>
              <a:t>СПАСИБО ЗА ВНИМАНИЕ!</a:t>
            </a:r>
            <a:endParaRPr lang="ru-RU" sz="72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цели и задачи проекта: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/>
              <a:t>Создать систему работы, по приобщению детей к истокам русской народной культуры, через  русские народные подвижные игры.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Привлечь родителей в воспитательно-образовательный процесс  через  проведение русских народных  подвижных игр, знакомство с календарными праздниками  их обычаями и традициями.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Создать условия для  самостоятельного отражения  полученных знаний,  умений детьми.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Воспитывать интерес  и любовь к русской национальной культуре, народному творчеству, обычаям, традициям, обрядам, народному календарю,  к народным  играм и т. д.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Использовать  все виды фольклора  (сказки, песенки, </a:t>
            </a:r>
            <a:r>
              <a:rPr lang="ru-RU" dirty="0" err="1" smtClean="0"/>
              <a:t>потешки</a:t>
            </a:r>
            <a:r>
              <a:rPr lang="ru-RU" dirty="0" smtClean="0"/>
              <a:t>, </a:t>
            </a:r>
            <a:r>
              <a:rPr lang="ru-RU" dirty="0" err="1" smtClean="0"/>
              <a:t>заклички</a:t>
            </a:r>
            <a:r>
              <a:rPr lang="ru-RU" dirty="0" smtClean="0"/>
              <a:t>, пословицы, поговорки, загадки, хороводы),  так как  фольклор является  богатейшим источником познавательного и нравственного развития детей. Знакомство детей с народными праздниками и традициями, народными играми.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дминистратор\Pictures\thumb01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57950" y="4071942"/>
            <a:ext cx="2457480" cy="1947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8272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Приобщение  детей к народной культуре через музыкальную деятельность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S85010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00166" y="2214554"/>
            <a:ext cx="4567442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Администратор\Desktop\Фотки - садик\ВСТРЕЧА ВЕСНЫ\SS8501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57884" y="1857364"/>
            <a:ext cx="1785950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714480" y="5286388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Встреча Весны!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Администратор\Desktop\Фотки - садик\ВСТРЕЧА ВЕСНЫ\SS8501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214290"/>
            <a:ext cx="4214843" cy="5929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5357818" y="357166"/>
            <a:ext cx="3571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</a:rPr>
              <a:t>Я – Весна - красна,</a:t>
            </a:r>
          </a:p>
          <a:p>
            <a:r>
              <a:rPr lang="ru-RU" sz="3200" b="1" u="sng" dirty="0" smtClean="0">
                <a:solidFill>
                  <a:srgbClr val="0070C0"/>
                </a:solidFill>
              </a:rPr>
              <a:t>Вам в подарок принесла</a:t>
            </a:r>
          </a:p>
          <a:p>
            <a:r>
              <a:rPr lang="ru-RU" sz="3200" b="1" u="sng" dirty="0" smtClean="0">
                <a:solidFill>
                  <a:srgbClr val="0070C0"/>
                </a:solidFill>
              </a:rPr>
              <a:t>Листья на дубочек</a:t>
            </a:r>
          </a:p>
          <a:p>
            <a:r>
              <a:rPr lang="ru-RU" sz="3200" b="1" u="sng" dirty="0" smtClean="0">
                <a:solidFill>
                  <a:srgbClr val="0070C0"/>
                </a:solidFill>
              </a:rPr>
              <a:t>Шелковый платочек.</a:t>
            </a:r>
          </a:p>
          <a:p>
            <a:r>
              <a:rPr lang="ru-RU" sz="3200" b="1" u="sng" dirty="0" smtClean="0">
                <a:solidFill>
                  <a:srgbClr val="0070C0"/>
                </a:solidFill>
              </a:rPr>
              <a:t>Много – </a:t>
            </a:r>
            <a:r>
              <a:rPr lang="ru-RU" sz="3200" b="1" u="sng" dirty="0" err="1" smtClean="0">
                <a:solidFill>
                  <a:srgbClr val="0070C0"/>
                </a:solidFill>
              </a:rPr>
              <a:t>много</a:t>
            </a:r>
            <a:r>
              <a:rPr lang="ru-RU" sz="3200" b="1" u="sng" dirty="0" smtClean="0">
                <a:solidFill>
                  <a:srgbClr val="0070C0"/>
                </a:solidFill>
              </a:rPr>
              <a:t> вешних вод</a:t>
            </a:r>
          </a:p>
          <a:p>
            <a:r>
              <a:rPr lang="ru-RU" sz="3200" b="1" u="sng" dirty="0" smtClean="0">
                <a:solidFill>
                  <a:srgbClr val="0070C0"/>
                </a:solidFill>
              </a:rPr>
              <a:t>Да  веселый хоровод!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Фотки - садик\ВСТРЕЧА ВЕСНЫ\SS8500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3571876"/>
            <a:ext cx="4607751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5" descr="C:\Users\Администратор\Desktop\Фотки - садик\ВСТРЕЧА ВЕСНЫ\SS8501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214290"/>
            <a:ext cx="4929222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928662" y="142852"/>
            <a:ext cx="30003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Comic Sans MS" pitchFamily="66" charset="0"/>
              </a:rPr>
              <a:t>Не одна сюда пришла, </a:t>
            </a:r>
          </a:p>
          <a:p>
            <a:r>
              <a:rPr lang="ru-RU" sz="2000" b="1" u="sng" dirty="0" smtClean="0">
                <a:solidFill>
                  <a:srgbClr val="FF0000"/>
                </a:solidFill>
                <a:latin typeface="Comic Sans MS" pitchFamily="66" charset="0"/>
              </a:rPr>
              <a:t>Медвежат я привела.</a:t>
            </a:r>
          </a:p>
          <a:p>
            <a:r>
              <a:rPr lang="ru-RU" sz="2000" b="1" u="sng" dirty="0" err="1" smtClean="0">
                <a:solidFill>
                  <a:srgbClr val="FF0000"/>
                </a:solidFill>
                <a:latin typeface="Comic Sans MS" pitchFamily="66" charset="0"/>
              </a:rPr>
              <a:t>Мишеньки</a:t>
            </a:r>
            <a:r>
              <a:rPr lang="ru-RU" sz="2000" b="1" u="sng" dirty="0" smtClean="0">
                <a:solidFill>
                  <a:srgbClr val="FF0000"/>
                </a:solidFill>
                <a:latin typeface="Comic Sans MS" pitchFamily="66" charset="0"/>
              </a:rPr>
              <a:t> в лесу проснулись,</a:t>
            </a:r>
          </a:p>
          <a:p>
            <a:r>
              <a:rPr lang="ru-RU" sz="2000" b="1" u="sng" dirty="0" smtClean="0">
                <a:solidFill>
                  <a:srgbClr val="FF0000"/>
                </a:solidFill>
                <a:latin typeface="Comic Sans MS" pitchFamily="66" charset="0"/>
              </a:rPr>
              <a:t>Потянулись, улыбнулись. </a:t>
            </a:r>
          </a:p>
          <a:p>
            <a:r>
              <a:rPr lang="ru-RU" sz="2000" b="1" u="sng" dirty="0" smtClean="0">
                <a:solidFill>
                  <a:srgbClr val="FF0000"/>
                </a:solidFill>
                <a:latin typeface="Comic Sans MS" pitchFamily="66" charset="0"/>
              </a:rPr>
              <a:t>Ну–</a:t>
            </a:r>
            <a:r>
              <a:rPr lang="ru-RU" sz="2000" b="1" u="sng" dirty="0" err="1" smtClean="0">
                <a:solidFill>
                  <a:srgbClr val="FF0000"/>
                </a:solidFill>
                <a:latin typeface="Comic Sans MS" pitchFamily="66" charset="0"/>
              </a:rPr>
              <a:t>ка</a:t>
            </a:r>
            <a:r>
              <a:rPr lang="ru-RU" sz="2000" b="1" u="sng" dirty="0" smtClean="0">
                <a:solidFill>
                  <a:srgbClr val="FF0000"/>
                </a:solidFill>
                <a:latin typeface="Comic Sans MS" pitchFamily="66" charset="0"/>
              </a:rPr>
              <a:t>, мишки, не зевайте,</a:t>
            </a:r>
          </a:p>
          <a:p>
            <a:r>
              <a:rPr lang="ru-RU" sz="2000" b="1" u="sng" dirty="0" smtClean="0">
                <a:solidFill>
                  <a:srgbClr val="FF0000"/>
                </a:solidFill>
                <a:latin typeface="Comic Sans MS" pitchFamily="66" charset="0"/>
              </a:rPr>
              <a:t>Быстро танец начинайте!</a:t>
            </a:r>
            <a:endParaRPr lang="ru-RU" sz="20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Администратор\Desktop\Фотки - садик\ВСТРЕЧА ВЕСНЫ\SS8501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3786190"/>
            <a:ext cx="3571900" cy="23812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C:\Users\Администратор\Desktop\Фотки - садик\ВСТРЕЧА ВЕСНЫ\SS8501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3857628"/>
            <a:ext cx="3750495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Администратор\Desktop\Фотки - садик\ВСТРЕЧА ВЕСНЫ\SS8501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4612" y="1785926"/>
            <a:ext cx="3321867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C:\Users\Администратор\Desktop\Фотки - садик\ВСТРЕЧА ВЕСНЫ\SS85010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42976" y="214290"/>
            <a:ext cx="3321867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084168" y="476672"/>
            <a:ext cx="2857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90099"/>
                </a:solidFill>
              </a:rPr>
              <a:t>Свет, тепло я всем несу.</a:t>
            </a:r>
          </a:p>
          <a:p>
            <a:r>
              <a:rPr lang="ru-RU" sz="2800" b="1" dirty="0" smtClean="0">
                <a:solidFill>
                  <a:srgbClr val="990099"/>
                </a:solidFill>
              </a:rPr>
              <a:t>А в моем родном лесу</a:t>
            </a:r>
          </a:p>
          <a:p>
            <a:r>
              <a:rPr lang="ru-RU" sz="2800" b="1" dirty="0" smtClean="0">
                <a:solidFill>
                  <a:srgbClr val="990099"/>
                </a:solidFill>
              </a:rPr>
              <a:t>Есть полянка, где цветы небывалой красоты!</a:t>
            </a:r>
            <a:endParaRPr lang="ru-RU" sz="28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14414" y="726072"/>
            <a:ext cx="764386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Русские народные сказки, песни, пословицы, приговорки, прибаутки - это народная мудрость, свод правил жизни, кладезь яркого богатства языка. Все, что пришло к нам из глубины веков, мы теперь называем народным творчеством. И как важно с ранних лет, научить детей постигать культуру своего народа, показать им дорогу в этот сказочный и добрый мир, возродить в детских душах прекрасное и вечное.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Через устное народное творчество у ребенка формируется потребность в художественном слове. Поэтому не случайно, важным моментом в моей воспитательной работе стало широкое знакомство детей с фольклорным творчеством.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 rot="10800000" flipV="1">
            <a:off x="1142976" y="345589"/>
            <a:ext cx="764386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Приобщение детей к народной культуре является средством формирования у них патриотических чувств и развития духовности. Как отмечал Д.С. Лихачев, "мы не должны забывать о своем культурном прошлом, о наших памятниках, литературе, языке, живописи: Национальные отличия сохраняются и в ХХI веке, если мы будем озабочены воспитанием душ, а не только передачей знаний". Именно поэтому родная культура, как отец и мать, должна стать неотъемлемой частью души ребенка, началом, порождающим личность.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415</TotalTime>
  <Words>461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Приобщение детей к истокам народной культуры</vt:lpstr>
      <vt:lpstr>Образовательная цель:</vt:lpstr>
      <vt:lpstr>Основные цели и задачи проекта: </vt:lpstr>
      <vt:lpstr>Приобщение  детей к народной культуре через музыкальную деятельность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Ткань на юбку дымковской барышне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ДЕТЕЙ К НАРОДНОМУ ТВОРЧЕСТВУ</dc:title>
  <dc:creator>Администратор</dc:creator>
  <cp:lastModifiedBy>Администратор</cp:lastModifiedBy>
  <cp:revision>43</cp:revision>
  <dcterms:created xsi:type="dcterms:W3CDTF">2010-04-19T08:32:24Z</dcterms:created>
  <dcterms:modified xsi:type="dcterms:W3CDTF">2012-07-03T08:17:09Z</dcterms:modified>
</cp:coreProperties>
</file>