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7" r:id="rId22"/>
    <p:sldId id="270" r:id="rId23"/>
    <p:sldId id="280" r:id="rId24"/>
    <p:sldId id="281" r:id="rId25"/>
    <p:sldId id="282" r:id="rId26"/>
    <p:sldId id="283" r:id="rId27"/>
    <p:sldId id="285" r:id="rId28"/>
    <p:sldId id="288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99CC00"/>
    <a:srgbClr val="FFBDBF"/>
    <a:srgbClr val="F7FBBD"/>
    <a:srgbClr val="DB7841"/>
    <a:srgbClr val="ADF1BF"/>
    <a:srgbClr val="AEF0E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5198" autoAdjust="0"/>
  </p:normalViewPr>
  <p:slideViewPr>
    <p:cSldViewPr>
      <p:cViewPr varScale="1">
        <p:scale>
          <a:sx n="75" d="100"/>
          <a:sy n="75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316D-5F6E-4D2B-BD25-2FD56D889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D6C6-9028-43C6-B195-8EE7888B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F53C-CC3F-4E4B-A8C6-134B0516A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8FBA-D7BA-413C-A1AE-E2B7242A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D7E1-3AC6-4EFF-B649-60A90964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2FAD-2E9B-4919-A2AF-CEDDDE78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59DA-E6DE-4003-A236-F90EF1963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955E-A7CB-41CB-A66C-E5DA84850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4D97-7CC8-493D-A1F4-CF3CB6DF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E509-7DC1-4DE4-A4B2-696E550C3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1E72-2D55-456F-9296-1C00EC8CD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3D3D-A56C-4DE4-81A4-D47503F3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F68FA6-5C32-4DA8-BC96-1D8B575B7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39" r:id="rId4"/>
    <p:sldLayoutId id="2147484346" r:id="rId5"/>
    <p:sldLayoutId id="2147484340" r:id="rId6"/>
    <p:sldLayoutId id="2147484347" r:id="rId7"/>
    <p:sldLayoutId id="2147484348" r:id="rId8"/>
    <p:sldLayoutId id="2147484349" r:id="rId9"/>
    <p:sldLayoutId id="2147484341" r:id="rId10"/>
    <p:sldLayoutId id="2147484350" r:id="rId11"/>
    <p:sldLayoutId id="21474843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79725" y="357188"/>
            <a:ext cx="6264275" cy="343217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 smtClean="0">
                <a:solidFill>
                  <a:srgbClr val="0057D6"/>
                </a:solidFill>
              </a:rPr>
              <a:t> 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i="1" dirty="0" smtClean="0">
              <a:solidFill>
                <a:srgbClr val="0057D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Проект развития сенсорной   культуры детей младшего дошкольного возраста через различные виды деятельности.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140200" y="4652963"/>
            <a:ext cx="44275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3200" b="1" u="none">
              <a:solidFill>
                <a:srgbClr val="0057D6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643438" y="5013325"/>
            <a:ext cx="62642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u="none">
                <a:solidFill>
                  <a:srgbClr val="0057D6"/>
                </a:solidFill>
              </a:rPr>
              <a:t>    </a:t>
            </a:r>
            <a:r>
              <a:rPr lang="ru-RU" sz="1800" b="1" i="0" u="none">
                <a:solidFill>
                  <a:srgbClr val="002060"/>
                </a:solidFill>
              </a:rPr>
              <a:t>Воспитатель ГБОУ ЦРР д/с№2667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800" b="1" i="0" u="none">
                <a:solidFill>
                  <a:srgbClr val="002060"/>
                </a:solidFill>
              </a:rPr>
              <a:t>                Горлова Алла Юрьевна</a:t>
            </a:r>
          </a:p>
        </p:txBody>
      </p:sp>
      <p:pic>
        <p:nvPicPr>
          <p:cNvPr id="12293" name="Рисунок 5" descr="C:\Documents and Settings\Alla\Мои документы\Мои рисунки\детский сад 2011-6.12\2011_12_09\SDC13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5"/>
            <a:ext cx="3214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C:\Documents and Settings\Alla\Мои документы\Мои рисунки\детский сад 2011-6.12\2011_12_09\SDC132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714750"/>
            <a:ext cx="3314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>
              <a:defRPr/>
            </a:pPr>
            <a:r>
              <a:rPr lang="ru-RU" sz="1600" b="1" i="0" u="none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         Поддерживать интерес ребёнка к совместной со взрослыми деятельности. Способствовать овладению ребёнком средствами и способами познания в самых разных видах типичной детской деятельности.</a:t>
            </a:r>
          </a:p>
        </p:txBody>
      </p:sp>
      <p:pic>
        <p:nvPicPr>
          <p:cNvPr id="19459" name="Рисунок 24" descr="C:\Documents and Settings\Alla\Мои документы\Мои рисунки\2012_12_17\SDC14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714750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6" descr="C:\Documents and Settings\Alla\Мои документы\Мои рисунки\2012_11_16\SDC138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0"/>
            <a:ext cx="35004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7" descr="C:\Documents and Settings\Alla\Мои документы\Мои рисунки\2012_11_16\SDC139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500438"/>
            <a:ext cx="41624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28" descr="C:\Documents and Settings\Alla\Мои документы\Мои рисунки\детский сад 2011-6.12\2012_01_12\SDC134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1143000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571875" y="2928938"/>
            <a:ext cx="1500188" cy="1357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Совместная</a:t>
            </a:r>
          </a:p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3643313" y="1143000"/>
            <a:ext cx="1357312" cy="12001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0" u="none" dirty="0"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</p:txBody>
      </p:sp>
      <p:cxnSp>
        <p:nvCxnSpPr>
          <p:cNvPr id="10" name="Прямая соединительная линия 9"/>
          <p:cNvCxnSpPr>
            <a:stCxn id="8" idx="4"/>
            <a:endCxn id="7" idx="0"/>
          </p:cNvCxnSpPr>
          <p:nvPr/>
        </p:nvCxnSpPr>
        <p:spPr>
          <a:xfrm rot="5400000">
            <a:off x="4029075" y="2636039"/>
            <a:ext cx="585783" cy="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143500" y="1785938"/>
            <a:ext cx="1357313" cy="1214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Чтение </a:t>
            </a:r>
          </a:p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художественной</a:t>
            </a:r>
          </a:p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</p:txBody>
      </p:sp>
      <p:cxnSp>
        <p:nvCxnSpPr>
          <p:cNvPr id="14" name="Прямая соединительная линия 13"/>
          <p:cNvCxnSpPr>
            <a:stCxn id="12" idx="3"/>
            <a:endCxn id="7" idx="7"/>
          </p:cNvCxnSpPr>
          <p:nvPr/>
        </p:nvCxnSpPr>
        <p:spPr>
          <a:xfrm rot="5400000">
            <a:off x="4944726" y="2730154"/>
            <a:ext cx="305187" cy="4899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857875" y="2928938"/>
            <a:ext cx="1428750" cy="12858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Музыкально-художественная</a:t>
            </a:r>
          </a:p>
        </p:txBody>
      </p:sp>
      <p:cxnSp>
        <p:nvCxnSpPr>
          <p:cNvPr id="23" name="Прямая соединительная линия 22"/>
          <p:cNvCxnSpPr>
            <a:stCxn id="21" idx="2"/>
            <a:endCxn id="7" idx="6"/>
          </p:cNvCxnSpPr>
          <p:nvPr/>
        </p:nvCxnSpPr>
        <p:spPr>
          <a:xfrm rot="10800000" flipV="1">
            <a:off x="5072056" y="3571876"/>
            <a:ext cx="785828" cy="35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357813" y="4429125"/>
            <a:ext cx="1285875" cy="1128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Продуктивная</a:t>
            </a:r>
          </a:p>
        </p:txBody>
      </p:sp>
      <p:cxnSp>
        <p:nvCxnSpPr>
          <p:cNvPr id="38" name="Прямая соединительная линия 37"/>
          <p:cNvCxnSpPr>
            <a:stCxn id="7" idx="5"/>
            <a:endCxn id="36" idx="1"/>
          </p:cNvCxnSpPr>
          <p:nvPr/>
        </p:nvCxnSpPr>
        <p:spPr>
          <a:xfrm rot="16200000" flipH="1">
            <a:off x="4945766" y="3994063"/>
            <a:ext cx="506956" cy="6937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714750" y="5072063"/>
            <a:ext cx="1500188" cy="11287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 err="1">
                <a:latin typeface="Times New Roman" pitchFamily="18" charset="0"/>
                <a:cs typeface="Times New Roman" pitchFamily="18" charset="0"/>
              </a:rPr>
              <a:t>Позновательно-иследовательская</a:t>
            </a:r>
            <a:endParaRPr lang="ru-RU" sz="1100" b="1" i="0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7" idx="4"/>
            <a:endCxn id="39" idx="0"/>
          </p:cNvCxnSpPr>
          <p:nvPr/>
        </p:nvCxnSpPr>
        <p:spPr>
          <a:xfrm rot="16200000" flipH="1">
            <a:off x="4000501" y="4607717"/>
            <a:ext cx="785813" cy="1428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2143125" y="4572000"/>
            <a:ext cx="1285875" cy="12144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Трудовая</a:t>
            </a:r>
          </a:p>
        </p:txBody>
      </p:sp>
      <p:cxnSp>
        <p:nvCxnSpPr>
          <p:cNvPr id="66" name="Прямая соединительная линия 65"/>
          <p:cNvCxnSpPr>
            <a:stCxn id="7" idx="3"/>
            <a:endCxn id="64" idx="7"/>
          </p:cNvCxnSpPr>
          <p:nvPr/>
        </p:nvCxnSpPr>
        <p:spPr>
          <a:xfrm rot="5400000">
            <a:off x="3184930" y="4143222"/>
            <a:ext cx="662387" cy="5508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1500188" y="2928938"/>
            <a:ext cx="1357312" cy="1357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</p:txBody>
      </p:sp>
      <p:cxnSp>
        <p:nvCxnSpPr>
          <p:cNvPr id="72" name="Прямая соединительная линия 71"/>
          <p:cNvCxnSpPr>
            <a:stCxn id="7" idx="2"/>
            <a:endCxn id="70" idx="6"/>
          </p:cNvCxnSpPr>
          <p:nvPr/>
        </p:nvCxnSpPr>
        <p:spPr>
          <a:xfrm rot="10800000" flipV="1">
            <a:off x="2857488" y="3607589"/>
            <a:ext cx="714380" cy="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2071688" y="1643063"/>
            <a:ext cx="1285875" cy="10572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0" u="none" dirty="0">
                <a:latin typeface="Times New Roman" pitchFamily="18" charset="0"/>
                <a:cs typeface="Times New Roman" pitchFamily="18" charset="0"/>
              </a:rPr>
              <a:t>Игровая</a:t>
            </a:r>
          </a:p>
        </p:txBody>
      </p:sp>
      <p:cxnSp>
        <p:nvCxnSpPr>
          <p:cNvPr id="94" name="Прямая соединительная линия 93"/>
          <p:cNvCxnSpPr>
            <a:stCxn id="92" idx="5"/>
            <a:endCxn id="7" idx="1"/>
          </p:cNvCxnSpPr>
          <p:nvPr/>
        </p:nvCxnSpPr>
        <p:spPr>
          <a:xfrm rot="16200000" flipH="1">
            <a:off x="3189295" y="2525437"/>
            <a:ext cx="582216" cy="622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95288" y="0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</a:rPr>
              <a:t>Примеры игр на сенсорное развитие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(в различных видах совместной деятельности)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95288" y="224948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Игра – универсальный способ воспитания и обучения маленького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ребёнка. Игры, развивающие сенсорное восприятие, очень нужны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малышу дошкольного возраста. Они приносят в жизнь ребёнка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радость,интерес</a:t>
            </a: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уверенность в себе и своих возможностях.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В младшем  возрасте наглядно-действенный метод является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ведущим. Организуя игры с детьми, следует учитывать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следующую особенность: чем больше анализаторов (зрительный,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тактильный, слуховой, двигательный, обонятельный) участвуют 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восприятии, чем активнее ребенок, тем глубже впечатление 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прочнее запоминание, следовательно, выше качественный аспект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сенсорного воспитания, развития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05263"/>
            <a:ext cx="8516938" cy="2663825"/>
          </a:xfrm>
        </p:spPr>
        <p:txBody>
          <a:bodyPr/>
          <a:lstStyle/>
          <a:p>
            <a:pPr eaLnBrk="1" hangingPunct="1"/>
            <a:r>
              <a:rPr lang="ru-RU" sz="1800" smtClean="0"/>
              <a:t>Наблюдения в природе и экспериментирование с природными материалами (шишки, каштаны, грецкие орехи, камешки, крупы....):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«Сравни листочки», «Чьи следы больше?», «Покормим зверюшек»,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«Что выше куст или дерево?»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Игры – эксперименты с водой (наливаем, выливаем, кидаем в воду всё подряд, вылавливаем из воды, подкрашиваем, меняем температуру...)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Игры с песком, землёй и глиной: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«Чувствительные ладошки»...</a:t>
            </a:r>
          </a:p>
          <a:p>
            <a:pPr eaLnBrk="1" hangingPunct="1">
              <a:buFontTx/>
              <a:buNone/>
            </a:pPr>
            <a:endParaRPr lang="ru-RU" sz="1800" smtClean="0"/>
          </a:p>
        </p:txBody>
      </p:sp>
      <p:pic>
        <p:nvPicPr>
          <p:cNvPr id="21508" name="Picture 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84313"/>
            <a:ext cx="33448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C:\Documents and Settings\Alla\Мои документы\Мои рисунки\детский сад 2011-6.12\SDC13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500188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437063"/>
            <a:ext cx="8516937" cy="2160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Развивающие  игры с предметами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(сборно-разборные игрушки, матрёшки,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пирамидки, объёмные вкладыши, рамки-вкладыши, коробки с отверстия-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ми для проталкивания, кубы, шары...)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«Игрушка-матрёшка»;  «Соберём пирамидку»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«Покажи, о чём я скажу»; «Магазин игрушек»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«Почтовый ящик»...</a:t>
            </a:r>
          </a:p>
        </p:txBody>
      </p:sp>
      <p:pic>
        <p:nvPicPr>
          <p:cNvPr id="22532" name="Рисунок 5" descr="C:\Documents and Settings\Alla\Мои документы\Мои рисунки\2012_12_17\SDC138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285875"/>
            <a:ext cx="364331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C:\Documents and Settings\Alla\Мои документы\Мои рисунки\2012_12_17\SDC13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85875"/>
            <a:ext cx="3683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05263"/>
            <a:ext cx="8516938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Дидактические игры для формирования представлений о цвете: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«Подбери по цвету», «Найди пару», «Посади матрёшку в поезд»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«Одень красиво кукол», «Цветные полянки»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«Разложи по коробкам», «Спрячь мышку»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«Найди палочку», «Воздушные шары», «Собери бусы по цвету»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Игры с логическими блоками Дьенеша, палочками Кюизенера, развиваю-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щими кубиками «Сложи узор»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«Ловись рыбка», «Белые и чёрные камешки», «Цветовое лото»...</a:t>
            </a:r>
          </a:p>
        </p:txBody>
      </p:sp>
      <p:pic>
        <p:nvPicPr>
          <p:cNvPr id="23556" name="Picture 6" descr="S630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128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C:\Documents and Settings\Администратор\Мои документы\Мои рисунки\фОТО ДЕТЕЙ\SDC14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35731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508500"/>
            <a:ext cx="8516938" cy="2087563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</a:rPr>
              <a:t>Дидактические игры для формирования представлений о форме: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«Передай мяч», «Почтовый ящик»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различные «Рамки-вкладыши»,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«Волшебный мешочек», «Обводим всё (силуэты)»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«Найди предмет похожей формы», «Подбери крышку к банке»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игры с логическими блоками Дьенеша...</a:t>
            </a:r>
          </a:p>
        </p:txBody>
      </p:sp>
      <p:pic>
        <p:nvPicPr>
          <p:cNvPr id="24580" name="Рисунок 5" descr="C:\Documents and Settings\Администратор\Мои документы\Мои рисунки\фОТО ДЕТЕЙ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571625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E:\Детский сад 2012\SDC13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643063"/>
            <a:ext cx="3357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508500"/>
            <a:ext cx="8516938" cy="2087563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</a:rPr>
              <a:t>Дидактические игры для формирования представлений о величине: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«Что больше?», «Большой-маленький»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«Нанижи бусы», «Матрёшки построились»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«Разбери шишки (снежинки, морковки, зайчиков, листочки...)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 игры с логическими блоками Дьенеша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    «Закрой окошки»...</a:t>
            </a:r>
          </a:p>
        </p:txBody>
      </p:sp>
      <p:pic>
        <p:nvPicPr>
          <p:cNvPr id="25604" name="Рисунок 5" descr="C:\Documents and Settings\Администратор\Мои документы\Мои рисунки\фОТО ДЕТЕЙ\SDC14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428750"/>
            <a:ext cx="37861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C:\Documents and Settings\Администратор\Мои документы\Мои рисунки\фОТО ДЕТЕЙ\SDC142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428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FF99"/>
            </a:gs>
            <a:gs pos="100000">
              <a:srgbClr val="FFCC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sng" smtClean="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 i="1" u="sng" smtClean="0">
                <a:solidFill>
                  <a:srgbClr val="00CC00"/>
                </a:solidFill>
              </a:rPr>
            </a:br>
            <a:r>
              <a:rPr lang="ru-RU" sz="3200" i="1" u="sng" smtClean="0">
                <a:solidFill>
                  <a:srgbClr val="00CC00"/>
                </a:solidFill>
              </a:rPr>
              <a:t>деятельность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508500"/>
            <a:ext cx="8516938" cy="2087563"/>
          </a:xfrm>
        </p:spPr>
        <p:txBody>
          <a:bodyPr/>
          <a:lstStyle/>
          <a:p>
            <a:pPr eaLnBrk="1" hangingPunct="1"/>
            <a:r>
              <a:rPr lang="ru-RU" sz="1800" smtClean="0"/>
              <a:t>Дидактические игры для формирования представлений об ориентировке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в пространстве: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«Что изменилось?», «Вверх-вниз», «Где шарик?»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«Поручения», «Соберём квадраты», «Разрезные картинки»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«Где же наши ручки?», «Найди половинку», «Игрушки играют в прятки»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«Чего не хватает у мишки, зайки, лисички...»...</a:t>
            </a:r>
          </a:p>
        </p:txBody>
      </p:sp>
      <p:pic>
        <p:nvPicPr>
          <p:cNvPr id="26628" name="Рисунок 4" descr="C:\Documents and Settings\Администратор\Мои документы\Мои рисунки\фОТО ДЕТЕЙ\Изображение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857375"/>
            <a:ext cx="350043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C:\Documents and Settings\Администратор\Мои документы\Мои рисунки\фОТО ДЕТЕЙ\Изображение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071563"/>
            <a:ext cx="34194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148263" y="4941888"/>
            <a:ext cx="39957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800" i="0" u="none"/>
              <a:t>Дидактические игры для формирования представлений о времени: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«Когда это бывает?»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«Соберём кукол на прогулку»...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0825" y="1341438"/>
            <a:ext cx="8229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800" i="0" u="none"/>
              <a:t>Дидактические игры для формирования представлений 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о вкусе,  запахе, текстуре, звучании: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«Узнай на ощупь», «Чудесный мешочек»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«Что и где слышно?», «Музыкальные прятки»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«Кто разбудил щенка?», «Кто в домике живёт?»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     «Овощи и фрукты», «Угощение»...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CC00"/>
                </a:solidFill>
              </a:rPr>
              <a:t>Познавательно-исследовательская</a:t>
            </a:r>
            <a:br>
              <a:rPr lang="ru-RU" sz="3200">
                <a:solidFill>
                  <a:srgbClr val="00CC00"/>
                </a:solidFill>
              </a:rPr>
            </a:br>
            <a:r>
              <a:rPr lang="ru-RU" sz="3200">
                <a:solidFill>
                  <a:srgbClr val="00CC00"/>
                </a:solidFill>
              </a:rPr>
              <a:t>деятельность</a:t>
            </a:r>
          </a:p>
        </p:txBody>
      </p:sp>
      <p:pic>
        <p:nvPicPr>
          <p:cNvPr id="27653" name="Рисунок 6" descr="C:\Documents and Settings\Администратор\Мои документы\Мои рисунки\фОТО ДЕТЕЙ\Изображение 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429000"/>
            <a:ext cx="4357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C:\Documents and Settings\Администратор\Мои документы\Мои рисунки\фОТО ДЕТЕЙ\Изображение 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1928813"/>
            <a:ext cx="3000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smtClean="0">
                <a:solidFill>
                  <a:srgbClr val="0066FF"/>
                </a:solidFill>
              </a:rPr>
              <a:t>Продуктивная деятельность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508500"/>
            <a:ext cx="8516938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</a:rPr>
              <a:t>Конструирование: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в крупный и мелкий строитель (пластмассовый, деревянный, мягкий...)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с конструктором-лего (крупным и мелким)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с развивающими кубиками «Сложи узор»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с логическими блоками Дьенеша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с мозаикой нескольких видов (по форме и величине)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«Бусы для нанизывания»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chemeClr val="tx1"/>
                </a:solidFill>
              </a:rPr>
              <a:t>      игры с различными шнуровками...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28676" name="Рисунок 5" descr="C:\Documents and Settings\Администратор\Мои документы\Мои рисунки\фОТО ДЕТЕЙ\Изображение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357313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E:\Детский сад 2012\SDC14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357313"/>
            <a:ext cx="3714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C44F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88925"/>
            <a:ext cx="82819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500" i="0" u="none" dirty="0">
                <a:solidFill>
                  <a:srgbClr val="800080"/>
                </a:solidFill>
                <a:latin typeface="Verdana" pitchFamily="34" charset="0"/>
              </a:rPr>
              <a:t> </a:t>
            </a:r>
            <a: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Главной составляющей полноценного развития детей  является сенсорное развитие.</a:t>
            </a:r>
            <a:b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ru-RU" sz="2500" i="0" u="none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</a:t>
            </a:r>
          </a:p>
          <a:p>
            <a:pPr>
              <a:defRPr/>
            </a:pPr>
            <a:endParaRPr lang="ru-RU" sz="2500" i="0" u="none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Успешность умственного, физического, эстетического воспитания в значительной степени зависит  от уровня сенсорного развития детей, т. е. от того насколько совершенно ребенок слышит, </a:t>
            </a:r>
          </a:p>
          <a:p>
            <a:pPr>
              <a:defRPr/>
            </a:pPr>
            <a: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видит, осязает окружающее.</a:t>
            </a:r>
            <a:br>
              <a:rPr lang="ru-RU" sz="2500" i="0" u="none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ru-RU" sz="2500" i="0" u="none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3315" name="Рисунок 3" descr="C:\Documents and Settings\Alla\Мои документы\Мои рисунки\детский сад 2011-6.12\2011_12_09\SDC13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3063" y="4714875"/>
            <a:ext cx="2420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148263" y="4071943"/>
            <a:ext cx="3995737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Лепка, аппликация: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игры с фольгой, </a:t>
            </a:r>
            <a:r>
              <a:rPr lang="ru-RU" sz="2000" b="1" i="0" u="none" dirty="0" err="1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. бумагой,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картоном, ватой, салфетками,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клеем, пластилином, тестом...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1341438"/>
            <a:ext cx="4106861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игры с  красками 8 цветов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(на белом фоне, цветном,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по мокрому, внутри контура,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i="0" u="none" dirty="0">
                <a:latin typeface="Times New Roman" pitchFamily="18" charset="0"/>
                <a:cs typeface="Times New Roman" pitchFamily="18" charset="0"/>
              </a:rPr>
              <a:t>     пальцами...)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pic>
        <p:nvPicPr>
          <p:cNvPr id="8" name="Рисунок 7" descr="E:\УЧЕБА ДОУ 36\ФОТО ДЛЯ ПОРТАЛА\SDC14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Фото детские для интернета\SDC14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40004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i="1" u="sng" smtClean="0">
                <a:solidFill>
                  <a:srgbClr val="FF0000"/>
                </a:solidFill>
              </a:rPr>
              <a:t>Игровая деятельность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867400" y="5129213"/>
            <a:ext cx="2686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800" i="0" u="none"/>
              <a:t>Игры с машинками: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800" i="0" u="none"/>
              <a:t>«Прокати по дорожке»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800" i="0" u="none"/>
              <a:t>«Поставь в гараж»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800" i="0" u="none"/>
              <a:t>«Перевези мячи»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800" i="0" u="none"/>
              <a:t>«Эх, прокачу!»...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250825" y="1341438"/>
            <a:ext cx="8229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800" i="0" u="none"/>
              <a:t>Игры с куклами, мишками, собачками: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«Катя угощает друзей»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«Уложим куклу спать»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«Купание кукол»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«Куклы собираются на прогулку»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800" i="0" u="none"/>
              <a:t>«Расчешу волосики»...</a:t>
            </a:r>
          </a:p>
        </p:txBody>
      </p:sp>
      <p:pic>
        <p:nvPicPr>
          <p:cNvPr id="30725" name="Picture 10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908050"/>
            <a:ext cx="3079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6" descr="C:\Documents and Settings\Администратор\Мои документы\Мои рисунки\фОТО ДЕТЕЙ\SDC14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429000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smtClean="0">
                <a:solidFill>
                  <a:srgbClr val="CC3399"/>
                </a:solidFill>
              </a:rPr>
              <a:t>Двигательная деятельность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296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Игры с крупногабаритными игрушками-двигателями (каталками, качалками, велосипедами, колясками...)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Двигательные задания с использованием физкультурного оборудования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Подвижные игры, имитационные упражнения, игры с мячами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Босохождение по «Дорожкам здоровья»...</a:t>
            </a:r>
          </a:p>
        </p:txBody>
      </p:sp>
      <p:pic>
        <p:nvPicPr>
          <p:cNvPr id="31748" name="Рисунок 5" descr="C:\Documents and Settings\Администратор\Мои документы\Мои рисунки\фОТО ДЕТЕЙ\SDC14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335338"/>
            <a:ext cx="43576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 descr="C:\Documents and Settings\Администратор\Мои документы\Мои рисунки\фОТО ДЕТЕЙ\SDC142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357563"/>
            <a:ext cx="407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smtClean="0">
                <a:solidFill>
                  <a:srgbClr val="50C08B"/>
                </a:solidFill>
              </a:rPr>
              <a:t>Коммуникативная деятельность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296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Игры с мячом в кругу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Игры руками с небольшим предметом (массажный мячик,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грецкий орех, шестигранный карандаш, «каталочка» из пробок...)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Пальчиковые игры«Чудесный мешочек» (один на всех, каждому свой)...</a:t>
            </a:r>
          </a:p>
        </p:txBody>
      </p:sp>
      <p:pic>
        <p:nvPicPr>
          <p:cNvPr id="32772" name="Рисунок 5" descr="C:\Documents and Settings\Администратор\Мои документы\Мои рисунки\фОТО ДЕТЕЙ\SDC14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071813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C:\Documents and Settings\Администратор\Мои документы\Мои рисунки\фОТО ДЕТЕЙ\SDC14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71813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8877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u="sng" smtClean="0">
                <a:solidFill>
                  <a:srgbClr val="99CC00"/>
                </a:solidFill>
              </a:rPr>
              <a:t>Музыкально-</a:t>
            </a:r>
            <a:br>
              <a:rPr lang="ru-RU" sz="2800" i="1" u="sng" smtClean="0">
                <a:solidFill>
                  <a:srgbClr val="99CC00"/>
                </a:solidFill>
              </a:rPr>
            </a:br>
            <a:r>
              <a:rPr lang="ru-RU" sz="2800" i="1" u="sng" smtClean="0">
                <a:solidFill>
                  <a:srgbClr val="99CC00"/>
                </a:solidFill>
              </a:rPr>
              <a:t>художественная</a:t>
            </a:r>
            <a:br>
              <a:rPr lang="ru-RU" sz="2800" i="1" u="sng" smtClean="0">
                <a:solidFill>
                  <a:srgbClr val="99CC00"/>
                </a:solidFill>
              </a:rPr>
            </a:br>
            <a:r>
              <a:rPr lang="ru-RU" sz="2800" i="1" u="sng" smtClean="0">
                <a:solidFill>
                  <a:srgbClr val="99CC00"/>
                </a:solidFill>
              </a:rPr>
              <a:t>деятельность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4392612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   </a:t>
            </a:r>
            <a:r>
              <a:rPr lang="ru-RU" sz="1400" smtClean="0">
                <a:solidFill>
                  <a:schemeClr val="tx1"/>
                </a:solidFill>
              </a:rPr>
              <a:t>Игры на развитие фонематического слуха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   Игры с различными музыкальными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инструментами (бубен, барабан, погремушка,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трещотка, дудка...)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   Игры с самодельными звучащими предметами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   Театрализованные игры (плоскостной,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пальчиковой театры,  куклы бибабо...)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>
                <a:solidFill>
                  <a:schemeClr val="tx1"/>
                </a:solidFill>
              </a:rPr>
              <a:t>   Народная игрушка (неваляшки, свистульки...)...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932363" y="188913"/>
            <a:ext cx="3887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800080"/>
                </a:solidFill>
              </a:rPr>
              <a:t>Чтение</a:t>
            </a:r>
            <a:br>
              <a:rPr lang="ru-RU" sz="2800">
                <a:solidFill>
                  <a:srgbClr val="800080"/>
                </a:solidFill>
              </a:rPr>
            </a:br>
            <a:r>
              <a:rPr lang="ru-RU" sz="2800">
                <a:solidFill>
                  <a:srgbClr val="800080"/>
                </a:solidFill>
              </a:rPr>
              <a:t>художественной</a:t>
            </a:r>
            <a:br>
              <a:rPr lang="ru-RU" sz="2800">
                <a:solidFill>
                  <a:srgbClr val="800080"/>
                </a:solidFill>
              </a:rPr>
            </a:br>
            <a:r>
              <a:rPr lang="ru-RU" sz="2800">
                <a:solidFill>
                  <a:srgbClr val="800080"/>
                </a:solidFill>
              </a:rPr>
              <a:t>литературы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076825" y="3357563"/>
            <a:ext cx="3887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FF9900"/>
                </a:solidFill>
              </a:rPr>
              <a:t>Трудовая</a:t>
            </a:r>
            <a:br>
              <a:rPr lang="ru-RU" sz="2800">
                <a:solidFill>
                  <a:srgbClr val="FF9900"/>
                </a:solidFill>
              </a:rPr>
            </a:br>
            <a:r>
              <a:rPr lang="ru-RU" sz="2800">
                <a:solidFill>
                  <a:srgbClr val="FF9900"/>
                </a:solidFill>
              </a:rPr>
              <a:t>деятельность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751388" y="1557338"/>
            <a:ext cx="4392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 Детские песенки, потешки, стишки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(сопровождающие все другие виды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деятельности)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 Книжки из разных материалов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 Книжки с музыкальными эффектами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 Красочные книжки разных размеров...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219700" y="4437063"/>
            <a:ext cx="3924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Трудовые поручения по сбору 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группировке по местам игрушек 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группой комнате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   Приведение в первоначальный вид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i="0" u="none"/>
              <a:t>разобранных дидактических пособий...</a:t>
            </a:r>
          </a:p>
        </p:txBody>
      </p:sp>
      <p:pic>
        <p:nvPicPr>
          <p:cNvPr id="33800" name="Рисунок 8" descr="C:\Documents and Settings\Администратор\Мои документы\Мои рисунки\фОТО ДЕТЕЙ\SDC14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4889500"/>
            <a:ext cx="14763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9" descr="C:\Documents and Settings\Администратор\Мои документы\Мои рисунки\фОТО ДЕТЕЙ\Изображение 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3571875"/>
            <a:ext cx="22955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10" descr="C:\Documents and Settings\Администратор\Мои документы\Мои рисунки\фОТО ДЕТЕЙ\Изображение 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72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657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0000CC"/>
                </a:solidFill>
              </a:rPr>
              <a:t>Пример совместной продуктивной деятельности воспитателя и детей</a:t>
            </a:r>
            <a:br>
              <a:rPr lang="ru-RU" sz="2400" b="1" smtClean="0">
                <a:solidFill>
                  <a:srgbClr val="0000CC"/>
                </a:solidFill>
              </a:rPr>
            </a:br>
            <a:r>
              <a:rPr lang="ru-RU" sz="2400" b="1" smtClean="0">
                <a:solidFill>
                  <a:srgbClr val="0000CC"/>
                </a:solidFill>
              </a:rPr>
              <a:t>Конструирование из мозаики</a:t>
            </a:r>
            <a:br>
              <a:rPr lang="ru-RU" sz="2400" b="1" smtClean="0">
                <a:solidFill>
                  <a:srgbClr val="0000CC"/>
                </a:solidFill>
              </a:rPr>
            </a:br>
            <a:r>
              <a:rPr lang="ru-RU" sz="2400" b="1" i="1" u="sng" smtClean="0">
                <a:solidFill>
                  <a:srgbClr val="0000CC"/>
                </a:solidFill>
              </a:rPr>
              <a:t>«Бусы на ёлку»</a:t>
            </a:r>
            <a:endParaRPr lang="ru-RU" sz="2400" b="1" smtClean="0">
              <a:solidFill>
                <a:srgbClr val="0000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Цель: </a:t>
            </a:r>
            <a:r>
              <a:rPr lang="ru-RU" sz="2000" smtClean="0"/>
              <a:t>формирование конструктивных навыков (ориентировка в двухмерном пространстве, способность к конструированию по образцу), умения выстраивать длинные горизонтальные линии из мозаики, чередуя элементы по цвету (выбор из четырех цветов), развитие зрительно-моторной координации и мелкой моторики, совершенствование щипкового захвата.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b="1" smtClean="0"/>
              <a:t>Материал: </a:t>
            </a:r>
            <a:r>
              <a:rPr lang="ru-RU" sz="2000" smtClean="0"/>
              <a:t>элементы  мозаики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диаметром 2 см четырех цветов 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аналогичные по цвету элементы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из картона (диаметром 5 см) —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условный образец, платы на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каждого ребёнка и воспитателя,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образец разноцветных бус,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    фланелеграф.</a:t>
            </a:r>
            <a:endParaRPr lang="ru-RU" sz="2000" b="1" smtClean="0"/>
          </a:p>
        </p:txBody>
      </p:sp>
      <p:pic>
        <p:nvPicPr>
          <p:cNvPr id="34820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643313"/>
            <a:ext cx="42846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5888"/>
            <a:ext cx="8229600" cy="215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Способ выполнения: </a:t>
            </a:r>
            <a:r>
              <a:rPr lang="ru-RU" sz="2000" smtClean="0"/>
              <a:t>воспитатель выкладывает, используя графический образец, пошагово вместе со всеми детьми подгруппы на фланелеграфе; контролирует выполнение задания; предлагает помощь в виде реального образца.</a:t>
            </a: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/>
              <a:t>Образец:</a:t>
            </a:r>
            <a:r>
              <a:rPr lang="ru-RU" sz="2000" smtClean="0"/>
              <a:t> для сильной подгруппы- 7(8) элементов мозаики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             для слабой подгруппы- 5(6) элементов </a:t>
            </a:r>
            <a:endParaRPr lang="ru-RU" sz="2000" b="1" smtClean="0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611188" y="2205038"/>
            <a:ext cx="288925" cy="287337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900113" y="2205038"/>
            <a:ext cx="288925" cy="2873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1187450" y="2205038"/>
            <a:ext cx="288925" cy="287337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476375" y="2205038"/>
            <a:ext cx="288925" cy="2873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1763713" y="2205038"/>
            <a:ext cx="288925" cy="287337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2051050" y="2205038"/>
            <a:ext cx="288925" cy="2873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2339975" y="2205038"/>
            <a:ext cx="288925" cy="287337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539750" y="2492375"/>
            <a:ext cx="8229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i="0" u="none"/>
              <a:t>Ход игры:</a:t>
            </a:r>
            <a:r>
              <a:rPr lang="ru-RU" sz="2000" i="0" u="none"/>
              <a:t> Посмотрите, ребята, какая у нас красивая ёлочка стоит. Воспитатель вместе с детьми подходит к ёлочке, разглядывают игрушки, любуются ими.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0" u="none"/>
              <a:t>Но посмотрите, ребятки, на нашей ёлочке нет красивых бус. Давайте сделаем бусы для нашей ёлочки. Вот такие яркие, красивые бусы (показывает образец). Дети садятся за столы.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0" u="none"/>
              <a:t>Я возьму вот такую синюю бусину и положу её, а затем вот такую красную бусину и положу её рядом с синей, затем вновь возьму синюю и положу её рядом с красной (и так до конца ряда). Посмотрите какие яркие, красивые бусы мы собрали, а теперь давайте подарим их елочке. Дети несут свои бусы и кладут возле ёлочки, а воспитатель вешает бусы – образец на ёлочку.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0" u="none"/>
              <a:t>Все вместе водят хоровод и поют песенку «Маленькой ёлочке».</a:t>
            </a:r>
            <a:endParaRPr lang="ru-RU" sz="2000" b="1" i="0" u="none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6" descr="C:\Documents and Settings\Alla\Мои документы\Мои рисунки\2012_12_17\SDC14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7" descr="C:\Documents and Settings\Alla\Мои документы\Мои рисунки\2012_12_17\SDC14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928813"/>
            <a:ext cx="4500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04800" y="214313"/>
            <a:ext cx="8686800" cy="6357937"/>
          </a:xfrm>
        </p:spPr>
        <p:txBody>
          <a:bodyPr/>
          <a:lstStyle/>
          <a:p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.Н.Н. Подъяков, В.А. Аванесова «Сенсорное воспитание в детском саду» - М., «Просвещение», 1981.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Э.Г. Пилюгина «Занятия по сенсорному воспитанию с детьми раннего возраста» - М., «Просвещение», 1983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.Л.А. Венгер «Воспитание сенсорной культуры ребенка»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.Е.Б. Волосова «Развитие ребенка раннего возраста»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2781300"/>
            <a:ext cx="7056438" cy="1076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44F"/>
            </a:gs>
            <a:gs pos="50000">
              <a:srgbClr val="FFFF99"/>
            </a:gs>
            <a:gs pos="100000">
              <a:srgbClr val="FFC4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90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Значение сенсорного воспитания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507413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Сенсорное воспитание: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является основой для интеллектуального развития;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упорядочивает хаотичные представления ребенка, полученные при взаимодействии с внешним миром;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развивает наблюдательность;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готовит к реальной жизни;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позитивно влияет на эстетическое чувство;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является основой для развития воображения;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развивает внимание;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дает ребенку возможность овладеть новыми способами предметно-познавательной деятельности;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обеспечивает усвоение сенсорных эталонов;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обеспечивает освоение навыков учебной деятельности;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влияет на расширение словарного запаса ребенка;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- влияет на развитие зрительной, слуховой, моторной, образной и др. видов памяти.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FF99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сенсорного воспитания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І этап.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Использование приема наложения предметов друг на друга, сопоставление их по размеру, цвету, форме. Воспитатели учат детей обследовать предметы, например, беря в руки шар, учит их накладывать на него ладони сверху, округляя их и невольно уподобляя форме предмета. Другие игрушки, имеющие грани, дети захватывают уже по-другому. Они обхватывают их сбоку, кончики пальцев фиксируют грани, испытывают рабочую напряженность. Полые предметы дети берут иначе: они складывают пальцы щепотью и опускают в полое пространство игрушки.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ІІ этап.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Использование приема обследования предметов. Более совершенной становится координация движений руки под контролем глаза, что позволяет детям размещать элементы мозаики в гнездах панели, накладывать детали строительных наборов друг на друга, точно воздействовать предметом на другой предмет. Положение руки при обследовании предметов, фиксирующее их форму, осуществляется на основе зрительно-тактильно кинестетических связей. При этом возникает как бы снятие “слепка”: глаз учит руку – рука учит глаз.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ІІІ этап.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Использование приема на выделение отдельных свойств и сравнение предметов по указанному признаку, установление связи между ними. Дети вместе с воспитателями начинают устанавливать причинную зависимость наблюдаемых ими явлений: если не закрыть плотно часть матрешки, она развалится; если не надеть верхнюю часть пирамидки, кольца упадут со стержня. Происходит развитие процессов обобщения, на основе которого формируются понятия. Дети начинают выделять и обобщать качества, свойства предметов. Яблоко красное, флажок тоже красный, мяч и шарф красные.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IV этап.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Использование экспериментирования в предметной деятельности. У детей младшего возраста на этом этапе изменяется отношение к своим действиям – они настойчиво добиваются результата, стремятся разделить предмет на части (разобрать пирамидку, матрешку). Производя эти действия, малыши исследуют предметы и свойства. Действия носят характер экспериментирования. Воспитатели, работающие в группах младшего возраста, продолжают учить детей соотносить форму и размер деталей с отверстием в коробке, цвет грибка с цветом столика, целенаправленно соотносить части или признаки между собой. Дети начинают устанавливать связь между действием и результатом, а чтобы получить удовлетворяющий их результат, учитывают ошибки и уточняют свои действия.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V этап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Использование в работе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орудийных действий. Действия с кубиками постепенно превращаются в конструктивную деятельность. Дети не только воспроизводят показанные действия, сооружают постройки, но и пытаются сами строить знакомые предметы. Они начинают рисовать, лепить.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Действия с предметами-орудиями переносятся в другие виды деятельности.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842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сенсорного развития,</a:t>
            </a:r>
            <a:br>
              <a:rPr lang="ru-RU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стоящие перед воспитателем</a:t>
            </a:r>
          </a:p>
        </p:txBody>
      </p:sp>
      <p:pic>
        <p:nvPicPr>
          <p:cNvPr id="16387" name="Рисунок 4" descr="C:\Documents and Settings\Alla\Мои документы\Мои рисунки\детский сад 2011-6.12\SDC13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428750"/>
            <a:ext cx="7000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DBF"/>
            </a:gs>
            <a:gs pos="50000">
              <a:srgbClr val="F7FBBD"/>
            </a:gs>
            <a:gs pos="100000">
              <a:srgbClr val="FFBD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16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задачей сенсорного развития является создание условий для   формирования восприятия как начальной ступени познания окружающей действительности. С восприятия предметов и явлений начинается познание окружающего мира. </a:t>
            </a:r>
            <a:br>
              <a:rPr lang="ru-RU" sz="16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600" b="1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107950" y="1341438"/>
          <a:ext cx="8856663" cy="14112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7" name="Rectangle 27"/>
          <p:cNvSpPr>
            <a:spLocks noChangeArrowheads="1"/>
          </p:cNvSpPr>
          <p:nvPr/>
        </p:nvSpPr>
        <p:spPr bwMode="auto">
          <a:xfrm>
            <a:off x="107950" y="2781300"/>
            <a:ext cx="935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Первый вид восприятия, доступный ребенку в младенческом возрасте до 1 года, он учится различать предметы прежде всего по форме. </a:t>
            </a:r>
          </a:p>
        </p:txBody>
      </p:sp>
      <p:sp>
        <p:nvSpPr>
          <p:cNvPr id="1048" name="Rectangle 30"/>
          <p:cNvSpPr>
            <a:spLocks noChangeArrowheads="1"/>
          </p:cNvSpPr>
          <p:nvPr/>
        </p:nvSpPr>
        <p:spPr bwMode="auto">
          <a:xfrm>
            <a:off x="2411413" y="2781300"/>
            <a:ext cx="9350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Наиболее трудное для освоения свойство, поскольку каждый раз эталоном является другой предмет. </a:t>
            </a:r>
          </a:p>
        </p:txBody>
      </p:sp>
      <p:sp>
        <p:nvSpPr>
          <p:cNvPr id="1049" name="Rectangle 31"/>
          <p:cNvSpPr>
            <a:spLocks noChangeArrowheads="1"/>
          </p:cNvSpPr>
          <p:nvPr/>
        </p:nvSpPr>
        <p:spPr bwMode="auto">
          <a:xfrm>
            <a:off x="3492500" y="2781300"/>
            <a:ext cx="9350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Формируется на основе опыта через движение, по мере развития двигательной сферы и речи (в словах закрепляются пространственные понятия). </a:t>
            </a:r>
          </a:p>
        </p:txBody>
      </p:sp>
      <p:sp>
        <p:nvSpPr>
          <p:cNvPr id="1050" name="Rectangle 32"/>
          <p:cNvSpPr>
            <a:spLocks noChangeArrowheads="1"/>
          </p:cNvSpPr>
          <p:nvPr/>
        </p:nvSpPr>
        <p:spPr bwMode="auto">
          <a:xfrm>
            <a:off x="4572000" y="2781300"/>
            <a:ext cx="10795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Формируется на основе опыта, полученного через действия, эмоциональные переживания происходящих жизненных событий, внешние признаки изменения окружающей обстановки и предметов; восприятие движений – складывается из ощущений позы тела, конечностей, движений и закрепляется в целостный динамичный образ.</a:t>
            </a:r>
            <a:endParaRPr lang="ru-RU" sz="1800" i="0" u="none"/>
          </a:p>
        </p:txBody>
      </p:sp>
      <p:sp>
        <p:nvSpPr>
          <p:cNvPr id="1051" name="Rectangle 33"/>
          <p:cNvSpPr>
            <a:spLocks noChangeArrowheads="1"/>
          </p:cNvSpPr>
          <p:nvPr/>
        </p:nvSpPr>
        <p:spPr bwMode="auto">
          <a:xfrm>
            <a:off x="5651500" y="2781300"/>
            <a:ext cx="11525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Объединение ощущений от разных органов чувств: </a:t>
            </a:r>
            <a:r>
              <a:rPr lang="ru-RU" sz="900" u="none"/>
              <a:t>зрительных, вкусовых, обонятельных, осязательных и двигательных, слуховых</a:t>
            </a:r>
            <a:r>
              <a:rPr lang="ru-RU" sz="900" i="0" u="none"/>
              <a:t>, которые дают более правильное и разностороннее представление о любом предмете или явлении. </a:t>
            </a:r>
          </a:p>
        </p:txBody>
      </p:sp>
      <p:sp>
        <p:nvSpPr>
          <p:cNvPr id="1052" name="Rectangle 34"/>
          <p:cNvSpPr>
            <a:spLocks noChangeArrowheads="1"/>
          </p:cNvSpPr>
          <p:nvPr/>
        </p:nvSpPr>
        <p:spPr bwMode="auto">
          <a:xfrm>
            <a:off x="6877050" y="2781300"/>
            <a:ext cx="10080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Главная задача восприятия, которая осуществляется благодаря комплексному объединению информации от всех видов восприятия.</a:t>
            </a:r>
            <a:endParaRPr lang="ru-RU" sz="1800" i="0" u="none"/>
          </a:p>
        </p:txBody>
      </p:sp>
      <p:sp>
        <p:nvSpPr>
          <p:cNvPr id="1053" name="Rectangle 35"/>
          <p:cNvSpPr>
            <a:spLocks noChangeArrowheads="1"/>
          </p:cNvSpPr>
          <p:nvPr/>
        </p:nvSpPr>
        <p:spPr bwMode="auto">
          <a:xfrm>
            <a:off x="7956550" y="2781300"/>
            <a:ext cx="1006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i="0" u="none"/>
              <a:t>Осуществляет-ся в согласованной работе с интеллекту-</a:t>
            </a:r>
          </a:p>
          <a:p>
            <a:pPr algn="ctr"/>
            <a:r>
              <a:rPr lang="ru-RU" sz="900" i="0" u="none"/>
              <a:t>альными процессами мышления, речи, памяти и воображения.</a:t>
            </a:r>
            <a:endParaRPr lang="ru-RU" sz="1800" i="0" u="non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8" descr="C:\Documents and Settings\Alla\Мои документы\Мои рисунки\детский сад 2011-6.12\2011_12_09\SDC132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85738"/>
            <a:ext cx="42862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0" descr="C:\Documents and Settings\Alla\Мои документы\Мои рисунки\2012_12_17\SDC141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643313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3" descr="C:\Documents and Settings\Alla\Мои документы\Мои рисунки\детский сад 2011-6.12\2011_12_09\SDC132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85750"/>
            <a:ext cx="3929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842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>
              <a:defRPr/>
            </a:pPr>
            <a:r>
              <a:rPr lang="ru-RU" sz="1600" b="1" i="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1800" b="1" i="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Знакомить детей с разными видами сенсорных </a:t>
            </a:r>
            <a:r>
              <a:rPr lang="ru-RU" sz="1800" b="1" i="0" u="none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предэталонов</a:t>
            </a:r>
            <a:r>
              <a:rPr lang="ru-RU" sz="1800" b="1" i="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(большой, как дом; круглый, как мяч...) и эталонов цвета, формы и размера.</a:t>
            </a:r>
          </a:p>
        </p:txBody>
      </p:sp>
      <p:graphicFrame>
        <p:nvGraphicFramePr>
          <p:cNvPr id="119816" name="Organization Chart 8"/>
          <p:cNvGraphicFramePr>
            <a:graphicFrameLocks/>
          </p:cNvGraphicFramePr>
          <p:nvPr>
            <p:ph type="dgm" idx="1"/>
          </p:nvPr>
        </p:nvGraphicFramePr>
        <p:xfrm>
          <a:off x="468313" y="1412875"/>
          <a:ext cx="8208962" cy="18002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119827" name="Picture 19" descr="S6303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3284538"/>
            <a:ext cx="2593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8" name="Picture 20" descr="S63035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644900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9" name="Picture 21" descr="S63034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3284538"/>
            <a:ext cx="253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Dgm spid="1198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84213" y="26035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>
              <a:defRPr/>
            </a:pPr>
            <a:r>
              <a:rPr lang="ru-RU" sz="1600" b="1" i="0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         Формирование у детей обобщённых способов обследования объектов. Сравнение, соотнесение, сличение, упорядочивание, группировка объектов между собой являются обобщёнными способами, формирующимися на этапе раннего детства и позволяющими успешно решать определённый круг задач на различение цвета, формы, величины  уже и в 3 года.</a:t>
            </a:r>
          </a:p>
        </p:txBody>
      </p:sp>
      <p:sp>
        <p:nvSpPr>
          <p:cNvPr id="18435" name="AutoShape 21"/>
          <p:cNvSpPr>
            <a:spLocks noChangeArrowheads="1"/>
          </p:cNvSpPr>
          <p:nvPr/>
        </p:nvSpPr>
        <p:spPr bwMode="auto">
          <a:xfrm>
            <a:off x="323850" y="3500438"/>
            <a:ext cx="1943100" cy="93662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0" u="none"/>
              <a:t>Последовательность</a:t>
            </a:r>
          </a:p>
          <a:p>
            <a:pPr algn="ctr"/>
            <a:r>
              <a:rPr lang="ru-RU" sz="1200" b="1" i="0" u="none"/>
              <a:t> действий ребёнка </a:t>
            </a:r>
          </a:p>
          <a:p>
            <a:pPr algn="ctr"/>
            <a:r>
              <a:rPr lang="ru-RU" sz="1200" b="1" i="0" u="none"/>
              <a:t>при обследовании </a:t>
            </a:r>
          </a:p>
          <a:p>
            <a:pPr algn="ctr"/>
            <a:r>
              <a:rPr lang="ru-RU" sz="1200" b="1" i="0" u="none"/>
              <a:t>предметов</a:t>
            </a:r>
          </a:p>
        </p:txBody>
      </p:sp>
      <p:sp>
        <p:nvSpPr>
          <p:cNvPr id="18436" name="AutoShape 22"/>
          <p:cNvSpPr>
            <a:spLocks noChangeArrowheads="1"/>
          </p:cNvSpPr>
          <p:nvPr/>
        </p:nvSpPr>
        <p:spPr bwMode="auto">
          <a:xfrm>
            <a:off x="2700338" y="2060575"/>
            <a:ext cx="3311525" cy="5762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u="none"/>
              <a:t>Предмет воспринимается целиком</a:t>
            </a:r>
            <a:r>
              <a:rPr lang="ru-RU" sz="1400" i="0" u="none"/>
              <a:t> </a:t>
            </a:r>
          </a:p>
        </p:txBody>
      </p:sp>
      <p:sp>
        <p:nvSpPr>
          <p:cNvPr id="18437" name="AutoShape 27"/>
          <p:cNvSpPr>
            <a:spLocks noChangeArrowheads="1"/>
          </p:cNvSpPr>
          <p:nvPr/>
        </p:nvSpPr>
        <p:spPr bwMode="auto">
          <a:xfrm>
            <a:off x="2700338" y="2852738"/>
            <a:ext cx="3311525" cy="6477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0" u="none"/>
              <a:t>Вычленяются его главные части и </a:t>
            </a:r>
          </a:p>
          <a:p>
            <a:pPr algn="ctr"/>
            <a:r>
              <a:rPr lang="ru-RU" sz="1200" b="1" i="0" u="none"/>
              <a:t>определяются их свойства </a:t>
            </a:r>
          </a:p>
          <a:p>
            <a:pPr algn="ctr"/>
            <a:r>
              <a:rPr lang="ru-RU" sz="1200" b="1" i="0" u="none"/>
              <a:t>(форма, величина и пр.)</a:t>
            </a:r>
          </a:p>
        </p:txBody>
      </p:sp>
      <p:sp>
        <p:nvSpPr>
          <p:cNvPr id="18438" name="AutoShape 28"/>
          <p:cNvSpPr>
            <a:spLocks noChangeArrowheads="1"/>
          </p:cNvSpPr>
          <p:nvPr/>
        </p:nvSpPr>
        <p:spPr bwMode="auto">
          <a:xfrm>
            <a:off x="2700338" y="3716338"/>
            <a:ext cx="3311525" cy="6477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0" u="none"/>
              <a:t>Выделяются пространственные </a:t>
            </a:r>
          </a:p>
          <a:p>
            <a:pPr algn="ctr"/>
            <a:r>
              <a:rPr lang="ru-RU" sz="1200" b="1" i="0" u="none"/>
              <a:t>взаимоотношения частей относительно </a:t>
            </a:r>
          </a:p>
          <a:p>
            <a:pPr algn="ctr"/>
            <a:r>
              <a:rPr lang="ru-RU" sz="1200" b="1" i="0" u="none"/>
              <a:t>друг друга (выше, ниже, справа, слева)</a:t>
            </a:r>
            <a:endParaRPr lang="ru-RU" sz="1200" i="0" u="none"/>
          </a:p>
        </p:txBody>
      </p:sp>
      <p:sp>
        <p:nvSpPr>
          <p:cNvPr id="18439" name="AutoShape 29"/>
          <p:cNvSpPr>
            <a:spLocks noChangeArrowheads="1"/>
          </p:cNvSpPr>
          <p:nvPr/>
        </p:nvSpPr>
        <p:spPr bwMode="auto">
          <a:xfrm>
            <a:off x="2700338" y="4581525"/>
            <a:ext cx="3311525" cy="7921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0" u="none"/>
              <a:t>Вычленение более мелких деталей и</a:t>
            </a:r>
          </a:p>
          <a:p>
            <a:pPr algn="ctr"/>
            <a:r>
              <a:rPr lang="ru-RU" sz="1200" b="1" i="0" u="none"/>
              <a:t>установление их пространственного </a:t>
            </a:r>
          </a:p>
          <a:p>
            <a:pPr algn="ctr"/>
            <a:r>
              <a:rPr lang="ru-RU" sz="1200" b="1" i="0" u="none"/>
              <a:t>расположения по отношению к </a:t>
            </a:r>
          </a:p>
          <a:p>
            <a:pPr algn="ctr"/>
            <a:r>
              <a:rPr lang="ru-RU" sz="1200" b="1" i="0" u="none"/>
              <a:t>основным частям</a:t>
            </a:r>
            <a:endParaRPr lang="ru-RU" sz="1800" i="0" u="none"/>
          </a:p>
        </p:txBody>
      </p:sp>
      <p:sp>
        <p:nvSpPr>
          <p:cNvPr id="18440" name="AutoShape 30"/>
          <p:cNvSpPr>
            <a:spLocks noChangeArrowheads="1"/>
          </p:cNvSpPr>
          <p:nvPr/>
        </p:nvSpPr>
        <p:spPr bwMode="auto">
          <a:xfrm>
            <a:off x="2700338" y="5589588"/>
            <a:ext cx="3311525" cy="6477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u="none"/>
              <a:t>Повторное восприятие предмета</a:t>
            </a:r>
            <a:endParaRPr lang="ru-RU" sz="1800" i="0" u="none"/>
          </a:p>
        </p:txBody>
      </p:sp>
      <p:sp>
        <p:nvSpPr>
          <p:cNvPr id="18441" name="Line 31"/>
          <p:cNvSpPr>
            <a:spLocks noChangeShapeType="1"/>
          </p:cNvSpPr>
          <p:nvPr/>
        </p:nvSpPr>
        <p:spPr bwMode="auto">
          <a:xfrm>
            <a:off x="2268538" y="400526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32"/>
          <p:cNvSpPr>
            <a:spLocks noChangeShapeType="1"/>
          </p:cNvSpPr>
          <p:nvPr/>
        </p:nvSpPr>
        <p:spPr bwMode="auto">
          <a:xfrm flipV="1">
            <a:off x="2484438" y="2349500"/>
            <a:ext cx="0" cy="352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33"/>
          <p:cNvSpPr>
            <a:spLocks noChangeShapeType="1"/>
          </p:cNvSpPr>
          <p:nvPr/>
        </p:nvSpPr>
        <p:spPr bwMode="auto">
          <a:xfrm>
            <a:off x="2484438" y="234950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34"/>
          <p:cNvSpPr>
            <a:spLocks noChangeShapeType="1"/>
          </p:cNvSpPr>
          <p:nvPr/>
        </p:nvSpPr>
        <p:spPr bwMode="auto">
          <a:xfrm flipH="1">
            <a:off x="2484438" y="321310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35"/>
          <p:cNvSpPr>
            <a:spLocks noChangeShapeType="1"/>
          </p:cNvSpPr>
          <p:nvPr/>
        </p:nvSpPr>
        <p:spPr bwMode="auto">
          <a:xfrm>
            <a:off x="2484438" y="400526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36"/>
          <p:cNvSpPr>
            <a:spLocks noChangeShapeType="1"/>
          </p:cNvSpPr>
          <p:nvPr/>
        </p:nvSpPr>
        <p:spPr bwMode="auto">
          <a:xfrm flipH="1">
            <a:off x="2484438" y="50133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37"/>
          <p:cNvSpPr>
            <a:spLocks noChangeShapeType="1"/>
          </p:cNvSpPr>
          <p:nvPr/>
        </p:nvSpPr>
        <p:spPr bwMode="auto">
          <a:xfrm>
            <a:off x="2484438" y="58769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8" name="Рисунок 16" descr="C:\Documents and Settings\Alla\Мои документы\Мои рисунки\детский сад 2011-6.12\SDC13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2571750"/>
            <a:ext cx="3071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1389</TotalTime>
  <Words>2284</Words>
  <Application>Microsoft Office PowerPoint</Application>
  <PresentationFormat>Экран (4:3)</PresentationFormat>
  <Paragraphs>261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Verdana</vt:lpstr>
      <vt:lpstr>Times New Roman</vt:lpstr>
      <vt:lpstr>Трек</vt:lpstr>
      <vt:lpstr>Слайд 1</vt:lpstr>
      <vt:lpstr>Слайд 2</vt:lpstr>
      <vt:lpstr>Значение сенсорного воспитания</vt:lpstr>
      <vt:lpstr>Этапы сенсорного воспитания</vt:lpstr>
      <vt:lpstr>Слайд 5</vt:lpstr>
      <vt:lpstr>Основной задачей сенсорного развития является создание условий для   формирования восприятия как начальной ступени познания окружающей действительности. С восприятия предметов и явлений начинается познание окружающего мира.  </vt:lpstr>
      <vt:lpstr>Слайд 7</vt:lpstr>
      <vt:lpstr>Слайд 8</vt:lpstr>
      <vt:lpstr>Слайд 9</vt:lpstr>
      <vt:lpstr>Слайд 10</vt:lpstr>
      <vt:lpstr>Слайд 11</vt:lpstr>
      <vt:lpstr>Познавательно-исследовательская деятельность</vt:lpstr>
      <vt:lpstr>Познавательно-исследовательская деятельность</vt:lpstr>
      <vt:lpstr>Познавательно-исследовательская деятельность</vt:lpstr>
      <vt:lpstr>Познавательно-исследовательская деятельность</vt:lpstr>
      <vt:lpstr>Познавательно-исследовательская деятельность</vt:lpstr>
      <vt:lpstr>Познавательно-исследовательская деятельность</vt:lpstr>
      <vt:lpstr>Слайд 18</vt:lpstr>
      <vt:lpstr>Продуктивная деятельность</vt:lpstr>
      <vt:lpstr>Продуктивная деятельность</vt:lpstr>
      <vt:lpstr> Игровая деятельность</vt:lpstr>
      <vt:lpstr>Двигательная деятельность</vt:lpstr>
      <vt:lpstr>Коммуникативная деятельность</vt:lpstr>
      <vt:lpstr>Музыкально- художественная деятельность</vt:lpstr>
      <vt:lpstr>Пример совместной продуктивной деятельности воспитателя и детей Конструирование из мозаики «Бусы на ёлку»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apple</cp:lastModifiedBy>
  <cp:revision>161</cp:revision>
  <dcterms:created xsi:type="dcterms:W3CDTF">2012-01-05T16:41:56Z</dcterms:created>
  <dcterms:modified xsi:type="dcterms:W3CDTF">2013-04-10T09:12:44Z</dcterms:modified>
</cp:coreProperties>
</file>