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64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CB97A-FA38-4600-8B71-FEBEF533B966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1C908-E638-4E42-A7C2-00939C58B5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94C5F-92AD-40D6-A99D-39787433F884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EB44-9392-4F43-A8D5-75D2A23EF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A6CA-F2D3-4D02-A7C0-EC428A4617EE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AE3C8-CB69-43D7-9C50-BD75E99D9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6DFD-EEE9-468C-A44A-12BBDA3E84B7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CC27-D9C3-41FC-AA54-AA4424A50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7B60-1255-4595-A140-2B5344679A6F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1A760-2BB1-4D20-A18C-7DE87B548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7D0A-CCB0-408E-9BB8-6077F822D44B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A37B-F5F7-42FF-B828-D5C2A904E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F562-420C-4314-BACC-01243E9908E2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11213-453A-4918-93C4-3F901CB948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90FC-77D8-49AE-92B6-800AC579393C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2C92A-70BC-467E-BDDF-16C8BA718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DCA5-BD44-426E-8D8F-BBE54DB225B4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CBDEC-07E9-4137-B7B6-17F4A9FC2D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4A91F-87F8-47B2-83CD-EFBA9074B705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32894-0EF2-4BAF-9EBB-8C982B97D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5A861-0989-4CAE-B00C-2F1FD722B4A7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C6DBD-C965-4D78-87D1-A04A751E6B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185B6D-38C7-4C69-A594-692CC8802891}" type="datetimeFigureOut">
              <a:rPr lang="ru-RU"/>
              <a:pPr>
                <a:defRPr/>
              </a:pPr>
              <a:t>29.10.2011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85EA85-F3C4-43C3-BDA8-AE2C91245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Рисунок 3" descr="vetton_ru_2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63" y="4357688"/>
            <a:ext cx="7286625" cy="1463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6600">
                <a:solidFill>
                  <a:srgbClr val="10253F"/>
                </a:solidFill>
                <a:latin typeface="Monotype Corsiva" pitchFamily="66" charset="0"/>
              </a:rPr>
              <a:t>Безударные гласные</a:t>
            </a:r>
            <a:endParaRPr lang="ru-RU" sz="6600">
              <a:solidFill>
                <a:srgbClr val="10253F"/>
              </a:solidFill>
            </a:endParaRPr>
          </a:p>
          <a:p>
            <a:r>
              <a:rPr lang="ru-RU" sz="2400">
                <a:solidFill>
                  <a:srgbClr val="10253F"/>
                </a:solidFill>
              </a:rPr>
              <a:t>Выполнила учитель 1 категории Кадочникова Т.В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7" descr="vetton_ru_6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142875" y="428625"/>
            <a:ext cx="7143750" cy="989013"/>
          </a:xfrm>
        </p:spPr>
        <p:txBody>
          <a:bodyPr/>
          <a:lstStyle/>
          <a:p>
            <a:pPr algn="l"/>
            <a:r>
              <a:rPr lang="ru-RU" smtClean="0">
                <a:solidFill>
                  <a:srgbClr val="FF0000"/>
                </a:solidFill>
              </a:rPr>
              <a:t>Сказка о безударных           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</a:t>
            </a:r>
            <a:r>
              <a:rPr lang="ru-RU" b="1" i="1" dirty="0" smtClean="0">
                <a:solidFill>
                  <a:srgbClr val="002060"/>
                </a:solidFill>
              </a:rPr>
              <a:t>Однажды  гласные А и О гуляли по лесу , собирали ягоды .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Вдруг они так рассорились , что птицы   разлетелись , звери разбежались и спрятались , деревья поникли , ведь ссора никого не красит . А почему поссорились гласные ? </a:t>
            </a:r>
            <a:endParaRPr lang="ru-RU" dirty="0" smtClean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</a:rPr>
              <a:t>Когда гласные А и О стоят без ударения , хочет занять место и одна и другая . И тут на помощь пришел волшебник Ударение .Стоило ему волшебной палочкой ударить по гласной , как она стала слышаться ясно , и никакого сомнения в ее написании уже не могло быть .Об этом узнали дети ,которые шли мимо . Они подружились с волшебником Ударением и всегда звали его на помощь ,когда в словах встречались безударные гласные А или О . С тех пор эти дети пишут грамотно</a:t>
            </a:r>
            <a:r>
              <a:rPr lang="ru-RU" dirty="0" smtClean="0">
                <a:solidFill>
                  <a:srgbClr val="002060"/>
                </a:solidFill>
              </a:rPr>
              <a:t> 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4340" name="Рисунок 3" descr="буква а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7188"/>
            <a:ext cx="1143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О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13" y="285750"/>
            <a:ext cx="16192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за книгой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29425" y="5500688"/>
            <a:ext cx="1992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0070C0"/>
                </a:solidFill>
              </a:rPr>
              <a:t>Безударный хитрый гласный:</a:t>
            </a: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0070C0"/>
                </a:solidFill>
              </a:rPr>
              <a:t>Слышим мы его прекрасно.</a:t>
            </a: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0070C0"/>
                </a:solidFill>
              </a:rPr>
              <a:t>А в письме какая буква?</a:t>
            </a: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0070C0"/>
                </a:solidFill>
              </a:rPr>
              <a:t>Здесь поможет нам наука:</a:t>
            </a: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Гласный ставь под ударенье,</a:t>
            </a:r>
          </a:p>
          <a:p>
            <a:pPr>
              <a:buFont typeface="Arial" charset="0"/>
              <a:buNone/>
            </a:pPr>
            <a:r>
              <a:rPr lang="ru-RU" sz="4800" smtClean="0">
                <a:solidFill>
                  <a:srgbClr val="FF0000"/>
                </a:solidFill>
              </a:rPr>
              <a:t>Чтоб развеять все сомненья!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  <a:latin typeface="Monotype Corsiva" pitchFamily="66" charset="0"/>
              </a:rPr>
              <a:t>Игра « Помоги Незнайке»</a:t>
            </a:r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71875" y="1600200"/>
            <a:ext cx="5114925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6000" smtClean="0"/>
              <a:t>П     ЛЯ               С     ДЫ</a:t>
            </a:r>
          </a:p>
          <a:p>
            <a:pPr>
              <a:buFont typeface="Arial" charset="0"/>
              <a:buNone/>
            </a:pPr>
            <a:r>
              <a:rPr lang="ru-RU" sz="6000" smtClean="0"/>
              <a:t>М    РЯ                     З    МЛЯ</a:t>
            </a:r>
          </a:p>
        </p:txBody>
      </p:sp>
      <p:pic>
        <p:nvPicPr>
          <p:cNvPr id="16387" name="Рисунок 3" descr="незнайка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071563"/>
            <a:ext cx="3084512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14813" y="1857375"/>
            <a:ext cx="642937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5" y="4786313"/>
            <a:ext cx="642938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357688" y="3857625"/>
            <a:ext cx="642937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00563" y="4643438"/>
            <a:ext cx="5000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357688" y="3714750"/>
            <a:ext cx="642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86250" y="1714500"/>
            <a:ext cx="571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00563" y="2714625"/>
            <a:ext cx="642937" cy="5715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00563" y="2571750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008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endParaRPr lang="ru-RU" sz="6000" smtClean="0"/>
          </a:p>
          <a:p>
            <a:endParaRPr lang="ru-RU" sz="6000" smtClean="0"/>
          </a:p>
          <a:p>
            <a:endParaRPr lang="ru-RU" sz="6000" smtClean="0"/>
          </a:p>
          <a:p>
            <a:pPr>
              <a:buFont typeface="Arial" charset="0"/>
              <a:buNone/>
            </a:pPr>
            <a:r>
              <a:rPr lang="ru-RU" sz="6000" smtClean="0">
                <a:solidFill>
                  <a:srgbClr val="FF0000"/>
                </a:solidFill>
              </a:rPr>
              <a:t>Красивы русские л    са!</a:t>
            </a:r>
          </a:p>
          <a:p>
            <a:endParaRPr 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643688" y="4000500"/>
            <a:ext cx="571500" cy="500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643688" y="3857625"/>
            <a:ext cx="571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FF00"/>
                </a:solidFill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 descr="008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6600" b="1" smtClean="0">
                <a:solidFill>
                  <a:srgbClr val="92D050"/>
                </a:solidFill>
              </a:rPr>
              <a:t>Л       са пошла по пушистому снегу.</a:t>
            </a:r>
          </a:p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38" y="1714500"/>
            <a:ext cx="1000125" cy="85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85875" y="1714500"/>
            <a:ext cx="785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>
                <a:solidFill>
                  <a:srgbClr val="FF0000"/>
                </a:solidFill>
                <a:latin typeface="Calibri" pitchFamily="34" charset="0"/>
              </a:rPr>
              <a:t>И</a:t>
            </a:r>
          </a:p>
        </p:txBody>
      </p:sp>
      <p:pic>
        <p:nvPicPr>
          <p:cNvPr id="18437" name="Рисунок 10" descr="ЛИСКИ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5591175"/>
            <a:ext cx="50006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 descr="лес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428625"/>
            <a:ext cx="8186737" cy="989013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Помоги белочке собрать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грибы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459" name="Содержимое 3" descr="белка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5429250"/>
            <a:ext cx="950913" cy="1158875"/>
          </a:xfrm>
        </p:spPr>
      </p:pic>
      <p:pic>
        <p:nvPicPr>
          <p:cNvPr id="19460" name="Рисунок 4" descr="БЕЛКА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2363" y="0"/>
            <a:ext cx="16716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785938" y="5072063"/>
            <a:ext cx="5643562" cy="10715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1857375" y="4857750"/>
            <a:ext cx="55721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800">
                <a:latin typeface="Calibri" pitchFamily="34" charset="0"/>
              </a:rPr>
              <a:t>СТ     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29063" y="5214938"/>
            <a:ext cx="1143000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29063" y="5000625"/>
            <a:ext cx="114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7200" b="1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86000" y="4071938"/>
            <a:ext cx="485775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6" descr="ГРИБО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75" y="5072063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ГРИБО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4071938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Box 13"/>
          <p:cNvSpPr txBox="1">
            <a:spLocks noChangeArrowheads="1"/>
          </p:cNvSpPr>
          <p:nvPr/>
        </p:nvSpPr>
        <p:spPr bwMode="auto">
          <a:xfrm>
            <a:off x="3357563" y="3857625"/>
            <a:ext cx="43576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800">
                <a:latin typeface="Calibri" pitchFamily="34" charset="0"/>
              </a:rPr>
              <a:t>ГР    ЧИ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643438" y="4071938"/>
            <a:ext cx="71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43188" y="3000375"/>
            <a:ext cx="4071937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ГРИБО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50" y="3000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2" name="TextBox 17"/>
          <p:cNvSpPr txBox="1">
            <a:spLocks noChangeArrowheads="1"/>
          </p:cNvSpPr>
          <p:nvPr/>
        </p:nvSpPr>
        <p:spPr bwMode="auto">
          <a:xfrm>
            <a:off x="3286125" y="2857500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8000">
                <a:latin typeface="Calibri" pitchFamily="34" charset="0"/>
              </a:rPr>
              <a:t>ДВ    РЫ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572000" y="3071813"/>
            <a:ext cx="857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solidFill>
                  <a:srgbClr val="FF0000"/>
                </a:solidFill>
                <a:latin typeface="Calibri" pitchFamily="34" charset="0"/>
              </a:rPr>
              <a:t>О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28938" y="1714500"/>
            <a:ext cx="3357562" cy="1285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75" name="TextBox 20"/>
          <p:cNvSpPr txBox="1">
            <a:spLocks noChangeArrowheads="1"/>
          </p:cNvSpPr>
          <p:nvPr/>
        </p:nvSpPr>
        <p:spPr bwMode="auto">
          <a:xfrm>
            <a:off x="3071813" y="1785938"/>
            <a:ext cx="3143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>
                <a:latin typeface="Calibri" pitchFamily="34" charset="0"/>
              </a:rPr>
              <a:t>СЛ     ДЫ</a:t>
            </a:r>
          </a:p>
        </p:txBody>
      </p:sp>
      <p:pic>
        <p:nvPicPr>
          <p:cNvPr id="22" name="Рисунок 21" descr="ГРИБОК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1857375"/>
            <a:ext cx="790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071938" y="1785938"/>
            <a:ext cx="857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600" b="1">
                <a:solidFill>
                  <a:srgbClr val="FF0000"/>
                </a:solidFill>
                <a:latin typeface="Calibri" pitchFamily="34" charset="0"/>
              </a:rPr>
              <a:t>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2" name="Содержимое 3" descr="vetton_ru_1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500063" y="714375"/>
            <a:ext cx="7215187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ЦВ   ТЫ                   </a:t>
            </a:r>
          </a:p>
          <a:p>
            <a:r>
              <a:rPr lang="ru-RU" sz="4400">
                <a:latin typeface="Calibri" pitchFamily="34" charset="0"/>
              </a:rPr>
              <a:t>М    СТЫ</a:t>
            </a:r>
          </a:p>
          <a:p>
            <a:r>
              <a:rPr lang="ru-RU" sz="4400">
                <a:latin typeface="Calibri" pitchFamily="34" charset="0"/>
              </a:rPr>
              <a:t>К    ТЫ</a:t>
            </a:r>
          </a:p>
          <a:p>
            <a:r>
              <a:rPr lang="ru-RU" sz="4400">
                <a:latin typeface="Calibri" pitchFamily="34" charset="0"/>
              </a:rPr>
              <a:t>С   ДЫ</a:t>
            </a:r>
          </a:p>
          <a:p>
            <a:r>
              <a:rPr lang="ru-RU" sz="4400">
                <a:latin typeface="Calibri" pitchFamily="34" charset="0"/>
              </a:rPr>
              <a:t>ХВ   СТЫ</a:t>
            </a:r>
          </a:p>
          <a:p>
            <a:r>
              <a:rPr lang="ru-RU" sz="4400">
                <a:latin typeface="Calibri" pitchFamily="34" charset="0"/>
              </a:rPr>
              <a:t>Х   ЛОДНЫЙ</a:t>
            </a:r>
          </a:p>
          <a:p>
            <a:r>
              <a:rPr lang="ru-RU" sz="4400">
                <a:latin typeface="Calibri" pitchFamily="34" charset="0"/>
              </a:rPr>
              <a:t>СН   ЖИНКА</a:t>
            </a:r>
          </a:p>
          <a:p>
            <a:r>
              <a:rPr lang="ru-RU" sz="4400">
                <a:latin typeface="Calibri" pitchFamily="34" charset="0"/>
              </a:rPr>
              <a:t>ТР   ВА</a:t>
            </a:r>
          </a:p>
          <a:p>
            <a:endParaRPr lang="ru-RU" sz="24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75" y="928688"/>
            <a:ext cx="285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63" y="1571625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25" y="2286000"/>
            <a:ext cx="428625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88" y="2928938"/>
            <a:ext cx="285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38" y="3643313"/>
            <a:ext cx="285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28688" y="4286250"/>
            <a:ext cx="285750" cy="357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85875" y="4929188"/>
            <a:ext cx="285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43000" y="5643563"/>
            <a:ext cx="28575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А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213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Monotype Corsiva</vt:lpstr>
      <vt:lpstr>Тема Office</vt:lpstr>
      <vt:lpstr>Слайд 1</vt:lpstr>
      <vt:lpstr>Сказка о безударных           и</vt:lpstr>
      <vt:lpstr>Слайд 3</vt:lpstr>
      <vt:lpstr>Игра « Помоги Незнайке»</vt:lpstr>
      <vt:lpstr>Слайд 5</vt:lpstr>
      <vt:lpstr>Слайд 6</vt:lpstr>
      <vt:lpstr>Помоги белочке собрать  грибы</vt:lpstr>
      <vt:lpstr>Слайд 8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creator>Кадочникова</dc:creator>
  <cp:lastModifiedBy>User</cp:lastModifiedBy>
  <cp:revision>11</cp:revision>
  <dcterms:created xsi:type="dcterms:W3CDTF">2010-04-23T10:06:01Z</dcterms:created>
  <dcterms:modified xsi:type="dcterms:W3CDTF">2011-10-29T16:22:31Z</dcterms:modified>
</cp:coreProperties>
</file>