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276" r:id="rId3"/>
    <p:sldId id="256" r:id="rId4"/>
    <p:sldId id="257" r:id="rId5"/>
    <p:sldId id="278" r:id="rId6"/>
    <p:sldId id="261" r:id="rId7"/>
    <p:sldId id="266" r:id="rId8"/>
    <p:sldId id="270" r:id="rId9"/>
    <p:sldId id="271" r:id="rId10"/>
    <p:sldId id="272" r:id="rId11"/>
    <p:sldId id="274"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75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158FA7A5-8C54-4BD6-A4C2-D855301AA39B}" type="datetimeFigureOut">
              <a:rPr lang="ru-RU" smtClean="0"/>
              <a:pPr/>
              <a:t>09.07.2012</a:t>
            </a:fld>
            <a:endParaRPr lang="ru-RU"/>
          </a:p>
        </p:txBody>
      </p:sp>
      <p:sp>
        <p:nvSpPr>
          <p:cNvPr id="16" name="Номер слайда 15"/>
          <p:cNvSpPr>
            <a:spLocks noGrp="1"/>
          </p:cNvSpPr>
          <p:nvPr>
            <p:ph type="sldNum" sz="quarter" idx="11"/>
          </p:nvPr>
        </p:nvSpPr>
        <p:spPr/>
        <p:txBody>
          <a:bodyPr/>
          <a:lstStyle/>
          <a:p>
            <a:fld id="{860B5E7B-4636-4538-9B7B-93FAFA2E06E9}"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58FA7A5-8C54-4BD6-A4C2-D855301AA39B}" type="datetimeFigureOut">
              <a:rPr lang="ru-RU" smtClean="0"/>
              <a:pPr/>
              <a:t>09.07.2012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0B5E7B-4636-4538-9B7B-93FAFA2E06E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58FA7A5-8C54-4BD6-A4C2-D855301AA39B}" type="datetimeFigureOut">
              <a:rPr lang="ru-RU" smtClean="0"/>
              <a:pPr/>
              <a:t>09.07.2012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0B5E7B-4636-4538-9B7B-93FAFA2E06E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158FA7A5-8C54-4BD6-A4C2-D855301AA39B}" type="datetimeFigureOut">
              <a:rPr lang="ru-RU" smtClean="0"/>
              <a:pPr/>
              <a:t>09.07.2012</a:t>
            </a:fld>
            <a:endParaRPr lang="ru-RU"/>
          </a:p>
        </p:txBody>
      </p:sp>
      <p:sp>
        <p:nvSpPr>
          <p:cNvPr id="15" name="Номер слайда 14"/>
          <p:cNvSpPr>
            <a:spLocks noGrp="1"/>
          </p:cNvSpPr>
          <p:nvPr>
            <p:ph type="sldNum" sz="quarter" idx="15"/>
          </p:nvPr>
        </p:nvSpPr>
        <p:spPr/>
        <p:txBody>
          <a:bodyPr/>
          <a:lstStyle>
            <a:lvl1pPr algn="ctr">
              <a:defRPr/>
            </a:lvl1pPr>
          </a:lstStyle>
          <a:p>
            <a:fld id="{860B5E7B-4636-4538-9B7B-93FAFA2E06E9}"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158FA7A5-8C54-4BD6-A4C2-D855301AA39B}" type="datetimeFigureOut">
              <a:rPr lang="ru-RU" smtClean="0"/>
              <a:pPr/>
              <a:t>09.07.2012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60B5E7B-4636-4538-9B7B-93FAFA2E06E9}"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158FA7A5-8C54-4BD6-A4C2-D855301AA39B}" type="datetimeFigureOut">
              <a:rPr lang="ru-RU" smtClean="0"/>
              <a:pPr/>
              <a:t>09.07.2012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60B5E7B-4636-4538-9B7B-93FAFA2E06E9}"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860B5E7B-4636-4538-9B7B-93FAFA2E06E9}"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158FA7A5-8C54-4BD6-A4C2-D855301AA39B}" type="datetimeFigureOut">
              <a:rPr lang="ru-RU" smtClean="0"/>
              <a:pPr/>
              <a:t>09.07.2012</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158FA7A5-8C54-4BD6-A4C2-D855301AA39B}" type="datetimeFigureOut">
              <a:rPr lang="ru-RU" smtClean="0"/>
              <a:pPr/>
              <a:t>09.07.2012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60B5E7B-4636-4538-9B7B-93FAFA2E06E9}"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58FA7A5-8C54-4BD6-A4C2-D855301AA39B}" type="datetimeFigureOut">
              <a:rPr lang="ru-RU" smtClean="0"/>
              <a:pPr/>
              <a:t>09.07.2012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60B5E7B-4636-4538-9B7B-93FAFA2E06E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158FA7A5-8C54-4BD6-A4C2-D855301AA39B}" type="datetimeFigureOut">
              <a:rPr lang="ru-RU" smtClean="0"/>
              <a:pPr/>
              <a:t>09.07.2012</a:t>
            </a:fld>
            <a:endParaRPr lang="ru-RU"/>
          </a:p>
        </p:txBody>
      </p:sp>
      <p:sp>
        <p:nvSpPr>
          <p:cNvPr id="9" name="Номер слайда 8"/>
          <p:cNvSpPr>
            <a:spLocks noGrp="1"/>
          </p:cNvSpPr>
          <p:nvPr>
            <p:ph type="sldNum" sz="quarter" idx="15"/>
          </p:nvPr>
        </p:nvSpPr>
        <p:spPr/>
        <p:txBody>
          <a:bodyPr/>
          <a:lstStyle/>
          <a:p>
            <a:fld id="{860B5E7B-4636-4538-9B7B-93FAFA2E06E9}"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158FA7A5-8C54-4BD6-A4C2-D855301AA39B}" type="datetimeFigureOut">
              <a:rPr lang="ru-RU" smtClean="0"/>
              <a:pPr/>
              <a:t>09.07.2012</a:t>
            </a:fld>
            <a:endParaRPr lang="ru-RU"/>
          </a:p>
        </p:txBody>
      </p:sp>
      <p:sp>
        <p:nvSpPr>
          <p:cNvPr id="9" name="Номер слайда 8"/>
          <p:cNvSpPr>
            <a:spLocks noGrp="1"/>
          </p:cNvSpPr>
          <p:nvPr>
            <p:ph type="sldNum" sz="quarter" idx="11"/>
          </p:nvPr>
        </p:nvSpPr>
        <p:spPr/>
        <p:txBody>
          <a:bodyPr/>
          <a:lstStyle/>
          <a:p>
            <a:fld id="{860B5E7B-4636-4538-9B7B-93FAFA2E06E9}"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58FA7A5-8C54-4BD6-A4C2-D855301AA39B}" type="datetimeFigureOut">
              <a:rPr lang="ru-RU" smtClean="0"/>
              <a:pPr/>
              <a:t>09.07.2012</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60B5E7B-4636-4538-9B7B-93FAFA2E06E9}"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r>
              <a:rPr lang="ru-RU" sz="3200" dirty="0" smtClean="0"/>
              <a:t>Урок- презентация</a:t>
            </a:r>
          </a:p>
          <a:p>
            <a:pPr algn="r"/>
            <a:r>
              <a:rPr lang="ru-RU" sz="1800" dirty="0" smtClean="0"/>
              <a:t>Автор </a:t>
            </a:r>
            <a:r>
              <a:rPr lang="ru-RU" sz="1800" dirty="0" err="1" smtClean="0"/>
              <a:t>Лутовинова</a:t>
            </a:r>
            <a:r>
              <a:rPr lang="ru-RU" sz="1800" dirty="0" smtClean="0"/>
              <a:t> Татьяна Ивановна, </a:t>
            </a:r>
          </a:p>
          <a:p>
            <a:pPr algn="r"/>
            <a:r>
              <a:rPr lang="ru-RU" sz="1800" dirty="0" smtClean="0"/>
              <a:t>учитель русского языка и литературы ,</a:t>
            </a:r>
          </a:p>
          <a:p>
            <a:pPr algn="r"/>
            <a:r>
              <a:rPr lang="ru-RU" sz="1800" dirty="0" smtClean="0"/>
              <a:t>МБОУ «Советская </a:t>
            </a:r>
            <a:r>
              <a:rPr lang="ru-RU" sz="1800" dirty="0" err="1" smtClean="0"/>
              <a:t>сош</a:t>
            </a:r>
            <a:r>
              <a:rPr lang="ru-RU" sz="1800" dirty="0" smtClean="0"/>
              <a:t>», </a:t>
            </a:r>
          </a:p>
          <a:p>
            <a:pPr algn="r"/>
            <a:r>
              <a:rPr lang="ru-RU" sz="1800" dirty="0" smtClean="0"/>
              <a:t>Алтайский край, Советский район, </a:t>
            </a:r>
          </a:p>
          <a:p>
            <a:pPr algn="r"/>
            <a:r>
              <a:rPr lang="ru-RU" sz="1800" dirty="0" smtClean="0"/>
              <a:t>село Советское</a:t>
            </a:r>
          </a:p>
          <a:p>
            <a:pPr algn="r"/>
            <a:endParaRPr lang="ru-RU" sz="1800" dirty="0"/>
          </a:p>
        </p:txBody>
      </p:sp>
      <p:sp>
        <p:nvSpPr>
          <p:cNvPr id="3" name="Заголовок 2"/>
          <p:cNvSpPr>
            <a:spLocks noGrp="1"/>
          </p:cNvSpPr>
          <p:nvPr>
            <p:ph type="ctrTitle"/>
          </p:nvPr>
        </p:nvSpPr>
        <p:spPr>
          <a:xfrm>
            <a:off x="285720" y="500042"/>
            <a:ext cx="8477280" cy="2357454"/>
          </a:xfrm>
        </p:spPr>
        <p:txBody>
          <a:bodyPr/>
          <a:lstStyle/>
          <a:p>
            <a:r>
              <a:rPr lang="ru-RU" dirty="0" smtClean="0"/>
              <a:t/>
            </a:r>
            <a:br>
              <a:rPr lang="ru-RU" dirty="0" smtClean="0"/>
            </a:br>
            <a:r>
              <a:rPr lang="ru-RU" dirty="0" smtClean="0"/>
              <a:t/>
            </a:r>
            <a:br>
              <a:rPr lang="ru-RU" dirty="0" smtClean="0"/>
            </a:br>
            <a:r>
              <a:rPr lang="ru-RU" sz="8000" dirty="0" smtClean="0">
                <a:latin typeface="Times New Roman" pitchFamily="18" charset="0"/>
                <a:cs typeface="Times New Roman" pitchFamily="18" charset="0"/>
              </a:rPr>
              <a:t>История  письма</a:t>
            </a:r>
            <a:endParaRPr lang="ru-RU" sz="80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t="19048" r="2632" b="19048"/>
          <a:stretch>
            <a:fillRect/>
          </a:stretch>
        </p:blipFill>
        <p:spPr bwMode="auto">
          <a:xfrm>
            <a:off x="368148" y="285728"/>
            <a:ext cx="2846530" cy="1428760"/>
          </a:xfrm>
          <a:prstGeom prst="rect">
            <a:avLst/>
          </a:prstGeom>
          <a:noFill/>
          <a:ln w="9525">
            <a:noFill/>
            <a:miter lim="800000"/>
            <a:headEnd/>
            <a:tailEnd/>
          </a:ln>
          <a:effectLst/>
        </p:spPr>
      </p:pic>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357166"/>
            <a:ext cx="7500990" cy="3970318"/>
          </a:xfrm>
          <a:prstGeom prst="rect">
            <a:avLst/>
          </a:prstGeom>
        </p:spPr>
        <p:txBody>
          <a:bodyPr wrap="square">
            <a:spAutoFit/>
          </a:bodyPr>
          <a:lstStyle/>
          <a:p>
            <a:pPr>
              <a:lnSpc>
                <a:spcPct val="150000"/>
              </a:lnSpc>
            </a:pPr>
            <a:r>
              <a:rPr lang="ru-RU" sz="2400" dirty="0" smtClean="0">
                <a:solidFill>
                  <a:schemeClr val="bg1"/>
                </a:solidFill>
                <a:latin typeface="Times New Roman" pitchFamily="18" charset="0"/>
                <a:cs typeface="Times New Roman" pitchFamily="18" charset="0"/>
              </a:rPr>
              <a:t>В конце 19 века англичане ввели в моду разноцветные конверты, отмечающие дни недели: в понедельник было принято писать письма на бумаге цвета морской волны, во вторник – на бледно-розовой, в среду – на серой, по четвергам – на светло-голубой, по пятницам – на серебристой, в субботу – на желтой, а в воскресенье – на белой.</a:t>
            </a:r>
            <a:endParaRPr lang="ru-RU" sz="2400" dirty="0">
              <a:solidFill>
                <a:schemeClr val="bg1"/>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cstate="print"/>
          <a:srcRect/>
          <a:stretch>
            <a:fillRect/>
          </a:stretch>
        </p:blipFill>
        <p:spPr bwMode="auto">
          <a:xfrm rot="393204">
            <a:off x="4494699" y="3785699"/>
            <a:ext cx="3897255" cy="2624152"/>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r="5128" b="28342"/>
          <a:stretch>
            <a:fillRect/>
          </a:stretch>
        </p:blipFill>
        <p:spPr bwMode="auto">
          <a:xfrm rot="21189032">
            <a:off x="896689" y="4264242"/>
            <a:ext cx="2707006" cy="2021832"/>
          </a:xfrm>
          <a:prstGeom prst="rect">
            <a:avLst/>
          </a:prstGeom>
          <a:noFill/>
          <a:ln w="9525">
            <a:noFill/>
            <a:miter lim="800000"/>
            <a:headEnd/>
            <a:tailEnd/>
          </a:ln>
          <a:effectLst/>
        </p:spPr>
      </p:pic>
    </p:spTree>
  </p:cSld>
  <p:clrMapOvr>
    <a:masterClrMapping/>
  </p:clrMapOvr>
  <p:transition spd="slow">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l="5102" t="6228" r="10204" b="11721"/>
          <a:stretch>
            <a:fillRect/>
          </a:stretch>
        </p:blipFill>
        <p:spPr bwMode="auto">
          <a:xfrm>
            <a:off x="785786" y="571480"/>
            <a:ext cx="6000792" cy="4000528"/>
          </a:xfrm>
          <a:prstGeom prst="rect">
            <a:avLst/>
          </a:prstGeom>
          <a:noFill/>
          <a:ln w="9525">
            <a:noFill/>
            <a:miter lim="800000"/>
            <a:headEnd/>
            <a:tailEnd/>
          </a:ln>
          <a:effectLst/>
        </p:spPr>
      </p:pic>
      <p:pic>
        <p:nvPicPr>
          <p:cNvPr id="8194" name="Picture 2"/>
          <p:cNvPicPr>
            <a:picLocks noChangeAspect="1" noChangeArrowheads="1"/>
          </p:cNvPicPr>
          <p:nvPr/>
        </p:nvPicPr>
        <p:blipFill>
          <a:blip r:embed="rId3" cstate="print"/>
          <a:srcRect/>
          <a:stretch>
            <a:fillRect/>
          </a:stretch>
        </p:blipFill>
        <p:spPr bwMode="auto">
          <a:xfrm rot="515352">
            <a:off x="5502800" y="4182788"/>
            <a:ext cx="3194559" cy="2129706"/>
          </a:xfrm>
          <a:prstGeom prst="rect">
            <a:avLst/>
          </a:prstGeom>
          <a:noFill/>
          <a:ln w="9525">
            <a:noFill/>
            <a:miter lim="800000"/>
            <a:headEnd/>
            <a:tailEnd/>
          </a:ln>
          <a:effectLst/>
        </p:spPr>
      </p:pic>
      <p:pic>
        <p:nvPicPr>
          <p:cNvPr id="8195" name="Picture 3"/>
          <p:cNvPicPr>
            <a:picLocks noChangeAspect="1" noChangeArrowheads="1"/>
          </p:cNvPicPr>
          <p:nvPr/>
        </p:nvPicPr>
        <p:blipFill>
          <a:blip r:embed="rId4" cstate="print"/>
          <a:srcRect/>
          <a:stretch>
            <a:fillRect/>
          </a:stretch>
        </p:blipFill>
        <p:spPr bwMode="auto">
          <a:xfrm rot="304556">
            <a:off x="684755" y="4536825"/>
            <a:ext cx="2967850" cy="1978567"/>
          </a:xfrm>
          <a:prstGeom prst="rect">
            <a:avLst/>
          </a:prstGeom>
          <a:noFill/>
          <a:ln w="9525">
            <a:noFill/>
            <a:miter lim="800000"/>
            <a:headEnd/>
            <a:tailEnd/>
          </a:ln>
          <a:effectLst/>
        </p:spPr>
      </p:pic>
    </p:spTree>
  </p:cSld>
  <p:clrMapOvr>
    <a:masterClrMapping/>
  </p:clrMapOvr>
  <p:transition spd="slow">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lnSpcReduction="10000"/>
          </a:bodyPr>
          <a:lstStyle/>
          <a:p>
            <a:pPr>
              <a:lnSpc>
                <a:spcPct val="150000"/>
              </a:lnSpc>
            </a:pPr>
            <a:r>
              <a:rPr lang="ru-RU" dirty="0" smtClean="0">
                <a:latin typeface="Times New Roman" pitchFamily="18" charset="0"/>
                <a:cs typeface="Times New Roman" pitchFamily="18" charset="0"/>
              </a:rPr>
              <a:t>Данная презентация знакомит с историей письма. Материал может быть использован при проведении внеклассных мероприятий или уроков, посвящённых истории письма. </a:t>
            </a:r>
          </a:p>
          <a:p>
            <a:pPr>
              <a:lnSpc>
                <a:spcPct val="150000"/>
              </a:lnSpc>
            </a:pPr>
            <a:r>
              <a:rPr lang="ru-RU" dirty="0" smtClean="0">
                <a:latin typeface="Times New Roman" pitchFamily="18" charset="0"/>
                <a:cs typeface="Times New Roman" pitchFamily="18" charset="0"/>
              </a:rPr>
              <a:t>Возрастной ценз: от7 до 17 </a:t>
            </a:r>
            <a:r>
              <a:rPr lang="ru-RU" dirty="0" smtClean="0">
                <a:latin typeface="Times New Roman" pitchFamily="18" charset="0"/>
                <a:cs typeface="Times New Roman" pitchFamily="18" charset="0"/>
              </a:rPr>
              <a:t>лет.</a:t>
            </a:r>
          </a:p>
          <a:p>
            <a:pPr>
              <a:lnSpc>
                <a:spcPct val="150000"/>
              </a:lnSpc>
            </a:pPr>
            <a:r>
              <a:rPr lang="ru-RU" sz="2400" dirty="0" smtClean="0">
                <a:latin typeface="Times New Roman" pitchFamily="18" charset="0"/>
                <a:cs typeface="Times New Roman" pitchFamily="18" charset="0"/>
              </a:rPr>
              <a:t>Источники</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en-US" sz="2000" dirty="0" smtClean="0"/>
              <a:t>ambrooklyn.diary.ru</a:t>
            </a:r>
            <a:endParaRPr lang="ru-RU" sz="2000" dirty="0" smtClean="0"/>
          </a:p>
          <a:p>
            <a:pPr>
              <a:buNone/>
            </a:pPr>
            <a:r>
              <a:rPr lang="ru-RU" sz="2000" dirty="0" smtClean="0"/>
              <a:t>                                </a:t>
            </a:r>
            <a:r>
              <a:rPr lang="en-US" sz="2000" dirty="0" smtClean="0"/>
              <a:t>phenix.edu.kh.ua</a:t>
            </a:r>
            <a:endParaRPr lang="ru-RU" sz="2000" dirty="0" smtClean="0"/>
          </a:p>
          <a:p>
            <a:pPr>
              <a:buNone/>
            </a:pPr>
            <a:r>
              <a:rPr lang="ru-RU" sz="2000" dirty="0" smtClean="0"/>
              <a:t>                               </a:t>
            </a:r>
            <a:r>
              <a:rPr lang="en-US" sz="2000" dirty="0" smtClean="0"/>
              <a:t>phenix.edu.kh.ua</a:t>
            </a:r>
            <a:endParaRPr lang="ru-RU" sz="2000" dirty="0" smtClean="0"/>
          </a:p>
          <a:p>
            <a:pPr>
              <a:buNone/>
            </a:pPr>
            <a:r>
              <a:rPr lang="ru-RU" sz="2000" dirty="0" smtClean="0"/>
              <a:t>                                </a:t>
            </a:r>
            <a:r>
              <a:rPr lang="en-US" sz="2000" dirty="0" smtClean="0"/>
              <a:t>raskrashkirus.ru</a:t>
            </a:r>
            <a:endParaRPr lang="ru-RU" sz="2000" dirty="0" smtClean="0"/>
          </a:p>
          <a:p>
            <a:pPr>
              <a:lnSpc>
                <a:spcPct val="150000"/>
              </a:lnSpc>
            </a:pPr>
            <a:endParaRPr lang="ru-RU" sz="2400" dirty="0" smtClean="0">
              <a:latin typeface="Times New Roman" pitchFamily="18" charset="0"/>
              <a:cs typeface="Times New Roman" pitchFamily="18" charset="0"/>
            </a:endParaRPr>
          </a:p>
          <a:p>
            <a:pPr>
              <a:lnSpc>
                <a:spcPct val="150000"/>
              </a:lnSpc>
            </a:pPr>
            <a:endParaRPr lang="ru-RU"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a:bodyPr>
          <a:lstStyle/>
          <a:p>
            <a:r>
              <a:rPr lang="ru-RU" sz="3600" dirty="0" smtClean="0">
                <a:latin typeface="Times New Roman" pitchFamily="18" charset="0"/>
                <a:cs typeface="Times New Roman" pitchFamily="18" charset="0"/>
              </a:rPr>
              <a:t>Аннотация</a:t>
            </a:r>
            <a:endParaRPr lang="ru-RU" sz="3600" dirty="0">
              <a:latin typeface="Times New Roman" pitchFamily="18" charset="0"/>
              <a:cs typeface="Times New Roman" pitchFamily="18" charset="0"/>
            </a:endParaRP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ru-RU" dirty="0"/>
          </a:p>
        </p:txBody>
      </p:sp>
      <p:sp>
        <p:nvSpPr>
          <p:cNvPr id="2" name="Заголовок 1"/>
          <p:cNvSpPr>
            <a:spLocks noGrp="1"/>
          </p:cNvSpPr>
          <p:nvPr>
            <p:ph type="ctrTitle"/>
          </p:nvPr>
        </p:nvSpPr>
        <p:spPr/>
        <p:txBody>
          <a:bodyPr/>
          <a:lstStyle/>
          <a:p>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5572132" y="1583832"/>
            <a:ext cx="2719404" cy="4902084"/>
          </a:xfrm>
          <a:prstGeom prst="rect">
            <a:avLst/>
          </a:prstGeom>
          <a:noFill/>
          <a:ln w="9525">
            <a:noFill/>
            <a:miter lim="800000"/>
            <a:headEnd/>
            <a:tailEnd/>
          </a:ln>
          <a:effectLst/>
        </p:spPr>
      </p:pic>
      <p:sp>
        <p:nvSpPr>
          <p:cNvPr id="5" name="Прямоугольник 4"/>
          <p:cNvSpPr/>
          <p:nvPr/>
        </p:nvSpPr>
        <p:spPr>
          <a:xfrm>
            <a:off x="785786" y="428604"/>
            <a:ext cx="7429552" cy="1569660"/>
          </a:xfrm>
          <a:prstGeom prst="rect">
            <a:avLst/>
          </a:prstGeom>
        </p:spPr>
        <p:txBody>
          <a:bodyPr wrap="square">
            <a:spAutoFit/>
          </a:bodyPr>
          <a:lstStyle/>
          <a:p>
            <a:r>
              <a:rPr lang="ru-RU" sz="2400" dirty="0" smtClean="0">
                <a:solidFill>
                  <a:schemeClr val="bg1"/>
                </a:solidFill>
                <a:latin typeface="Times New Roman" pitchFamily="18" charset="0"/>
                <a:cs typeface="Times New Roman" pitchFamily="18" charset="0"/>
              </a:rPr>
              <a:t>Около 4000 лет до н.э. человек начал использовать смоченные глиняные дощечки. При этом ручкой служила деревянная или бронзовая палочка, либо кость.</a:t>
            </a:r>
            <a:endParaRPr lang="ru-RU" sz="2400" dirty="0">
              <a:solidFill>
                <a:schemeClr val="bg1"/>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cstate="print"/>
          <a:srcRect l="5907" t="3937" r="13488" b="2308"/>
          <a:stretch>
            <a:fillRect/>
          </a:stretch>
        </p:blipFill>
        <p:spPr bwMode="auto">
          <a:xfrm rot="20829392">
            <a:off x="3484187" y="1832482"/>
            <a:ext cx="2048156" cy="2271135"/>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rot="497289">
            <a:off x="403414" y="3119749"/>
            <a:ext cx="2594236" cy="1314413"/>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l="10632" t="8364" r="11734"/>
          <a:stretch>
            <a:fillRect/>
          </a:stretch>
        </p:blipFill>
        <p:spPr bwMode="auto">
          <a:xfrm rot="1027271">
            <a:off x="2586289" y="3477535"/>
            <a:ext cx="1928099" cy="3094815"/>
          </a:xfrm>
          <a:prstGeom prst="rect">
            <a:avLst/>
          </a:prstGeom>
          <a:noFill/>
          <a:ln w="9525">
            <a:noFill/>
            <a:miter lim="800000"/>
            <a:headEnd/>
            <a:tailEnd/>
          </a:ln>
          <a:effectLst/>
        </p:spPr>
      </p:pic>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l="10323" t="2882" r="5101"/>
          <a:stretch>
            <a:fillRect/>
          </a:stretch>
        </p:blipFill>
        <p:spPr bwMode="auto">
          <a:xfrm rot="18201468">
            <a:off x="5441382" y="189644"/>
            <a:ext cx="1247699" cy="1982499"/>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rot="230058">
            <a:off x="5315538" y="4286255"/>
            <a:ext cx="3328428" cy="2174573"/>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rot="20877714">
            <a:off x="931560" y="3352930"/>
            <a:ext cx="2328489" cy="3013517"/>
          </a:xfrm>
          <a:prstGeom prst="rect">
            <a:avLst/>
          </a:prstGeom>
          <a:noFill/>
          <a:ln w="9525">
            <a:noFill/>
            <a:miter lim="800000"/>
            <a:headEnd/>
            <a:tailEnd/>
          </a:ln>
          <a:effectLst/>
        </p:spPr>
      </p:pic>
      <p:pic>
        <p:nvPicPr>
          <p:cNvPr id="2050" name="Picture 2"/>
          <p:cNvPicPr>
            <a:picLocks noGrp="1" noChangeAspect="1" noChangeArrowheads="1"/>
          </p:cNvPicPr>
          <p:nvPr>
            <p:ph idx="1"/>
          </p:nvPr>
        </p:nvPicPr>
        <p:blipFill>
          <a:blip r:embed="rId5" cstate="print"/>
          <a:srcRect/>
          <a:stretch>
            <a:fillRect/>
          </a:stretch>
        </p:blipFill>
        <p:spPr bwMode="auto">
          <a:xfrm rot="207076">
            <a:off x="285720" y="428603"/>
            <a:ext cx="2286016" cy="2571769"/>
          </a:xfrm>
          <a:prstGeom prst="rect">
            <a:avLst/>
          </a:prstGeom>
          <a:noFill/>
          <a:ln w="9525">
            <a:noFill/>
            <a:miter lim="800000"/>
            <a:headEnd/>
            <a:tailEnd/>
          </a:ln>
          <a:effectLst/>
        </p:spPr>
      </p:pic>
      <p:sp>
        <p:nvSpPr>
          <p:cNvPr id="2" name="Заголовок 1"/>
          <p:cNvSpPr>
            <a:spLocks noGrp="1"/>
          </p:cNvSpPr>
          <p:nvPr>
            <p:ph type="title"/>
          </p:nvPr>
        </p:nvSpPr>
        <p:spPr>
          <a:xfrm>
            <a:off x="3214678" y="2214554"/>
            <a:ext cx="5357850" cy="2000264"/>
          </a:xfrm>
        </p:spPr>
        <p:txBody>
          <a:bodyPr>
            <a:normAutofit fontScale="90000"/>
          </a:bodyPr>
          <a:lstStyle/>
          <a:p>
            <a:pPr>
              <a:lnSpc>
                <a:spcPct val="150000"/>
              </a:lnSpc>
            </a:pPr>
            <a:r>
              <a:rPr lang="ru-RU" sz="2400" dirty="0" smtClean="0">
                <a:solidFill>
                  <a:schemeClr val="bg1"/>
                </a:solidFill>
                <a:latin typeface="Times New Roman" pitchFamily="18" charset="0"/>
                <a:cs typeface="Times New Roman" pitchFamily="18" charset="0"/>
              </a:rPr>
              <a:t>Около 3000 до н.э. египтяне изобрели форму письма в виде иероглифов. Для письма на папирусе писцы использовали тонкие кисти из тростника или тростниковые ручки..</a:t>
            </a:r>
            <a:endParaRPr lang="ru-RU" sz="2400" dirty="0">
              <a:solidFill>
                <a:schemeClr val="bg1"/>
              </a:solidFill>
              <a:latin typeface="Times New Roman" pitchFamily="18" charset="0"/>
              <a:cs typeface="Times New Roman" pitchFamily="18" charset="0"/>
            </a:endParaRPr>
          </a:p>
        </p:txBody>
      </p:sp>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472" y="428604"/>
            <a:ext cx="8001056" cy="3349956"/>
          </a:xfrm>
          <a:prstGeom prst="rect">
            <a:avLst/>
          </a:prstGeom>
        </p:spPr>
        <p:txBody>
          <a:bodyPr wrap="square">
            <a:spAutoFit/>
          </a:bodyPr>
          <a:lstStyle/>
          <a:p>
            <a:pPr>
              <a:lnSpc>
                <a:spcPct val="150000"/>
              </a:lnSpc>
            </a:pPr>
            <a:r>
              <a:rPr lang="ru-RU" sz="2400" dirty="0" smtClean="0">
                <a:solidFill>
                  <a:schemeClr val="bg1"/>
                </a:solidFill>
                <a:latin typeface="Times New Roman" pitchFamily="18" charset="0"/>
                <a:cs typeface="Times New Roman" pitchFamily="18" charset="0"/>
              </a:rPr>
              <a:t>Около 1300 до н.э. римляне стали использовать письмо по воску. Воск заливался в деревянные </a:t>
            </a:r>
            <a:r>
              <a:rPr lang="ru-RU" sz="2400" dirty="0" err="1" smtClean="0">
                <a:solidFill>
                  <a:schemeClr val="bg1"/>
                </a:solidFill>
                <a:latin typeface="Times New Roman" pitchFamily="18" charset="0"/>
                <a:cs typeface="Times New Roman" pitchFamily="18" charset="0"/>
              </a:rPr>
              <a:t>таблеты</a:t>
            </a:r>
            <a:r>
              <a:rPr lang="ru-RU" sz="2400" dirty="0" smtClean="0">
                <a:solidFill>
                  <a:schemeClr val="bg1"/>
                </a:solidFill>
                <a:latin typeface="Times New Roman" pitchFamily="18" charset="0"/>
                <a:cs typeface="Times New Roman" pitchFamily="18" charset="0"/>
              </a:rPr>
              <a:t>. В это время дано название пишущему инструменту – </a:t>
            </a:r>
            <a:r>
              <a:rPr lang="ru-RU" sz="2400" dirty="0" err="1" smtClean="0">
                <a:solidFill>
                  <a:schemeClr val="bg1"/>
                </a:solidFill>
                <a:latin typeface="Times New Roman" pitchFamily="18" charset="0"/>
                <a:cs typeface="Times New Roman" pitchFamily="18" charset="0"/>
              </a:rPr>
              <a:t>стилус</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stylus</a:t>
            </a:r>
            <a:r>
              <a:rPr lang="ru-RU" sz="2400" dirty="0" smtClean="0">
                <a:solidFill>
                  <a:schemeClr val="bg1"/>
                </a:solidFill>
                <a:latin typeface="Times New Roman" pitchFamily="18" charset="0"/>
                <a:cs typeface="Times New Roman" pitchFamily="18" charset="0"/>
              </a:rPr>
              <a:t>). </a:t>
            </a:r>
            <a:r>
              <a:rPr lang="ru-RU" sz="2400" dirty="0" err="1" smtClean="0">
                <a:solidFill>
                  <a:schemeClr val="bg1"/>
                </a:solidFill>
                <a:latin typeface="Times New Roman" pitchFamily="18" charset="0"/>
                <a:cs typeface="Times New Roman" pitchFamily="18" charset="0"/>
              </a:rPr>
              <a:t>Стилус</a:t>
            </a:r>
            <a:r>
              <a:rPr lang="ru-RU" sz="2400" dirty="0" smtClean="0">
                <a:solidFill>
                  <a:schemeClr val="bg1"/>
                </a:solidFill>
                <a:latin typeface="Times New Roman" pitchFamily="18" charset="0"/>
                <a:cs typeface="Times New Roman" pitchFamily="18" charset="0"/>
              </a:rPr>
              <a:t> изготавливался из </a:t>
            </a:r>
            <a:r>
              <a:rPr lang="ru-RU" sz="2400" dirty="0" smtClean="0">
                <a:solidFill>
                  <a:schemeClr val="bg1"/>
                </a:solidFill>
                <a:latin typeface="Times New Roman" pitchFamily="18" charset="0"/>
                <a:cs typeface="Times New Roman" pitchFamily="18" charset="0"/>
              </a:rPr>
              <a:t>металла</a:t>
            </a:r>
            <a:r>
              <a:rPr lang="ru-RU" sz="2400" dirty="0" smtClean="0">
                <a:solidFill>
                  <a:schemeClr val="bg1"/>
                </a:solidFill>
                <a:latin typeface="Times New Roman" pitchFamily="18" charset="0"/>
                <a:cs typeface="Times New Roman" pitchFamily="18" charset="0"/>
              </a:rPr>
              <a:t>. Когда запись становилась не нужна, она стиралась с помощью плоского обратного конца </a:t>
            </a:r>
            <a:r>
              <a:rPr lang="ru-RU" sz="2400" dirty="0" err="1" smtClean="0">
                <a:solidFill>
                  <a:schemeClr val="bg1"/>
                </a:solidFill>
                <a:latin typeface="Times New Roman" pitchFamily="18" charset="0"/>
                <a:cs typeface="Times New Roman" pitchFamily="18" charset="0"/>
              </a:rPr>
              <a:t>стилуса</a:t>
            </a:r>
            <a:r>
              <a:rPr lang="ru-RU" sz="2400" dirty="0" smtClean="0">
                <a:solidFill>
                  <a:schemeClr val="bg1"/>
                </a:solidFill>
                <a:latin typeface="Times New Roman" pitchFamily="18" charset="0"/>
                <a:cs typeface="Times New Roman" pitchFamily="18" charset="0"/>
              </a:rPr>
              <a:t>. </a:t>
            </a:r>
            <a:endParaRPr lang="ru-RU" sz="2400" dirty="0">
              <a:solidFill>
                <a:schemeClr val="bg1"/>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rot="21177569">
            <a:off x="733345" y="3967658"/>
            <a:ext cx="3225679" cy="2150452"/>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rot="452744">
            <a:off x="4575861" y="3454416"/>
            <a:ext cx="3231357" cy="2412746"/>
          </a:xfrm>
          <a:prstGeom prst="rect">
            <a:avLst/>
          </a:prstGeom>
          <a:noFill/>
          <a:ln w="9525">
            <a:noFill/>
            <a:miter lim="800000"/>
            <a:headEnd/>
            <a:tailEnd/>
          </a:ln>
          <a:effectLst/>
        </p:spPr>
      </p:pic>
    </p:spTree>
  </p:cSld>
  <p:clrMapOvr>
    <a:masterClrMapping/>
  </p:clrMapOvr>
  <p:transition spd="slow">
    <p:pull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500043"/>
            <a:ext cx="8401080" cy="2928958"/>
          </a:xfrm>
        </p:spPr>
        <p:txBody>
          <a:bodyPr>
            <a:noAutofit/>
          </a:bodyPr>
          <a:lstStyle/>
          <a:p>
            <a:pPr lvl="8">
              <a:lnSpc>
                <a:spcPct val="150000"/>
              </a:lnSpc>
            </a:pPr>
            <a:r>
              <a:rPr lang="ru-RU" sz="2400" dirty="0" smtClean="0">
                <a:solidFill>
                  <a:schemeClr val="bg1"/>
                </a:solidFill>
                <a:latin typeface="Times New Roman" pitchFamily="18" charset="0"/>
                <a:cs typeface="Times New Roman" pitchFamily="18" charset="0"/>
              </a:rPr>
              <a:t>В период  600...1800 нашей эры удешевление и распространение пергамента привело к тому, что потребовался общедоступный пишущий инструмент. Европейцы (в первую очередь испанцы) обнаружили, что можно  использовать определенным образом заточенное гусиное перо  для письма по пергаменту.</a:t>
            </a:r>
            <a:endParaRPr lang="ru-RU" sz="2400" dirty="0">
              <a:solidFill>
                <a:schemeClr val="bg1"/>
              </a:solidFill>
              <a:latin typeface="Times New Roman" pitchFamily="18" charset="0"/>
              <a:cs typeface="Times New Roman" pitchFamily="18" charset="0"/>
            </a:endParaRPr>
          </a:p>
        </p:txBody>
      </p:sp>
      <p:sp>
        <p:nvSpPr>
          <p:cNvPr id="2" name="Заголовок 1"/>
          <p:cNvSpPr>
            <a:spLocks noGrp="1"/>
          </p:cNvSpPr>
          <p:nvPr>
            <p:ph type="title"/>
          </p:nvPr>
        </p:nvSpPr>
        <p:spPr>
          <a:xfrm flipV="1">
            <a:off x="457200" y="1371600"/>
            <a:ext cx="8229600" cy="842954"/>
          </a:xfrm>
        </p:spPr>
        <p:txBody>
          <a:bodyPr/>
          <a:lstStyle/>
          <a:p>
            <a:endParaRPr lang="ru-RU" dirty="0"/>
          </a:p>
        </p:txBody>
      </p:sp>
      <p:pic>
        <p:nvPicPr>
          <p:cNvPr id="6146" name="Picture 2"/>
          <p:cNvPicPr>
            <a:picLocks noChangeAspect="1" noChangeArrowheads="1"/>
          </p:cNvPicPr>
          <p:nvPr/>
        </p:nvPicPr>
        <p:blipFill>
          <a:blip r:embed="rId2" cstate="print"/>
          <a:srcRect/>
          <a:stretch>
            <a:fillRect/>
          </a:stretch>
        </p:blipFill>
        <p:spPr bwMode="auto">
          <a:xfrm rot="10104488" flipV="1">
            <a:off x="5210650" y="5349957"/>
            <a:ext cx="2863188" cy="958957"/>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tretch>
            <a:fillRect/>
          </a:stretch>
        </p:blipFill>
        <p:spPr bwMode="auto">
          <a:xfrm rot="21140936">
            <a:off x="444362" y="560921"/>
            <a:ext cx="2156635" cy="2527307"/>
          </a:xfrm>
          <a:prstGeom prst="rect">
            <a:avLst/>
          </a:prstGeom>
          <a:noFill/>
          <a:ln w="9525">
            <a:noFill/>
            <a:miter lim="800000"/>
            <a:headEnd/>
            <a:tailEnd/>
          </a:ln>
          <a:effectLst/>
        </p:spPr>
      </p:pic>
      <p:pic>
        <p:nvPicPr>
          <p:cNvPr id="7" name="Picture 6"/>
          <p:cNvPicPr>
            <a:picLocks noChangeAspect="1" noChangeArrowheads="1"/>
          </p:cNvPicPr>
          <p:nvPr/>
        </p:nvPicPr>
        <p:blipFill>
          <a:blip r:embed="rId4" cstate="print"/>
          <a:srcRect/>
          <a:stretch>
            <a:fillRect/>
          </a:stretch>
        </p:blipFill>
        <p:spPr bwMode="auto">
          <a:xfrm rot="21108130">
            <a:off x="535434" y="3628898"/>
            <a:ext cx="1991208" cy="2643196"/>
          </a:xfrm>
          <a:prstGeom prst="rect">
            <a:avLst/>
          </a:prstGeom>
          <a:noFill/>
          <a:ln w="9525">
            <a:noFill/>
            <a:miter lim="800000"/>
            <a:headEnd/>
            <a:tailEnd/>
          </a:ln>
          <a:effectLst/>
        </p:spPr>
      </p:pic>
    </p:spTree>
  </p:cSld>
  <p:clrMapOvr>
    <a:masterClrMapping/>
  </p:clrMapOvr>
  <p:transition spd="slow">
    <p:pull dir="l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500042"/>
            <a:ext cx="8329642" cy="5667396"/>
          </a:xfrm>
        </p:spPr>
        <p:txBody>
          <a:bodyPr>
            <a:normAutofit/>
          </a:bodyPr>
          <a:lstStyle/>
          <a:p>
            <a:pPr>
              <a:lnSpc>
                <a:spcPct val="150000"/>
              </a:lnSpc>
              <a:buNone/>
            </a:pPr>
            <a:r>
              <a:rPr lang="ru-RU" sz="2400" dirty="0" smtClean="0">
                <a:solidFill>
                  <a:schemeClr val="bg1"/>
                </a:solidFill>
                <a:latin typeface="Times New Roman" pitchFamily="18" charset="0"/>
                <a:cs typeface="Times New Roman" pitchFamily="18" charset="0"/>
              </a:rPr>
              <a:t>История обмена известиями начинается с каменного века. Тогда информация передавалась дымом костров, ударами в сигнальный барабан, звуками труб. Позже стали посылать гонцов с устными сообщениями. Такой вестник заучивал "письмо" со слов отправителя, а затем пересказывал его адресату. </a:t>
            </a:r>
          </a:p>
          <a:p>
            <a:pPr>
              <a:lnSpc>
                <a:spcPct val="150000"/>
              </a:lnSpc>
              <a:buNone/>
            </a:pPr>
            <a:r>
              <a:rPr lang="ru-RU" sz="2400" dirty="0" smtClean="0">
                <a:solidFill>
                  <a:schemeClr val="bg1"/>
                </a:solidFill>
                <a:latin typeface="Times New Roman" pitchFamily="18" charset="0"/>
                <a:cs typeface="Times New Roman" pitchFamily="18" charset="0"/>
              </a:rPr>
              <a:t>Для транспортировки писем также применяли почтовых голубей.</a:t>
            </a:r>
          </a:p>
          <a:p>
            <a:endParaRPr lang="ru-RU" dirty="0" smtClean="0"/>
          </a:p>
          <a:p>
            <a:pPr>
              <a:buNone/>
            </a:pPr>
            <a:endParaRPr lang="ru-RU" dirty="0"/>
          </a:p>
        </p:txBody>
      </p:sp>
      <p:sp>
        <p:nvSpPr>
          <p:cNvPr id="2" name="Заголовок 1"/>
          <p:cNvSpPr>
            <a:spLocks noGrp="1"/>
          </p:cNvSpPr>
          <p:nvPr>
            <p:ph type="title"/>
          </p:nvPr>
        </p:nvSpPr>
        <p:spPr>
          <a:xfrm>
            <a:off x="357158" y="357166"/>
            <a:ext cx="8229600" cy="142876"/>
          </a:xfrm>
        </p:spPr>
        <p:txBody>
          <a:bodyPr>
            <a:normAutofit fontScale="90000"/>
          </a:bodyPr>
          <a:lstStyle/>
          <a:p>
            <a:endParaRPr lang="ru-RU" dirty="0"/>
          </a:p>
        </p:txBody>
      </p:sp>
      <p:pic>
        <p:nvPicPr>
          <p:cNvPr id="4098" name="Picture 2"/>
          <p:cNvPicPr>
            <a:picLocks noChangeAspect="1" noChangeArrowheads="1"/>
          </p:cNvPicPr>
          <p:nvPr/>
        </p:nvPicPr>
        <p:blipFill>
          <a:blip r:embed="rId2" cstate="print"/>
          <a:srcRect/>
          <a:stretch>
            <a:fillRect/>
          </a:stretch>
        </p:blipFill>
        <p:spPr bwMode="auto">
          <a:xfrm rot="21101603">
            <a:off x="4459308" y="4752926"/>
            <a:ext cx="2620547" cy="1597128"/>
          </a:xfrm>
          <a:prstGeom prst="rect">
            <a:avLst/>
          </a:prstGeom>
          <a:noFill/>
          <a:ln w="9525">
            <a:noFill/>
            <a:miter lim="800000"/>
            <a:headEnd/>
            <a:tailEnd/>
          </a:ln>
          <a:effectLst/>
        </p:spPr>
      </p:pic>
    </p:spTree>
  </p:cSld>
  <p:clrMapOvr>
    <a:masterClrMapping/>
  </p:clrMapOvr>
  <p:transition spd="slow">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rot="258116">
            <a:off x="5867242" y="4248345"/>
            <a:ext cx="2883598" cy="2262515"/>
          </a:xfrm>
          <a:prstGeom prst="ellipse">
            <a:avLst/>
          </a:prstGeom>
          <a:noFill/>
          <a:ln w="9525">
            <a:noFill/>
            <a:miter lim="800000"/>
            <a:headEnd/>
            <a:tailEnd/>
          </a:ln>
          <a:effectLst/>
        </p:spPr>
      </p:pic>
      <p:sp>
        <p:nvSpPr>
          <p:cNvPr id="2" name="Прямоугольник 1"/>
          <p:cNvSpPr/>
          <p:nvPr/>
        </p:nvSpPr>
        <p:spPr>
          <a:xfrm>
            <a:off x="428596" y="714357"/>
            <a:ext cx="7429552" cy="5078313"/>
          </a:xfrm>
          <a:prstGeom prst="rect">
            <a:avLst/>
          </a:prstGeom>
        </p:spPr>
        <p:txBody>
          <a:bodyPr wrap="square">
            <a:spAutoFit/>
          </a:bodyPr>
          <a:lstStyle/>
          <a:p>
            <a:pPr>
              <a:lnSpc>
                <a:spcPct val="150000"/>
              </a:lnSpc>
            </a:pPr>
            <a:r>
              <a:rPr lang="ru-RU" sz="2400" dirty="0" smtClean="0">
                <a:solidFill>
                  <a:schemeClr val="bg1"/>
                </a:solidFill>
                <a:latin typeface="Times New Roman" pitchFamily="18" charset="0"/>
                <a:cs typeface="Times New Roman" pitchFamily="18" charset="0"/>
              </a:rPr>
              <a:t>Экспедиция Магеллана привезла из Китая в Европу заморское клейкое вещество, названное впоследствии сургучом. Только несколько мастеров могли его изготовить, поэтому сургучные печати оберегали тайны особо важных персон. Для того чтобы прочесть письмо, нужно было сломать печати, отсюда и пошло выражение «распечатать письмо».</a:t>
            </a:r>
          </a:p>
          <a:p>
            <a:pPr>
              <a:lnSpc>
                <a:spcPct val="150000"/>
              </a:lnSpc>
            </a:pPr>
            <a:r>
              <a:rPr lang="ru-RU" sz="2400" dirty="0" smtClean="0">
                <a:solidFill>
                  <a:schemeClr val="bg1"/>
                </a:solidFill>
                <a:latin typeface="Times New Roman" pitchFamily="18" charset="0"/>
                <a:cs typeface="Times New Roman" pitchFamily="18" charset="0"/>
              </a:rPr>
              <a:t>В середине 17 века на сургучные печати стали ставить штемпели.</a:t>
            </a:r>
            <a:endParaRPr lang="ru-RU" sz="2400" dirty="0">
              <a:solidFill>
                <a:schemeClr val="bg1"/>
              </a:solidFill>
              <a:latin typeface="Times New Roman" pitchFamily="18" charset="0"/>
              <a:cs typeface="Times New Roman" pitchFamily="18" charset="0"/>
            </a:endParaRPr>
          </a:p>
        </p:txBody>
      </p:sp>
    </p:spTree>
  </p:cSld>
  <p:clrMapOvr>
    <a:masterClrMapping/>
  </p:clrMapOvr>
  <p:transition spd="slow">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print"/>
          <a:srcRect/>
          <a:stretch>
            <a:fillRect/>
          </a:stretch>
        </p:blipFill>
        <p:spPr bwMode="auto">
          <a:xfrm>
            <a:off x="6429388" y="357166"/>
            <a:ext cx="2357454" cy="3300436"/>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cstate="print"/>
          <a:srcRect/>
          <a:stretch>
            <a:fillRect/>
          </a:stretch>
        </p:blipFill>
        <p:spPr bwMode="auto">
          <a:xfrm rot="954945">
            <a:off x="5565965" y="3768576"/>
            <a:ext cx="3322804" cy="2325962"/>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cstate="print"/>
          <a:srcRect/>
          <a:stretch>
            <a:fillRect/>
          </a:stretch>
        </p:blipFill>
        <p:spPr bwMode="auto">
          <a:xfrm>
            <a:off x="2786050" y="5072074"/>
            <a:ext cx="2989054" cy="1554308"/>
          </a:xfrm>
          <a:prstGeom prst="rect">
            <a:avLst/>
          </a:prstGeom>
          <a:noFill/>
          <a:ln w="9525">
            <a:noFill/>
            <a:miter lim="800000"/>
            <a:headEnd/>
            <a:tailEnd/>
          </a:ln>
          <a:effectLst/>
        </p:spPr>
      </p:pic>
      <p:pic>
        <p:nvPicPr>
          <p:cNvPr id="6149" name="Picture 5"/>
          <p:cNvPicPr>
            <a:picLocks noChangeAspect="1" noChangeArrowheads="1"/>
          </p:cNvPicPr>
          <p:nvPr/>
        </p:nvPicPr>
        <p:blipFill>
          <a:blip r:embed="rId5" cstate="print"/>
          <a:srcRect l="10063" t="16874" r="5730" b="10323"/>
          <a:stretch>
            <a:fillRect/>
          </a:stretch>
        </p:blipFill>
        <p:spPr bwMode="auto">
          <a:xfrm rot="21255695">
            <a:off x="428844" y="5069039"/>
            <a:ext cx="1443727" cy="1506269"/>
          </a:xfrm>
          <a:prstGeom prst="rect">
            <a:avLst/>
          </a:prstGeom>
          <a:noFill/>
          <a:ln w="9525">
            <a:noFill/>
            <a:miter lim="800000"/>
            <a:headEnd/>
            <a:tailEnd/>
          </a:ln>
          <a:effectLst/>
        </p:spPr>
      </p:pic>
      <p:sp>
        <p:nvSpPr>
          <p:cNvPr id="2" name="Прямоугольник 1"/>
          <p:cNvSpPr/>
          <p:nvPr/>
        </p:nvSpPr>
        <p:spPr>
          <a:xfrm>
            <a:off x="500034" y="214291"/>
            <a:ext cx="6643734" cy="5632311"/>
          </a:xfrm>
          <a:prstGeom prst="rect">
            <a:avLst/>
          </a:prstGeom>
        </p:spPr>
        <p:txBody>
          <a:bodyPr wrap="square">
            <a:spAutoFit/>
          </a:bodyPr>
          <a:lstStyle/>
          <a:p>
            <a:r>
              <a:rPr lang="ru-RU" sz="2400" dirty="0" smtClean="0">
                <a:solidFill>
                  <a:schemeClr val="bg1"/>
                </a:solidFill>
                <a:latin typeface="Times New Roman" pitchFamily="18" charset="0"/>
                <a:cs typeface="Times New Roman" pitchFamily="18" charset="0"/>
              </a:rPr>
              <a:t>Бумажные конверты появились в 1820 году.</a:t>
            </a:r>
          </a:p>
          <a:p>
            <a:r>
              <a:rPr lang="ru-RU" sz="2400" dirty="0" smtClean="0">
                <a:solidFill>
                  <a:schemeClr val="bg1"/>
                </a:solidFill>
                <a:latin typeface="Times New Roman" pitchFamily="18" charset="0"/>
                <a:cs typeface="Times New Roman" pitchFamily="18" charset="0"/>
              </a:rPr>
              <a:t>Торговец </a:t>
            </a:r>
            <a:r>
              <a:rPr lang="ru-RU" sz="2400" dirty="0" err="1" smtClean="0">
                <a:solidFill>
                  <a:schemeClr val="bg1"/>
                </a:solidFill>
                <a:latin typeface="Times New Roman" pitchFamily="18" charset="0"/>
                <a:cs typeface="Times New Roman" pitchFamily="18" charset="0"/>
              </a:rPr>
              <a:t>Бревер</a:t>
            </a:r>
            <a:r>
              <a:rPr lang="ru-RU" sz="2400" dirty="0" smtClean="0">
                <a:solidFill>
                  <a:schemeClr val="bg1"/>
                </a:solidFill>
                <a:latin typeface="Times New Roman" pitchFamily="18" charset="0"/>
                <a:cs typeface="Times New Roman" pitchFamily="18" charset="0"/>
              </a:rPr>
              <a:t> из города Брайтона, имевший свою фабрику по производству бумаги, сделал небольшую партию специальных пакетов для писем и бесплатно раздавал их своим клиентам. Спрос оказался ошеломляющим – эта вещичка оказалась очень модной, и все хотели отправлять свои письма в таких пакетах. Сначала их изготовляли вручную, но когда спрос повысился, в Лондоне изобрели первую машину по изготовлению конвертов, от маленьких (для визитных карточек) до больших размеров. Они все так же склеивались сургучом, пока француз </a:t>
            </a:r>
            <a:r>
              <a:rPr lang="ru-RU" sz="2400" dirty="0" err="1" smtClean="0">
                <a:solidFill>
                  <a:schemeClr val="bg1"/>
                </a:solidFill>
                <a:latin typeface="Times New Roman" pitchFamily="18" charset="0"/>
                <a:cs typeface="Times New Roman" pitchFamily="18" charset="0"/>
              </a:rPr>
              <a:t>Пуарье</a:t>
            </a:r>
            <a:r>
              <a:rPr lang="ru-RU" sz="2400" dirty="0" smtClean="0">
                <a:solidFill>
                  <a:schemeClr val="bg1"/>
                </a:solidFill>
                <a:latin typeface="Times New Roman" pitchFamily="18" charset="0"/>
                <a:cs typeface="Times New Roman" pitchFamily="18" charset="0"/>
              </a:rPr>
              <a:t> не придумал проклеивать клапан конверта.</a:t>
            </a:r>
            <a:endParaRPr lang="ru-RU" sz="2400" dirty="0">
              <a:solidFill>
                <a:schemeClr val="bg1"/>
              </a:solidFill>
              <a:latin typeface="Times New Roman" pitchFamily="18" charset="0"/>
              <a:cs typeface="Times New Roman" pitchFamily="18" charset="0"/>
            </a:endParaRPr>
          </a:p>
        </p:txBody>
      </p:sp>
    </p:spTree>
  </p:cSld>
  <p:clrMapOvr>
    <a:masterClrMapping/>
  </p:clrMapOvr>
  <p:transition spd="slow">
    <p:pull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221</TotalTime>
  <Words>490</Words>
  <Application>Microsoft Office PowerPoint</Application>
  <PresentationFormat>Экран (4:3)</PresentationFormat>
  <Paragraphs>25</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Бумажная</vt:lpstr>
      <vt:lpstr>  История  письма</vt:lpstr>
      <vt:lpstr>Аннотация</vt:lpstr>
      <vt:lpstr>Слайд 3</vt:lpstr>
      <vt:lpstr>Около 3000 до н.э. египтяне изобрели форму письма в виде иероглифов. Для письма на папирусе писцы использовали тонкие кисти из тростника или тростниковые ручки..</vt:lpstr>
      <vt:lpstr>Слайд 5</vt:lpstr>
      <vt:lpstr>Слайд 6</vt:lpstr>
      <vt:lpstr>Слайд 7</vt:lpstr>
      <vt:lpstr>Слайд 8</vt:lpstr>
      <vt:lpstr>Слайд 9</vt:lpstr>
      <vt:lpstr>Слайд 10</vt:lpstr>
      <vt:lpstr>Слайд 11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26</cp:revision>
  <dcterms:created xsi:type="dcterms:W3CDTF">2012-07-09T03:22:12Z</dcterms:created>
  <dcterms:modified xsi:type="dcterms:W3CDTF">2012-07-09T14:12:19Z</dcterms:modified>
</cp:coreProperties>
</file>