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58" r:id="rId3"/>
    <p:sldId id="259" r:id="rId4"/>
    <p:sldId id="261" r:id="rId5"/>
    <p:sldId id="264" r:id="rId6"/>
    <p:sldId id="263" r:id="rId7"/>
    <p:sldId id="262" r:id="rId8"/>
    <p:sldId id="265" r:id="rId9"/>
    <p:sldId id="266" r:id="rId10"/>
    <p:sldId id="267" r:id="rId11"/>
    <p:sldId id="268" r:id="rId12"/>
    <p:sldId id="269" r:id="rId13"/>
    <p:sldId id="270" r:id="rId14"/>
    <p:sldId id="272" r:id="rId15"/>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50" d="100"/>
          <a:sy n="50" d="100"/>
        </p:scale>
        <p:origin x="-2142" y="-894"/>
      </p:cViewPr>
      <p:guideLst>
        <p:guide orient="horz" pos="2160"/>
        <p:guide pos="2880"/>
      </p:guideLst>
    </p:cSldViewPr>
  </p:slideViewPr>
  <p:outlineViewPr>
    <p:cViewPr>
      <p:scale>
        <a:sx n="33" d="100"/>
        <a:sy n="33" d="100"/>
      </p:scale>
      <p:origin x="0" y="71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2814" y="-90"/>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B2E621B5-3285-4BB0-97A1-4C46A89C920F}" type="datetimeFigureOut">
              <a:rPr lang="ru-RU" smtClean="0"/>
              <a:t>05.03.2014</a:t>
            </a:fld>
            <a:endParaRPr lang="ru-RU"/>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149C1F1-A68F-4DDD-BE39-60E9285D6D2B}" type="slidenum">
              <a:rPr lang="ru-RU" smtClean="0"/>
              <a:t>‹#›</a:t>
            </a:fld>
            <a:endParaRPr lang="ru-RU"/>
          </a:p>
        </p:txBody>
      </p:sp>
    </p:spTree>
    <p:extLst>
      <p:ext uri="{BB962C8B-B14F-4D97-AF65-F5344CB8AC3E}">
        <p14:creationId xmlns:p14="http://schemas.microsoft.com/office/powerpoint/2010/main" val="315426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C33914B-838F-458B-B912-844EAA404C7C}" type="datetimeFigureOut">
              <a:rPr lang="ru-RU" smtClean="0"/>
              <a:t>05.03.2014</a:t>
            </a:fld>
            <a:endParaRPr lang="ru-RU"/>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176402AD-3A3E-4173-852D-955CC1854933}" type="slidenum">
              <a:rPr lang="ru-RU" smtClean="0"/>
              <a:t>‹#›</a:t>
            </a:fld>
            <a:endParaRPr lang="ru-RU"/>
          </a:p>
        </p:txBody>
      </p:sp>
    </p:spTree>
    <p:extLst>
      <p:ext uri="{BB962C8B-B14F-4D97-AF65-F5344CB8AC3E}">
        <p14:creationId xmlns:p14="http://schemas.microsoft.com/office/powerpoint/2010/main" val="273661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76402AD-3A3E-4173-852D-955CC1854933}" type="slidenum">
              <a:rPr lang="ru-RU" smtClean="0"/>
              <a:t>1</a:t>
            </a:fld>
            <a:endParaRPr lang="ru-RU"/>
          </a:p>
        </p:txBody>
      </p:sp>
    </p:spTree>
    <p:extLst>
      <p:ext uri="{BB962C8B-B14F-4D97-AF65-F5344CB8AC3E}">
        <p14:creationId xmlns:p14="http://schemas.microsoft.com/office/powerpoint/2010/main" val="183139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76402AD-3A3E-4173-852D-955CC1854933}" type="slidenum">
              <a:rPr lang="ru-RU" smtClean="0"/>
              <a:t>3</a:t>
            </a:fld>
            <a:endParaRPr lang="ru-RU"/>
          </a:p>
        </p:txBody>
      </p:sp>
    </p:spTree>
    <p:extLst>
      <p:ext uri="{BB962C8B-B14F-4D97-AF65-F5344CB8AC3E}">
        <p14:creationId xmlns:p14="http://schemas.microsoft.com/office/powerpoint/2010/main" val="4013794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76402AD-3A3E-4173-852D-955CC1854933}" type="slidenum">
              <a:rPr lang="ru-RU" smtClean="0"/>
              <a:t>4</a:t>
            </a:fld>
            <a:endParaRPr lang="ru-RU"/>
          </a:p>
        </p:txBody>
      </p:sp>
    </p:spTree>
    <p:extLst>
      <p:ext uri="{BB962C8B-B14F-4D97-AF65-F5344CB8AC3E}">
        <p14:creationId xmlns:p14="http://schemas.microsoft.com/office/powerpoint/2010/main" val="2281601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76402AD-3A3E-4173-852D-955CC1854933}" type="slidenum">
              <a:rPr lang="ru-RU" smtClean="0"/>
              <a:t>5</a:t>
            </a:fld>
            <a:endParaRPr lang="ru-RU"/>
          </a:p>
        </p:txBody>
      </p:sp>
    </p:spTree>
    <p:extLst>
      <p:ext uri="{BB962C8B-B14F-4D97-AF65-F5344CB8AC3E}">
        <p14:creationId xmlns:p14="http://schemas.microsoft.com/office/powerpoint/2010/main" val="123860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76402AD-3A3E-4173-852D-955CC1854933}" type="slidenum">
              <a:rPr lang="ru-RU" smtClean="0"/>
              <a:t>6</a:t>
            </a:fld>
            <a:endParaRPr lang="ru-RU"/>
          </a:p>
        </p:txBody>
      </p:sp>
    </p:spTree>
    <p:extLst>
      <p:ext uri="{BB962C8B-B14F-4D97-AF65-F5344CB8AC3E}">
        <p14:creationId xmlns:p14="http://schemas.microsoft.com/office/powerpoint/2010/main" val="3954592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76402AD-3A3E-4173-852D-955CC1854933}" type="slidenum">
              <a:rPr lang="ru-RU" smtClean="0"/>
              <a:t>7</a:t>
            </a:fld>
            <a:endParaRPr lang="ru-RU"/>
          </a:p>
        </p:txBody>
      </p:sp>
    </p:spTree>
    <p:extLst>
      <p:ext uri="{BB962C8B-B14F-4D97-AF65-F5344CB8AC3E}">
        <p14:creationId xmlns:p14="http://schemas.microsoft.com/office/powerpoint/2010/main" val="1149920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43DB3FD-143E-4CCB-87C9-9309057B35B2}" type="datetimeFigureOut">
              <a:rPr lang="ru-RU" smtClean="0"/>
              <a:t>05.03.2014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514AF2-D762-4547-8028-DA7033C70642}"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43DB3FD-143E-4CCB-87C9-9309057B35B2}" type="datetimeFigureOut">
              <a:rPr lang="ru-RU" smtClean="0"/>
              <a:t>05.03.2014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514AF2-D762-4547-8028-DA7033C70642}"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3DB3FD-143E-4CCB-87C9-9309057B35B2}" type="datetimeFigureOut">
              <a:rPr lang="ru-RU" smtClean="0"/>
              <a:t>05.03.2014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514AF2-D762-4547-8028-DA7033C70642}"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43DB3FD-143E-4CCB-87C9-9309057B35B2}" type="datetimeFigureOut">
              <a:rPr lang="ru-RU" smtClean="0"/>
              <a:t>05.03.2014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514AF2-D762-4547-8028-DA7033C70642}"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3DB3FD-143E-4CCB-87C9-9309057B35B2}" type="datetimeFigureOut">
              <a:rPr lang="ru-RU" smtClean="0"/>
              <a:t>05.03.2014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514AF2-D762-4547-8028-DA7033C70642}"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3DB3FD-143E-4CCB-87C9-9309057B35B2}" type="datetimeFigureOut">
              <a:rPr lang="ru-RU" smtClean="0"/>
              <a:t>05.03.2014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514AF2-D762-4547-8028-DA7033C70642}"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43DB3FD-143E-4CCB-87C9-9309057B35B2}" type="datetimeFigureOut">
              <a:rPr lang="ru-RU" smtClean="0"/>
              <a:t>05.03.2014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5514AF2-D762-4547-8028-DA7033C70642}"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43DB3FD-143E-4CCB-87C9-9309057B35B2}" type="datetimeFigureOut">
              <a:rPr lang="ru-RU" smtClean="0"/>
              <a:t>05.03.2014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5514AF2-D762-4547-8028-DA7033C70642}"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3DB3FD-143E-4CCB-87C9-9309057B35B2}" type="datetimeFigureOut">
              <a:rPr lang="ru-RU" smtClean="0"/>
              <a:t>05.03.2014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5514AF2-D762-4547-8028-DA7033C70642}"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3DB3FD-143E-4CCB-87C9-9309057B35B2}" type="datetimeFigureOut">
              <a:rPr lang="ru-RU" smtClean="0"/>
              <a:t>05.03.2014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514AF2-D762-4547-8028-DA7033C70642}"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3DB3FD-143E-4CCB-87C9-9309057B35B2}" type="datetimeFigureOut">
              <a:rPr lang="ru-RU" smtClean="0"/>
              <a:t>05.03.2014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514AF2-D762-4547-8028-DA7033C70642}"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43DB3FD-143E-4CCB-87C9-9309057B35B2}" type="datetimeFigureOut">
              <a:rPr lang="ru-RU" smtClean="0"/>
              <a:t>05.03.2014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5514AF2-D762-4547-8028-DA7033C7064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8862" y="233677"/>
            <a:ext cx="7617327" cy="5904656"/>
          </a:xfrm>
        </p:spPr>
        <p:txBody>
          <a:bodyPr/>
          <a:lstStyle/>
          <a:p>
            <a:pPr marL="182880" indent="0" algn="r">
              <a:buNone/>
            </a:pPr>
            <a:r>
              <a:rPr lang="ru-RU" sz="3000" i="1" dirty="0" smtClean="0">
                <a:solidFill>
                  <a:schemeClr val="accent6">
                    <a:lumMod val="50000"/>
                  </a:schemeClr>
                </a:solidFill>
                <a:effectLst/>
              </a:rPr>
              <a:t>   Приказ Министерства </a:t>
            </a:r>
            <a:r>
              <a:rPr lang="ru-RU" sz="3000" i="1" dirty="0">
                <a:solidFill>
                  <a:schemeClr val="accent6">
                    <a:lumMod val="50000"/>
                  </a:schemeClr>
                </a:solidFill>
                <a:effectLst/>
              </a:rPr>
              <a:t>образования </a:t>
            </a:r>
            <a:r>
              <a:rPr lang="ru-RU" sz="3000" i="1" dirty="0" smtClean="0">
                <a:solidFill>
                  <a:schemeClr val="accent6">
                    <a:lumMod val="50000"/>
                  </a:schemeClr>
                </a:solidFill>
                <a:effectLst/>
              </a:rPr>
              <a:t/>
            </a:r>
            <a:br>
              <a:rPr lang="ru-RU" sz="3000" i="1" dirty="0" smtClean="0">
                <a:solidFill>
                  <a:schemeClr val="accent6">
                    <a:lumMod val="50000"/>
                  </a:schemeClr>
                </a:solidFill>
                <a:effectLst/>
              </a:rPr>
            </a:br>
            <a:r>
              <a:rPr lang="ru-RU" sz="3000" i="1" dirty="0" smtClean="0">
                <a:solidFill>
                  <a:schemeClr val="accent6">
                    <a:lumMod val="50000"/>
                  </a:schemeClr>
                </a:solidFill>
                <a:effectLst/>
              </a:rPr>
              <a:t>и </a:t>
            </a:r>
            <a:r>
              <a:rPr lang="ru-RU" sz="3000" i="1" dirty="0">
                <a:solidFill>
                  <a:schemeClr val="accent6">
                    <a:lumMod val="50000"/>
                  </a:schemeClr>
                </a:solidFill>
                <a:effectLst/>
              </a:rPr>
              <a:t>науки Российской Федерации (</a:t>
            </a:r>
            <a:r>
              <a:rPr lang="ru-RU" sz="3000" i="1" dirty="0" err="1">
                <a:solidFill>
                  <a:schemeClr val="accent6">
                    <a:lumMod val="50000"/>
                  </a:schemeClr>
                </a:solidFill>
                <a:effectLst/>
              </a:rPr>
              <a:t>Минобрнауки</a:t>
            </a:r>
            <a:r>
              <a:rPr lang="ru-RU" sz="3000" i="1" dirty="0">
                <a:solidFill>
                  <a:schemeClr val="accent6">
                    <a:lumMod val="50000"/>
                  </a:schemeClr>
                </a:solidFill>
                <a:effectLst/>
              </a:rPr>
              <a:t> России</a:t>
            </a:r>
            <a:r>
              <a:rPr lang="ru-RU" sz="3000" i="1" dirty="0" smtClean="0">
                <a:solidFill>
                  <a:schemeClr val="accent6">
                    <a:lumMod val="50000"/>
                  </a:schemeClr>
                </a:solidFill>
                <a:effectLst/>
              </a:rPr>
              <a:t>)</a:t>
            </a:r>
            <a:br>
              <a:rPr lang="ru-RU" sz="3000" i="1" dirty="0" smtClean="0">
                <a:solidFill>
                  <a:schemeClr val="accent6">
                    <a:lumMod val="50000"/>
                  </a:schemeClr>
                </a:solidFill>
                <a:effectLst/>
              </a:rPr>
            </a:br>
            <a:r>
              <a:rPr lang="ru-RU" sz="3000" i="1" dirty="0" smtClean="0">
                <a:solidFill>
                  <a:schemeClr val="accent6">
                    <a:lumMod val="50000"/>
                  </a:schemeClr>
                </a:solidFill>
                <a:effectLst/>
              </a:rPr>
              <a:t> </a:t>
            </a:r>
            <a:r>
              <a:rPr lang="ru-RU" sz="3000" i="1" dirty="0">
                <a:solidFill>
                  <a:schemeClr val="accent6">
                    <a:lumMod val="50000"/>
                  </a:schemeClr>
                </a:solidFill>
                <a:effectLst/>
              </a:rPr>
              <a:t>от 17 октября 2013 г. </a:t>
            </a:r>
            <a:r>
              <a:rPr lang="ru-RU" sz="3000" i="1" dirty="0" smtClean="0">
                <a:solidFill>
                  <a:schemeClr val="accent6">
                    <a:lumMod val="50000"/>
                  </a:schemeClr>
                </a:solidFill>
                <a:effectLst/>
              </a:rPr>
              <a:t/>
            </a:r>
            <a:br>
              <a:rPr lang="ru-RU" sz="3000" i="1" dirty="0" smtClean="0">
                <a:solidFill>
                  <a:schemeClr val="accent6">
                    <a:lumMod val="50000"/>
                  </a:schemeClr>
                </a:solidFill>
                <a:effectLst/>
              </a:rPr>
            </a:br>
            <a:r>
              <a:rPr lang="ru-RU" sz="3000" i="1" dirty="0" smtClean="0">
                <a:solidFill>
                  <a:schemeClr val="accent6">
                    <a:lumMod val="50000"/>
                  </a:schemeClr>
                </a:solidFill>
                <a:effectLst/>
              </a:rPr>
              <a:t>N 1155 г</a:t>
            </a:r>
            <a:r>
              <a:rPr lang="ru-RU" sz="3000" i="1" dirty="0">
                <a:solidFill>
                  <a:schemeClr val="accent6">
                    <a:lumMod val="50000"/>
                  </a:schemeClr>
                </a:solidFill>
                <a:effectLst/>
              </a:rPr>
              <a:t>. Москва</a:t>
            </a:r>
            <a:br>
              <a:rPr lang="ru-RU" sz="3000" i="1" dirty="0">
                <a:solidFill>
                  <a:schemeClr val="accent6">
                    <a:lumMod val="50000"/>
                  </a:schemeClr>
                </a:solidFill>
                <a:effectLst/>
              </a:rPr>
            </a:br>
            <a:r>
              <a:rPr lang="ru-RU" sz="3000" i="1" dirty="0">
                <a:solidFill>
                  <a:schemeClr val="accent6">
                    <a:lumMod val="50000"/>
                  </a:schemeClr>
                </a:solidFill>
                <a:effectLst/>
              </a:rPr>
              <a:t>"Об утверждении федерального государственного образовательного стандарта дошкольного образования" </a:t>
            </a:r>
            <a:r>
              <a:rPr lang="ru-RU" sz="3000" dirty="0">
                <a:effectLst/>
              </a:rPr>
              <a:t/>
            </a:r>
            <a:br>
              <a:rPr lang="ru-RU" sz="3000" dirty="0">
                <a:effectLst/>
              </a:rPr>
            </a:br>
            <a:r>
              <a:rPr lang="ru-RU" sz="3000" dirty="0" smtClean="0">
                <a:effectLst/>
              </a:rPr>
              <a:t/>
            </a:r>
            <a:br>
              <a:rPr lang="ru-RU" sz="3000" dirty="0" smtClean="0">
                <a:effectLst/>
              </a:rPr>
            </a:br>
            <a:r>
              <a:rPr lang="ru-RU" sz="3000" dirty="0" smtClean="0">
                <a:effectLst/>
              </a:rPr>
              <a:t/>
            </a:r>
            <a:br>
              <a:rPr lang="ru-RU" sz="3000" dirty="0" smtClean="0">
                <a:effectLst/>
              </a:rPr>
            </a:br>
            <a:r>
              <a:rPr lang="ru-RU" sz="2400" dirty="0" smtClean="0">
                <a:effectLst/>
              </a:rPr>
              <a:t>Вступает </a:t>
            </a:r>
            <a:r>
              <a:rPr lang="ru-RU" sz="2400" dirty="0">
                <a:effectLst/>
              </a:rPr>
              <a:t>в силу:1 января 2014 г</a:t>
            </a:r>
            <a:r>
              <a:rPr lang="ru-RU" sz="2400" dirty="0" smtClean="0">
                <a:effectLst/>
              </a:rPr>
              <a:t>.</a:t>
            </a:r>
            <a:br>
              <a:rPr lang="ru-RU" sz="2400" dirty="0" smtClean="0">
                <a:effectLst/>
              </a:rPr>
            </a:br>
            <a:endParaRPr lang="ru-RU" sz="2400" dirty="0">
              <a:latin typeface="Times New Roman" pitchFamily="18" charset="0"/>
              <a:cs typeface="Times New Roman" pitchFamily="18" charset="0"/>
            </a:endParaRPr>
          </a:p>
        </p:txBody>
      </p:sp>
      <p:pic>
        <p:nvPicPr>
          <p:cNvPr id="2052" name="Picture 4" descr="C:\Users\Оператор\Desktop\загруженное.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978" y="233677"/>
            <a:ext cx="1475769" cy="175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7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500"/>
                                        <p:tgtEl>
                                          <p:spTgt spid="2052"/>
                                        </p:tgtEl>
                                      </p:cBhvr>
                                    </p:animEffect>
                                  </p:childTnLst>
                                </p:cTn>
                              </p:par>
                            </p:childTnLst>
                          </p:cTn>
                        </p:par>
                        <p:par>
                          <p:cTn id="8" fill="hold">
                            <p:stCondLst>
                              <p:cond delay="500"/>
                            </p:stCondLst>
                            <p:childTnLst>
                              <p:par>
                                <p:cTn id="9" presetID="42"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76672"/>
            <a:ext cx="7920880" cy="6048672"/>
          </a:xfrm>
        </p:spPr>
        <p:txBody>
          <a:bodyPr>
            <a:normAutofit fontScale="85000" lnSpcReduction="20000"/>
          </a:bodyPr>
          <a:lstStyle/>
          <a:p>
            <a:pPr lvl="0" indent="-216000">
              <a:spcBef>
                <a:spcPts val="0"/>
              </a:spcBef>
              <a:buClr>
                <a:srgbClr val="F14124">
                  <a:lumMod val="75000"/>
                </a:srgbClr>
              </a:buClr>
            </a:pPr>
            <a:r>
              <a:rPr lang="ru-RU" i="1" dirty="0">
                <a:solidFill>
                  <a:prstClr val="black">
                    <a:lumMod val="75000"/>
                    <a:lumOff val="25000"/>
                  </a:prstClr>
                </a:solidFill>
                <a:latin typeface="Times New Roman" pitchFamily="18" charset="0"/>
                <a:cs typeface="Times New Roman" pitchFamily="18" charset="0"/>
              </a:rPr>
              <a:t>5) объединения обучения и воспитания в целостный образовательный процесс на основе духовно-нравственных и социокультурных ценностей и принятых в обществе правил и норм поведения в интересах человека, семьи, общества;</a:t>
            </a:r>
          </a:p>
          <a:p>
            <a:pPr marL="12600" lvl="0" indent="0">
              <a:spcBef>
                <a:spcPts val="0"/>
              </a:spcBef>
              <a:buClr>
                <a:srgbClr val="F14124">
                  <a:lumMod val="75000"/>
                </a:srgbClr>
              </a:buClr>
              <a:buNone/>
            </a:pPr>
            <a:endParaRPr lang="ru-RU" i="1" dirty="0">
              <a:solidFill>
                <a:prstClr val="black">
                  <a:lumMod val="75000"/>
                  <a:lumOff val="25000"/>
                </a:prstClr>
              </a:solidFill>
              <a:latin typeface="Times New Roman" pitchFamily="18" charset="0"/>
              <a:cs typeface="Times New Roman" pitchFamily="18" charset="0"/>
            </a:endParaRPr>
          </a:p>
          <a:p>
            <a:pPr lvl="0" indent="-216000">
              <a:spcBef>
                <a:spcPts val="0"/>
              </a:spcBef>
              <a:buClr>
                <a:srgbClr val="F14124">
                  <a:lumMod val="75000"/>
                </a:srgbClr>
              </a:buClr>
            </a:pPr>
            <a:r>
              <a:rPr lang="ru-RU" i="1" dirty="0">
                <a:solidFill>
                  <a:prstClr val="black">
                    <a:lumMod val="75000"/>
                    <a:lumOff val="25000"/>
                  </a:prstClr>
                </a:solidFill>
                <a:latin typeface="Times New Roman" pitchFamily="18" charset="0"/>
                <a:cs typeface="Times New Roman" pitchFamily="18" charset="0"/>
              </a:rPr>
              <a:t>6) формирования общей культуры личности детей, в том числе ценностей здорового образа жизни, развития их социальных, нравственных, эстетических, интеллектуальных, физических качеств, инициативности, самостоятельности и ответственности ребенка, формирования предпосылок учебной деятельности;</a:t>
            </a:r>
          </a:p>
          <a:p>
            <a:pPr marL="12600" lvl="0" indent="0">
              <a:spcBef>
                <a:spcPts val="0"/>
              </a:spcBef>
              <a:buClr>
                <a:srgbClr val="F14124">
                  <a:lumMod val="75000"/>
                </a:srgbClr>
              </a:buClr>
              <a:buNone/>
            </a:pPr>
            <a:endParaRPr lang="ru-RU" i="1" dirty="0">
              <a:solidFill>
                <a:prstClr val="black">
                  <a:lumMod val="75000"/>
                  <a:lumOff val="25000"/>
                </a:prstClr>
              </a:solidFill>
              <a:latin typeface="Times New Roman" pitchFamily="18" charset="0"/>
              <a:cs typeface="Times New Roman" pitchFamily="18" charset="0"/>
            </a:endParaRPr>
          </a:p>
          <a:p>
            <a:pPr lvl="0" indent="-216000">
              <a:spcBef>
                <a:spcPts val="0"/>
              </a:spcBef>
              <a:buClr>
                <a:srgbClr val="F14124">
                  <a:lumMod val="75000"/>
                </a:srgbClr>
              </a:buClr>
            </a:pPr>
            <a:r>
              <a:rPr lang="ru-RU" i="1" dirty="0">
                <a:solidFill>
                  <a:prstClr val="black">
                    <a:lumMod val="75000"/>
                    <a:lumOff val="25000"/>
                  </a:prstClr>
                </a:solidFill>
                <a:latin typeface="Times New Roman" pitchFamily="18" charset="0"/>
                <a:cs typeface="Times New Roman" pitchFamily="18" charset="0"/>
              </a:rPr>
              <a:t>7) обеспечения вариативности и разнообразия содержания Программ и организационных форм дошкольного образования, возможности формирования Программ различной направленности с учетом образовательных потребностей, способностей и состояния здоровья детей;</a:t>
            </a:r>
          </a:p>
          <a:p>
            <a:pPr marL="12600" lvl="0" indent="0">
              <a:spcBef>
                <a:spcPts val="0"/>
              </a:spcBef>
              <a:buClr>
                <a:srgbClr val="F14124">
                  <a:lumMod val="75000"/>
                </a:srgbClr>
              </a:buClr>
              <a:buNone/>
            </a:pPr>
            <a:endParaRPr lang="ru-RU" i="1" dirty="0">
              <a:solidFill>
                <a:prstClr val="black">
                  <a:lumMod val="75000"/>
                  <a:lumOff val="25000"/>
                </a:prstClr>
              </a:solidFill>
              <a:latin typeface="Times New Roman" pitchFamily="18" charset="0"/>
              <a:cs typeface="Times New Roman" pitchFamily="18" charset="0"/>
            </a:endParaRPr>
          </a:p>
          <a:p>
            <a:pPr lvl="0" indent="-216000">
              <a:spcBef>
                <a:spcPts val="0"/>
              </a:spcBef>
              <a:buClr>
                <a:srgbClr val="F14124">
                  <a:lumMod val="75000"/>
                </a:srgbClr>
              </a:buClr>
            </a:pPr>
            <a:r>
              <a:rPr lang="ru-RU" i="1" dirty="0">
                <a:solidFill>
                  <a:prstClr val="black">
                    <a:lumMod val="75000"/>
                    <a:lumOff val="25000"/>
                  </a:prstClr>
                </a:solidFill>
                <a:latin typeface="Times New Roman" pitchFamily="18" charset="0"/>
                <a:cs typeface="Times New Roman" pitchFamily="18" charset="0"/>
              </a:rPr>
              <a:t>8) формирования социокультурной среды, соответствующей возрастным, индивидуальным, психологическим и физиологическим особенностям детей;</a:t>
            </a:r>
          </a:p>
          <a:p>
            <a:pPr marL="12600" lvl="0" indent="0">
              <a:spcBef>
                <a:spcPts val="0"/>
              </a:spcBef>
              <a:buClr>
                <a:srgbClr val="F14124">
                  <a:lumMod val="75000"/>
                </a:srgbClr>
              </a:buClr>
              <a:buNone/>
            </a:pPr>
            <a:endParaRPr lang="ru-RU" i="1" dirty="0">
              <a:solidFill>
                <a:prstClr val="black">
                  <a:lumMod val="75000"/>
                  <a:lumOff val="25000"/>
                </a:prstClr>
              </a:solidFill>
              <a:latin typeface="Times New Roman" pitchFamily="18" charset="0"/>
              <a:cs typeface="Times New Roman" pitchFamily="18" charset="0"/>
            </a:endParaRPr>
          </a:p>
          <a:p>
            <a:pPr lvl="0" indent="-216000">
              <a:spcBef>
                <a:spcPts val="0"/>
              </a:spcBef>
              <a:buClr>
                <a:srgbClr val="F14124">
                  <a:lumMod val="75000"/>
                </a:srgbClr>
              </a:buClr>
            </a:pPr>
            <a:r>
              <a:rPr lang="ru-RU" i="1" dirty="0">
                <a:solidFill>
                  <a:prstClr val="black">
                    <a:lumMod val="75000"/>
                    <a:lumOff val="25000"/>
                  </a:prstClr>
                </a:solidFill>
                <a:latin typeface="Times New Roman" pitchFamily="18" charset="0"/>
                <a:cs typeface="Times New Roman" pitchFamily="18" charset="0"/>
              </a:rPr>
              <a:t>9) обеспечения психолого-педагогической поддержки семьи и повышения компетентности родителей (законных представителей) в вопросах развития и образования, охраны и укрепления здоровья детей</a:t>
            </a:r>
            <a:r>
              <a:rPr lang="ru-RU" i="1" dirty="0" smtClean="0">
                <a:solidFill>
                  <a:prstClr val="black">
                    <a:lumMod val="75000"/>
                    <a:lumOff val="25000"/>
                  </a:prstClr>
                </a:solidFill>
                <a:latin typeface="Times New Roman" pitchFamily="18" charset="0"/>
                <a:cs typeface="Times New Roman" pitchFamily="18" charset="0"/>
              </a:rPr>
              <a:t>.</a:t>
            </a:r>
            <a:endParaRPr lang="ru-RU" dirty="0"/>
          </a:p>
        </p:txBody>
      </p:sp>
    </p:spTree>
    <p:extLst>
      <p:ext uri="{BB962C8B-B14F-4D97-AF65-F5344CB8AC3E}">
        <p14:creationId xmlns:p14="http://schemas.microsoft.com/office/powerpoint/2010/main" val="264779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332656"/>
            <a:ext cx="8136904" cy="6192688"/>
          </a:xfrm>
        </p:spPr>
        <p:txBody>
          <a:bodyPr>
            <a:noAutofit/>
          </a:bodyPr>
          <a:lstStyle/>
          <a:p>
            <a:pPr marL="45720" indent="0">
              <a:spcBef>
                <a:spcPts val="0"/>
              </a:spcBef>
              <a:spcAft>
                <a:spcPts val="200"/>
              </a:spcAft>
              <a:buNone/>
            </a:pPr>
            <a:r>
              <a:rPr lang="ru-RU" sz="2000" dirty="0">
                <a:latin typeface="Times New Roman" pitchFamily="18" charset="0"/>
                <a:cs typeface="Times New Roman" pitchFamily="18" charset="0"/>
              </a:rPr>
              <a:t>1.7. Стандарт является основой для</a:t>
            </a:r>
            <a:r>
              <a:rPr lang="ru-RU" sz="2000" dirty="0" smtClean="0">
                <a:latin typeface="Times New Roman" pitchFamily="18" charset="0"/>
                <a:cs typeface="Times New Roman" pitchFamily="18" charset="0"/>
              </a:rPr>
              <a:t>:</a:t>
            </a:r>
          </a:p>
          <a:p>
            <a:pPr marL="45720" indent="0">
              <a:spcBef>
                <a:spcPts val="0"/>
              </a:spcBef>
              <a:spcAft>
                <a:spcPts val="200"/>
              </a:spcAft>
              <a:buNone/>
            </a:pPr>
            <a:endParaRPr lang="ru-RU" sz="1900" dirty="0">
              <a:latin typeface="Times New Roman" pitchFamily="18" charset="0"/>
              <a:cs typeface="Times New Roman" pitchFamily="18" charset="0"/>
            </a:endParaRPr>
          </a:p>
          <a:p>
            <a:pPr>
              <a:spcBef>
                <a:spcPts val="0"/>
              </a:spcBef>
              <a:spcAft>
                <a:spcPts val="200"/>
              </a:spcAft>
            </a:pPr>
            <a:r>
              <a:rPr lang="ru-RU" sz="1900" i="1" dirty="0" smtClean="0">
                <a:latin typeface="Times New Roman" pitchFamily="18" charset="0"/>
                <a:cs typeface="Times New Roman" pitchFamily="18" charset="0"/>
              </a:rPr>
              <a:t>1</a:t>
            </a:r>
            <a:r>
              <a:rPr lang="ru-RU" sz="1900" i="1" dirty="0">
                <a:latin typeface="Times New Roman" pitchFamily="18" charset="0"/>
                <a:cs typeface="Times New Roman" pitchFamily="18" charset="0"/>
              </a:rPr>
              <a:t>) разработки Программы;</a:t>
            </a:r>
          </a:p>
          <a:p>
            <a:pPr marL="45720" indent="0">
              <a:spcBef>
                <a:spcPts val="0"/>
              </a:spcBef>
              <a:spcAft>
                <a:spcPts val="200"/>
              </a:spcAft>
              <a:buNone/>
            </a:pPr>
            <a:endParaRPr lang="ru-RU" sz="1900" i="1" dirty="0">
              <a:latin typeface="Times New Roman" pitchFamily="18" charset="0"/>
              <a:cs typeface="Times New Roman" pitchFamily="18" charset="0"/>
            </a:endParaRPr>
          </a:p>
          <a:p>
            <a:pPr>
              <a:spcBef>
                <a:spcPts val="0"/>
              </a:spcBef>
              <a:spcAft>
                <a:spcPts val="200"/>
              </a:spcAft>
            </a:pPr>
            <a:r>
              <a:rPr lang="ru-RU" sz="1900" i="1" dirty="0">
                <a:latin typeface="Times New Roman" pitchFamily="18" charset="0"/>
                <a:cs typeface="Times New Roman" pitchFamily="18" charset="0"/>
              </a:rPr>
              <a:t>2) разработки вариативных примерных образовательных программ дошкольного образования (далее - примерные программы);</a:t>
            </a:r>
          </a:p>
          <a:p>
            <a:pPr marL="45720" indent="0">
              <a:spcBef>
                <a:spcPts val="0"/>
              </a:spcBef>
              <a:spcAft>
                <a:spcPts val="200"/>
              </a:spcAft>
              <a:buNone/>
            </a:pPr>
            <a:endParaRPr lang="ru-RU" sz="1900" i="1" dirty="0">
              <a:latin typeface="Times New Roman" pitchFamily="18" charset="0"/>
              <a:cs typeface="Times New Roman" pitchFamily="18" charset="0"/>
            </a:endParaRPr>
          </a:p>
          <a:p>
            <a:pPr>
              <a:spcBef>
                <a:spcPts val="0"/>
              </a:spcBef>
              <a:spcAft>
                <a:spcPts val="200"/>
              </a:spcAft>
            </a:pPr>
            <a:r>
              <a:rPr lang="ru-RU" sz="1900" i="1" dirty="0">
                <a:latin typeface="Times New Roman" pitchFamily="18" charset="0"/>
                <a:cs typeface="Times New Roman" pitchFamily="18" charset="0"/>
              </a:rPr>
              <a:t>3) разработки нормативов финансового обеспечения реализации Программы и нормативных затрат на оказание государственной (муниципальной) услуги в сфере дошкольного образования;</a:t>
            </a:r>
          </a:p>
          <a:p>
            <a:pPr marL="45720" indent="0">
              <a:spcBef>
                <a:spcPts val="0"/>
              </a:spcBef>
              <a:spcAft>
                <a:spcPts val="200"/>
              </a:spcAft>
              <a:buNone/>
            </a:pPr>
            <a:endParaRPr lang="ru-RU" sz="1900" i="1" dirty="0">
              <a:latin typeface="Times New Roman" pitchFamily="18" charset="0"/>
              <a:cs typeface="Times New Roman" pitchFamily="18" charset="0"/>
            </a:endParaRPr>
          </a:p>
          <a:p>
            <a:pPr>
              <a:spcBef>
                <a:spcPts val="0"/>
              </a:spcBef>
              <a:spcAft>
                <a:spcPts val="200"/>
              </a:spcAft>
            </a:pPr>
            <a:r>
              <a:rPr lang="ru-RU" sz="1900" i="1" dirty="0">
                <a:latin typeface="Times New Roman" pitchFamily="18" charset="0"/>
                <a:cs typeface="Times New Roman" pitchFamily="18" charset="0"/>
              </a:rPr>
              <a:t>4) объективной оценки соответствия образовательной деятельности Организации требованиям Стандарта;</a:t>
            </a:r>
          </a:p>
          <a:p>
            <a:pPr marL="45720" indent="0">
              <a:spcBef>
                <a:spcPts val="0"/>
              </a:spcBef>
              <a:spcAft>
                <a:spcPts val="200"/>
              </a:spcAft>
              <a:buNone/>
            </a:pPr>
            <a:endParaRPr lang="ru-RU" sz="1900" i="1" dirty="0">
              <a:latin typeface="Times New Roman" pitchFamily="18" charset="0"/>
              <a:cs typeface="Times New Roman" pitchFamily="18" charset="0"/>
            </a:endParaRPr>
          </a:p>
          <a:p>
            <a:pPr>
              <a:spcBef>
                <a:spcPts val="0"/>
              </a:spcBef>
              <a:spcAft>
                <a:spcPts val="200"/>
              </a:spcAft>
            </a:pPr>
            <a:r>
              <a:rPr lang="ru-RU" sz="1900" i="1" dirty="0">
                <a:latin typeface="Times New Roman" pitchFamily="18" charset="0"/>
                <a:cs typeface="Times New Roman" pitchFamily="18" charset="0"/>
              </a:rPr>
              <a:t>5) формирования содержания профессионального образования и дополнительного профессионального образования педагогических работников, а также проведения их аттестации</a:t>
            </a:r>
            <a:r>
              <a:rPr lang="ru-RU" sz="1900" i="1" dirty="0" smtClean="0">
                <a:latin typeface="Times New Roman" pitchFamily="18" charset="0"/>
                <a:cs typeface="Times New Roman" pitchFamily="18" charset="0"/>
              </a:rPr>
              <a:t>;</a:t>
            </a:r>
            <a:endParaRPr lang="ru-RU" sz="1900" i="1" dirty="0">
              <a:latin typeface="Times New Roman" pitchFamily="18" charset="0"/>
              <a:cs typeface="Times New Roman" pitchFamily="18" charset="0"/>
            </a:endParaRPr>
          </a:p>
        </p:txBody>
      </p:sp>
    </p:spTree>
    <p:extLst>
      <p:ext uri="{BB962C8B-B14F-4D97-AF65-F5344CB8AC3E}">
        <p14:creationId xmlns:p14="http://schemas.microsoft.com/office/powerpoint/2010/main" val="122437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1000"/>
                            </p:stCondLst>
                            <p:childTnLst>
                              <p:par>
                                <p:cTn id="9" presetID="42" presetClass="entr" presetSubtype="0" fill="hold" nodeType="afterEffect">
                                  <p:stCondLst>
                                    <p:cond delay="1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4" fill="hold">
                            <p:stCondLst>
                              <p:cond delay="3250"/>
                            </p:stCondLst>
                            <p:childTnLst>
                              <p:par>
                                <p:cTn id="15" presetID="42" presetClass="entr" presetSubtype="0" fill="hold" nodeType="afterEffect">
                                  <p:stCondLst>
                                    <p:cond delay="125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
                                        <p:tgtEl>
                                          <p:spTgt spid="3">
                                            <p:txEl>
                                              <p:pRg st="6" end="6"/>
                                            </p:txEl>
                                          </p:spTgt>
                                        </p:tgtEl>
                                      </p:cBhvr>
                                    </p:animEffect>
                                    <p:anim calcmode="lin" valueType="num">
                                      <p:cBhvr>
                                        <p:cTn id="25" dur="1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anim calcmode="lin" valueType="num">
                                      <p:cBhvr>
                                        <p:cTn id="3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1000"/>
                                        <p:tgtEl>
                                          <p:spTgt spid="3">
                                            <p:txEl>
                                              <p:pRg st="10" end="10"/>
                                            </p:txEl>
                                          </p:spTgt>
                                        </p:tgtEl>
                                      </p:cBhvr>
                                    </p:animEffect>
                                    <p:anim calcmode="lin" valueType="num">
                                      <p:cBhvr>
                                        <p:cTn id="3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04664"/>
            <a:ext cx="7848872" cy="6120680"/>
          </a:xfrm>
        </p:spPr>
        <p:txBody>
          <a:bodyPr>
            <a:normAutofit/>
          </a:bodyPr>
          <a:lstStyle/>
          <a:p>
            <a:endParaRPr lang="ru-RU" dirty="0" smtClean="0">
              <a:latin typeface="Times New Roman" pitchFamily="18" charset="0"/>
              <a:cs typeface="Times New Roman" pitchFamily="18" charset="0"/>
            </a:endParaRPr>
          </a:p>
          <a:p>
            <a:pPr>
              <a:spcBef>
                <a:spcPts val="0"/>
              </a:spcBef>
              <a:spcAft>
                <a:spcPts val="200"/>
              </a:spcAft>
            </a:pPr>
            <a:r>
              <a:rPr lang="ru-RU" sz="2100" i="1" dirty="0" smtClean="0">
                <a:latin typeface="Times New Roman" pitchFamily="18" charset="0"/>
                <a:cs typeface="Times New Roman" pitchFamily="18" charset="0"/>
              </a:rPr>
              <a:t>6</a:t>
            </a:r>
            <a:r>
              <a:rPr lang="ru-RU" sz="2100" i="1" dirty="0">
                <a:latin typeface="Times New Roman" pitchFamily="18" charset="0"/>
                <a:cs typeface="Times New Roman" pitchFamily="18" charset="0"/>
              </a:rPr>
              <a:t>) оказания помощи родителям (законным представителям) в воспитании детей, охране и укреплении их физического и психического здоровья, в развитии индивидуальных способностей и необходимой коррекции нарушений их развития.</a:t>
            </a:r>
          </a:p>
          <a:p>
            <a:endParaRPr lang="ru-RU" dirty="0" smtClean="0">
              <a:latin typeface="Times New Roman" pitchFamily="18" charset="0"/>
              <a:cs typeface="Times New Roman" pitchFamily="18" charset="0"/>
            </a:endParaRPr>
          </a:p>
          <a:p>
            <a:pPr marL="45720" indent="0">
              <a:buNone/>
            </a:pPr>
            <a:r>
              <a:rPr lang="ru-RU" sz="2000" dirty="0" smtClean="0">
                <a:latin typeface="Times New Roman" pitchFamily="18" charset="0"/>
                <a:cs typeface="Times New Roman" pitchFamily="18" charset="0"/>
              </a:rPr>
              <a:t>1.8</a:t>
            </a:r>
            <a:r>
              <a:rPr lang="ru-RU" sz="2000" dirty="0">
                <a:latin typeface="Times New Roman" pitchFamily="18" charset="0"/>
                <a:cs typeface="Times New Roman" pitchFamily="18" charset="0"/>
              </a:rPr>
              <a:t>. Стандарт включает в себя требования к</a:t>
            </a:r>
            <a:r>
              <a:rPr lang="ru-RU" dirty="0">
                <a:latin typeface="Times New Roman" pitchFamily="18" charset="0"/>
                <a:cs typeface="Times New Roman" pitchFamily="18" charset="0"/>
              </a:rPr>
              <a:t>:</a:t>
            </a:r>
          </a:p>
          <a:p>
            <a:pPr marL="45720" indent="0">
              <a:buNone/>
            </a:pPr>
            <a:endParaRPr lang="ru-RU" i="1" dirty="0">
              <a:latin typeface="Times New Roman" pitchFamily="18" charset="0"/>
              <a:cs typeface="Times New Roman" pitchFamily="18" charset="0"/>
            </a:endParaRPr>
          </a:p>
          <a:p>
            <a:r>
              <a:rPr lang="ru-RU" sz="1900" i="1" dirty="0">
                <a:latin typeface="Times New Roman" pitchFamily="18" charset="0"/>
                <a:cs typeface="Times New Roman" pitchFamily="18" charset="0"/>
              </a:rPr>
              <a:t>структуре Программы и ее объему;</a:t>
            </a:r>
          </a:p>
          <a:p>
            <a:pPr marL="45720" indent="0">
              <a:buNone/>
            </a:pPr>
            <a:endParaRPr lang="ru-RU" sz="1900" i="1" dirty="0">
              <a:latin typeface="Times New Roman" pitchFamily="18" charset="0"/>
              <a:cs typeface="Times New Roman" pitchFamily="18" charset="0"/>
            </a:endParaRPr>
          </a:p>
          <a:p>
            <a:r>
              <a:rPr lang="ru-RU" sz="1900" i="1" dirty="0">
                <a:latin typeface="Times New Roman" pitchFamily="18" charset="0"/>
                <a:cs typeface="Times New Roman" pitchFamily="18" charset="0"/>
              </a:rPr>
              <a:t>условиям реализации Программы;</a:t>
            </a:r>
          </a:p>
          <a:p>
            <a:pPr marL="45720" indent="0">
              <a:buNone/>
            </a:pPr>
            <a:endParaRPr lang="ru-RU" sz="1900" i="1" dirty="0">
              <a:latin typeface="Times New Roman" pitchFamily="18" charset="0"/>
              <a:cs typeface="Times New Roman" pitchFamily="18" charset="0"/>
            </a:endParaRPr>
          </a:p>
          <a:p>
            <a:r>
              <a:rPr lang="ru-RU" sz="1900" i="1" dirty="0">
                <a:latin typeface="Times New Roman" pitchFamily="18" charset="0"/>
                <a:cs typeface="Times New Roman" pitchFamily="18" charset="0"/>
              </a:rPr>
              <a:t>результатам освоения Программы</a:t>
            </a:r>
            <a:r>
              <a:rPr lang="ru-RU" i="1" dirty="0">
                <a:latin typeface="Times New Roman" pitchFamily="18" charset="0"/>
                <a:cs typeface="Times New Roman" pitchFamily="18" charset="0"/>
              </a:rPr>
              <a:t>.</a:t>
            </a:r>
          </a:p>
          <a:p>
            <a:pPr marL="45720" indent="0">
              <a:buNone/>
            </a:pPr>
            <a:endParaRPr lang="ru-RU" dirty="0"/>
          </a:p>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198" y="4293095"/>
            <a:ext cx="2906269" cy="223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673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barn(inVertical)">
                                      <p:cBhvr>
                                        <p:cTn id="14" dur="500"/>
                                        <p:tgtEl>
                                          <p:spTgt spid="3">
                                            <p:txEl>
                                              <p:pRg st="3" end="3"/>
                                            </p:txEl>
                                          </p:spTgt>
                                        </p:tgtEl>
                                      </p:cBhvr>
                                    </p:animEffect>
                                  </p:childTnLst>
                                </p:cTn>
                              </p:par>
                            </p:childTnLst>
                          </p:cTn>
                        </p:par>
                        <p:par>
                          <p:cTn id="15" fill="hold">
                            <p:stCondLst>
                              <p:cond delay="500"/>
                            </p:stCondLst>
                            <p:childTnLst>
                              <p:par>
                                <p:cTn id="16" presetID="42" presetClass="entr" presetSubtype="0" fill="hold" nodeType="afterEffect">
                                  <p:stCondLst>
                                    <p:cond delay="175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1000"/>
                                        <p:tgtEl>
                                          <p:spTgt spid="3">
                                            <p:txEl>
                                              <p:pRg st="5" end="5"/>
                                            </p:txEl>
                                          </p:spTgt>
                                        </p:tgtEl>
                                      </p:cBhvr>
                                    </p:animEffect>
                                    <p:anim calcmode="lin" valueType="num">
                                      <p:cBhvr>
                                        <p:cTn id="1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1" fill="hold">
                            <p:stCondLst>
                              <p:cond delay="3250"/>
                            </p:stCondLst>
                            <p:childTnLst>
                              <p:par>
                                <p:cTn id="22" presetID="42" presetClass="entr" presetSubtype="0" fill="hold" nodeType="afterEffect">
                                  <p:stCondLst>
                                    <p:cond delay="200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1000"/>
                                        <p:tgtEl>
                                          <p:spTgt spid="3">
                                            <p:txEl>
                                              <p:pRg st="7" end="7"/>
                                            </p:txEl>
                                          </p:spTgt>
                                        </p:tgtEl>
                                      </p:cBhvr>
                                    </p:animEffect>
                                    <p:anim calcmode="lin" valueType="num">
                                      <p:cBhvr>
                                        <p:cTn id="2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27" fill="hold">
                            <p:stCondLst>
                              <p:cond delay="6250"/>
                            </p:stCondLst>
                            <p:childTnLst>
                              <p:par>
                                <p:cTn id="28" presetID="42" presetClass="entr" presetSubtype="0" fill="hold" nodeType="afterEffect">
                                  <p:stCondLst>
                                    <p:cond delay="225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1000"/>
                                        <p:tgtEl>
                                          <p:spTgt spid="3">
                                            <p:txEl>
                                              <p:pRg st="9" end="9"/>
                                            </p:txEl>
                                          </p:spTgt>
                                        </p:tgtEl>
                                      </p:cBhvr>
                                    </p:animEffect>
                                    <p:anim calcmode="lin" valueType="num">
                                      <p:cBhvr>
                                        <p:cTn id="3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33" fill="hold">
                            <p:stCondLst>
                              <p:cond delay="9500"/>
                            </p:stCondLst>
                            <p:childTnLst>
                              <p:par>
                                <p:cTn id="34" presetID="6" presetClass="entr" presetSubtype="16" fill="hold" nodeType="afterEffect">
                                  <p:stCondLst>
                                    <p:cond delay="750"/>
                                  </p:stCondLst>
                                  <p:childTnLst>
                                    <p:set>
                                      <p:cBhvr>
                                        <p:cTn id="35" dur="1" fill="hold">
                                          <p:stCondLst>
                                            <p:cond delay="0"/>
                                          </p:stCondLst>
                                        </p:cTn>
                                        <p:tgtEl>
                                          <p:spTgt spid="2050"/>
                                        </p:tgtEl>
                                        <p:attrNameLst>
                                          <p:attrName>style.visibility</p:attrName>
                                        </p:attrNameLst>
                                      </p:cBhvr>
                                      <p:to>
                                        <p:strVal val="visible"/>
                                      </p:to>
                                    </p:set>
                                    <p:animEffect transition="in" filter="circle(in)">
                                      <p:cBhvr>
                                        <p:cTn id="36"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548680"/>
            <a:ext cx="7848872" cy="3657560"/>
          </a:xfrm>
        </p:spPr>
        <p:txBody>
          <a:bodyPr>
            <a:normAutofit/>
          </a:bodyPr>
          <a:lstStyle/>
          <a:p>
            <a:pPr marL="45720" indent="0">
              <a:lnSpc>
                <a:spcPct val="150000"/>
              </a:lnSpc>
              <a:spcBef>
                <a:spcPts val="0"/>
              </a:spcBef>
              <a:buNone/>
            </a:pPr>
            <a:r>
              <a:rPr lang="ru-RU" sz="1900" dirty="0">
                <a:latin typeface="Times New Roman" pitchFamily="18" charset="0"/>
                <a:cs typeface="Times New Roman" pitchFamily="18" charset="0"/>
              </a:rPr>
              <a:t>1.9. Программа реализуется на государственном языке Российской Федерации. Программа может предусматривать возможность реализации на родном языке из числа языков народов Российской Федерации. Реализация Программы на родном языке из числа языков народов Российской Федерации не должна осуществляться в ущерб получению образования на государственном языке Российской Федерации.</a:t>
            </a:r>
          </a:p>
          <a:p>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428999"/>
            <a:ext cx="4536504" cy="301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667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1000"/>
                            </p:stCondLst>
                            <p:childTnLst>
                              <p:par>
                                <p:cTn id="9" presetID="6" presetClass="entr" presetSubtype="16" fill="hold" nodeType="afterEffect">
                                  <p:stCondLst>
                                    <p:cond delay="750"/>
                                  </p:stCondLst>
                                  <p:childTnLst>
                                    <p:set>
                                      <p:cBhvr>
                                        <p:cTn id="10" dur="1" fill="hold">
                                          <p:stCondLst>
                                            <p:cond delay="0"/>
                                          </p:stCondLst>
                                        </p:cTn>
                                        <p:tgtEl>
                                          <p:spTgt spid="3074"/>
                                        </p:tgtEl>
                                        <p:attrNameLst>
                                          <p:attrName>style.visibility</p:attrName>
                                        </p:attrNameLst>
                                      </p:cBhvr>
                                      <p:to>
                                        <p:strVal val="visible"/>
                                      </p:to>
                                    </p:set>
                                    <p:animEffect transition="in" filter="circle(in)">
                                      <p:cBhvr>
                                        <p:cTn id="11"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txBox="1">
            <a:spLocks noGrp="1"/>
          </p:cNvSpPr>
          <p:nvPr>
            <p:ph sz="quarter" idx="13"/>
          </p:nvPr>
        </p:nvSpPr>
        <p:spPr>
          <a:xfrm>
            <a:off x="1475656" y="4293096"/>
            <a:ext cx="7416824" cy="954107"/>
          </a:xfrm>
          <a:prstGeom prst="rect">
            <a:avLst/>
          </a:prstGeom>
          <a:noFill/>
        </p:spPr>
        <p:txBody>
          <a:bodyPr wrap="square" rtlCol="0">
            <a:spAutoFit/>
          </a:bodyPr>
          <a:lstStyle/>
          <a:p>
            <a:pPr marL="45720" indent="0" algn="r">
              <a:buNone/>
            </a:pPr>
            <a:r>
              <a:rPr lang="ru-RU" sz="2800" b="1" dirty="0" smtClean="0"/>
              <a:t>Выполнила</a:t>
            </a:r>
            <a:r>
              <a:rPr lang="ru-RU" sz="2800" dirty="0" smtClean="0"/>
              <a:t> </a:t>
            </a:r>
            <a:r>
              <a:rPr lang="ru-RU" sz="2800" i="1" dirty="0" err="1" smtClean="0"/>
              <a:t>Ветрова</a:t>
            </a:r>
            <a:r>
              <a:rPr lang="ru-RU" sz="2800" i="1" dirty="0" smtClean="0"/>
              <a:t> Марина Владимировна</a:t>
            </a:r>
            <a:r>
              <a:rPr lang="ru-RU" sz="2800" dirty="0" smtClean="0"/>
              <a:t>.</a:t>
            </a:r>
            <a:endParaRPr lang="ru-RU" sz="2800" dirty="0"/>
          </a:p>
        </p:txBody>
      </p:sp>
      <p:sp>
        <p:nvSpPr>
          <p:cNvPr id="5" name="Заголовок 4"/>
          <p:cNvSpPr txBox="1">
            <a:spLocks noGrp="1"/>
          </p:cNvSpPr>
          <p:nvPr>
            <p:ph type="title"/>
          </p:nvPr>
        </p:nvSpPr>
        <p:spPr>
          <a:xfrm>
            <a:off x="683568" y="764704"/>
            <a:ext cx="8064895" cy="923330"/>
          </a:xfrm>
          <a:prstGeom prst="rect">
            <a:avLst/>
          </a:prstGeom>
          <a:noFill/>
        </p:spPr>
        <p:txBody>
          <a:bodyPr wrap="square" rtlCol="0">
            <a:spAutoFit/>
          </a:bodyPr>
          <a:lstStyle/>
          <a:p>
            <a:pPr marL="0" indent="0" algn="ctr">
              <a:buNone/>
            </a:pPr>
            <a:r>
              <a:rPr lang="ru-RU" sz="5400" dirty="0">
                <a:solidFill>
                  <a:schemeClr val="accent6">
                    <a:lumMod val="50000"/>
                  </a:schemeClr>
                </a:solidFill>
              </a:rPr>
              <a:t>Спасибо за внимание.</a:t>
            </a:r>
            <a:endParaRPr lang="ru-RU" sz="5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44824"/>
            <a:ext cx="3207781"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214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1000"/>
                            </p:stCondLst>
                            <p:childTnLst>
                              <p:par>
                                <p:cTn id="11" presetID="26" presetClass="emph" presetSubtype="0" fill="hold" grpId="0" nodeType="afterEffect">
                                  <p:stCondLst>
                                    <p:cond delay="500"/>
                                  </p:stCondLst>
                                  <p:childTnLst>
                                    <p:animEffect transition="out" filter="fade">
                                      <p:cBhvr>
                                        <p:cTn id="12" dur="500" tmFilter="0, 0; .2, .5; .8, .5; 1, 0"/>
                                        <p:tgtEl>
                                          <p:spTgt spid="4">
                                            <p:txEl>
                                              <p:pRg st="0" end="0"/>
                                            </p:txEl>
                                          </p:spTgt>
                                        </p:tgtEl>
                                      </p:cBhvr>
                                    </p:animEffect>
                                    <p:animScale>
                                      <p:cBhvr>
                                        <p:cTn id="13" dur="250" autoRev="1" fill="hold"/>
                                        <p:tgtEl>
                                          <p:spTgt spid="4">
                                            <p:txEl>
                                              <p:pRg st="0" end="0"/>
                                            </p:txEl>
                                          </p:spTgt>
                                        </p:tgtEl>
                                      </p:cBhvr>
                                      <p:by x="105000" y="105000"/>
                                    </p:animScale>
                                  </p:childTnLst>
                                </p:cTn>
                              </p:par>
                            </p:childTnLst>
                          </p:cTn>
                        </p:par>
                        <p:par>
                          <p:cTn id="14" fill="hold">
                            <p:stCondLst>
                              <p:cond delay="2000"/>
                            </p:stCondLst>
                            <p:childTnLst>
                              <p:par>
                                <p:cTn id="15" presetID="6" presetClass="entr" presetSubtype="16" fill="hold" nodeType="afterEffect">
                                  <p:stCondLst>
                                    <p:cond delay="500"/>
                                  </p:stCondLst>
                                  <p:childTnLst>
                                    <p:set>
                                      <p:cBhvr>
                                        <p:cTn id="16" dur="1" fill="hold">
                                          <p:stCondLst>
                                            <p:cond delay="0"/>
                                          </p:stCondLst>
                                        </p:cTn>
                                        <p:tgtEl>
                                          <p:spTgt spid="4098"/>
                                        </p:tgtEl>
                                        <p:attrNameLst>
                                          <p:attrName>style.visibility</p:attrName>
                                        </p:attrNameLst>
                                      </p:cBhvr>
                                      <p:to>
                                        <p:strVal val="visible"/>
                                      </p:to>
                                    </p:set>
                                    <p:animEffect transition="in" filter="circle(in)">
                                      <p:cBhvr>
                                        <p:cTn id="1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04664"/>
            <a:ext cx="7848872" cy="6048672"/>
          </a:xfrm>
        </p:spPr>
        <p:txBody>
          <a:bodyPr>
            <a:normAutofit fontScale="62500" lnSpcReduction="20000"/>
          </a:bodyPr>
          <a:lstStyle/>
          <a:p>
            <a:pPr marL="45720" indent="0">
              <a:buNone/>
            </a:pPr>
            <a:r>
              <a:rPr lang="ru-RU" sz="2900" dirty="0" smtClean="0">
                <a:latin typeface="Times New Roman" pitchFamily="18" charset="0"/>
                <a:cs typeface="Times New Roman" pitchFamily="18" charset="0"/>
              </a:rPr>
              <a:t>В соответствии с пунктом 6 части 1 статьи 6 Федерального закона от 29 декабря 2012 г. N 273-ФЗ "Об образовании в Российской Федерации" </a:t>
            </a:r>
            <a:r>
              <a:rPr lang="ru-RU" sz="1600" dirty="0" smtClean="0">
                <a:latin typeface="Times New Roman" pitchFamily="18" charset="0"/>
                <a:cs typeface="Times New Roman" pitchFamily="18" charset="0"/>
              </a:rPr>
              <a:t>(Собрание законодательства Российской Федерации, 2012, N 53, ст. 7598; 2013, N 19, ст. 2326; N 30, ст.4036), подпунктом 5.2.41 Положения о Министерстве образования и науки Российской Федерации, утвержденного постановлением Правительства Российской Федерации от 3 июня 2013 г. N 466 (Собрание законодательства Российской Федерации, 2013, N 23, ст. 2923; N 33, ст. 4386; N 37, ст. 4702), пунктом 7 Правил разработки, утверждения федеральных государственных образовательных стандартов и внесения в них изменений, утвержденных постановлением Правительства Российской Федерации от 5 августа 2013 г. N 661 (Собрание законодательства Российской Федерации, 2013, N 33, ст. 4377</a:t>
            </a:r>
            <a:r>
              <a:rPr lang="ru-RU" dirty="0" smtClean="0">
                <a:latin typeface="Times New Roman" pitchFamily="18" charset="0"/>
                <a:cs typeface="Times New Roman" pitchFamily="18" charset="0"/>
              </a:rPr>
              <a:t>), </a:t>
            </a:r>
            <a:r>
              <a:rPr lang="ru-RU" sz="2900" dirty="0" smtClean="0">
                <a:latin typeface="Times New Roman" pitchFamily="18" charset="0"/>
                <a:cs typeface="Times New Roman" pitchFamily="18" charset="0"/>
              </a:rPr>
              <a:t>приказываю:</a:t>
            </a:r>
          </a:p>
          <a:p>
            <a:endParaRPr lang="ru-RU" dirty="0" smtClean="0">
              <a:latin typeface="Times New Roman" pitchFamily="18" charset="0"/>
              <a:cs typeface="Times New Roman" pitchFamily="18" charset="0"/>
            </a:endParaRPr>
          </a:p>
          <a:p>
            <a:pPr marL="45720" indent="0">
              <a:buNone/>
            </a:pPr>
            <a:r>
              <a:rPr lang="ru-RU" sz="2900" dirty="0" smtClean="0">
                <a:latin typeface="Times New Roman" pitchFamily="18" charset="0"/>
                <a:cs typeface="Times New Roman" pitchFamily="18" charset="0"/>
              </a:rPr>
              <a:t>1. Утвердить прилагаемый федеральный государственный образовательный стандарт дошкольного образования.</a:t>
            </a:r>
          </a:p>
          <a:p>
            <a:endParaRPr lang="ru-RU" sz="2900" dirty="0" smtClean="0">
              <a:latin typeface="Times New Roman" pitchFamily="18" charset="0"/>
              <a:cs typeface="Times New Roman" pitchFamily="18" charset="0"/>
            </a:endParaRPr>
          </a:p>
          <a:p>
            <a:pPr marL="45720" indent="0">
              <a:buNone/>
            </a:pPr>
            <a:r>
              <a:rPr lang="ru-RU" sz="2900" dirty="0" smtClean="0">
                <a:latin typeface="Times New Roman" pitchFamily="18" charset="0"/>
                <a:cs typeface="Times New Roman" pitchFamily="18" charset="0"/>
              </a:rPr>
              <a:t>2. Признать утратившими силу приказы Министерства образования и науки Российской Федерации:</a:t>
            </a:r>
          </a:p>
          <a:p>
            <a:endParaRPr lang="ru-RU" sz="2900" dirty="0" smtClean="0">
              <a:latin typeface="Times New Roman" pitchFamily="18" charset="0"/>
              <a:cs typeface="Times New Roman" pitchFamily="18" charset="0"/>
            </a:endParaRPr>
          </a:p>
          <a:p>
            <a:r>
              <a:rPr lang="ru-RU" sz="2900" dirty="0" smtClean="0">
                <a:latin typeface="Times New Roman" pitchFamily="18" charset="0"/>
                <a:cs typeface="Times New Roman" pitchFamily="18" charset="0"/>
              </a:rPr>
              <a:t>от 23 ноября 2009 г. N 655 "Об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 (зарегистрирован Министерством юстиции Российской Федерации 8 февраля 2010 г., регистрационный N 16299); </a:t>
            </a:r>
          </a:p>
          <a:p>
            <a:r>
              <a:rPr lang="ru-RU" sz="2900" dirty="0" smtClean="0">
                <a:latin typeface="Times New Roman" pitchFamily="18" charset="0"/>
                <a:cs typeface="Times New Roman" pitchFamily="18" charset="0"/>
              </a:rPr>
              <a:t>от 20 июля 2011 г. N 2151 "Об утверждении федеральных государственных требований к условиям реализации основной общеобразовательной программы дошкольного образования" (зарегистрирован Министерством юстиции Российской Федерации 14 ноября 2011 г., регистрационный N 22303).</a:t>
            </a:r>
          </a:p>
          <a:p>
            <a:pPr marL="45720" indent="0">
              <a:buNone/>
            </a:pPr>
            <a:r>
              <a:rPr lang="ru-RU" sz="2900" dirty="0" smtClean="0"/>
              <a:t>3</a:t>
            </a:r>
            <a:r>
              <a:rPr lang="ru-RU" sz="2900" dirty="0"/>
              <a:t>. Настоящий приказ вступает в силу с 1 января 2014 года.</a:t>
            </a:r>
          </a:p>
          <a:p>
            <a:endParaRPr lang="ru-RU" sz="2900" dirty="0">
              <a:latin typeface="Times New Roman" pitchFamily="18" charset="0"/>
              <a:cs typeface="Times New Roman" pitchFamily="18" charset="0"/>
            </a:endParaRPr>
          </a:p>
        </p:txBody>
      </p:sp>
    </p:spTree>
    <p:extLst>
      <p:ext uri="{BB962C8B-B14F-4D97-AF65-F5344CB8AC3E}">
        <p14:creationId xmlns:p14="http://schemas.microsoft.com/office/powerpoint/2010/main" val="246606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anim calcmode="lin" valueType="num">
                                      <p:cBhvr>
                                        <p:cTn id="4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60648"/>
            <a:ext cx="6512511" cy="720080"/>
          </a:xfrm>
        </p:spPr>
        <p:txBody>
          <a:bodyPr/>
          <a:lstStyle/>
          <a:p>
            <a:pPr marL="0" indent="0" algn="ctr">
              <a:buNone/>
            </a:pPr>
            <a:r>
              <a:rPr lang="ru-RU" sz="4800" i="1" dirty="0" smtClean="0">
                <a:solidFill>
                  <a:srgbClr val="7030A0"/>
                </a:solidFill>
              </a:rPr>
              <a:t>Приложение</a:t>
            </a:r>
            <a:endParaRPr lang="ru-RU" sz="4800" i="1" dirty="0">
              <a:solidFill>
                <a:srgbClr val="7030A0"/>
              </a:solidFill>
            </a:endParaRPr>
          </a:p>
        </p:txBody>
      </p:sp>
      <p:sp>
        <p:nvSpPr>
          <p:cNvPr id="3" name="Объект 2"/>
          <p:cNvSpPr>
            <a:spLocks noGrp="1"/>
          </p:cNvSpPr>
          <p:nvPr>
            <p:ph sz="quarter" idx="13"/>
          </p:nvPr>
        </p:nvSpPr>
        <p:spPr>
          <a:xfrm>
            <a:off x="683568" y="1124744"/>
            <a:ext cx="7920880" cy="5184576"/>
          </a:xfrm>
        </p:spPr>
        <p:txBody>
          <a:bodyPr>
            <a:normAutofit fontScale="62500" lnSpcReduction="20000"/>
          </a:bodyPr>
          <a:lstStyle/>
          <a:p>
            <a:pPr marL="45720" indent="0">
              <a:buNone/>
            </a:pPr>
            <a:r>
              <a:rPr lang="ru-RU" sz="2900" dirty="0">
                <a:latin typeface="Times New Roman" pitchFamily="18" charset="0"/>
                <a:cs typeface="Times New Roman" pitchFamily="18" charset="0"/>
              </a:rPr>
              <a:t> </a:t>
            </a:r>
            <a:r>
              <a:rPr lang="ru-RU" sz="2900" b="1" dirty="0" smtClean="0">
                <a:latin typeface="Times New Roman" pitchFamily="18" charset="0"/>
                <a:cs typeface="Times New Roman" pitchFamily="18" charset="0"/>
              </a:rPr>
              <a:t>Федеральный </a:t>
            </a:r>
            <a:r>
              <a:rPr lang="ru-RU" sz="2900" b="1" dirty="0">
                <a:latin typeface="Times New Roman" pitchFamily="18" charset="0"/>
                <a:cs typeface="Times New Roman" pitchFamily="18" charset="0"/>
              </a:rPr>
              <a:t>государственный образовательный стандарт дошкольного </a:t>
            </a:r>
            <a:r>
              <a:rPr lang="ru-RU" sz="2900" b="1" dirty="0" smtClean="0">
                <a:latin typeface="Times New Roman" pitchFamily="18" charset="0"/>
                <a:cs typeface="Times New Roman" pitchFamily="18" charset="0"/>
              </a:rPr>
              <a:t>образования</a:t>
            </a:r>
          </a:p>
          <a:p>
            <a:pPr marL="45720" indent="0">
              <a:buNone/>
            </a:pPr>
            <a:endParaRPr lang="ru-RU" sz="2900" b="1" dirty="0">
              <a:latin typeface="Times New Roman" pitchFamily="18" charset="0"/>
              <a:cs typeface="Times New Roman" pitchFamily="18" charset="0"/>
            </a:endParaRPr>
          </a:p>
          <a:p>
            <a:pPr marL="45720" indent="0">
              <a:buNone/>
            </a:pPr>
            <a:r>
              <a:rPr lang="ru-RU" sz="2600" b="1" dirty="0">
                <a:latin typeface="Times New Roman" pitchFamily="18" charset="0"/>
                <a:cs typeface="Times New Roman" pitchFamily="18" charset="0"/>
              </a:rPr>
              <a:t>I. Общие положения</a:t>
            </a:r>
          </a:p>
          <a:p>
            <a:pPr marL="45720" indent="0">
              <a:buNone/>
            </a:pPr>
            <a:r>
              <a:rPr lang="ru-RU" dirty="0">
                <a:latin typeface="Times New Roman" pitchFamily="18" charset="0"/>
                <a:cs typeface="Times New Roman" pitchFamily="18" charset="0"/>
              </a:rPr>
              <a:t> </a:t>
            </a:r>
          </a:p>
          <a:p>
            <a:pPr marL="45720" indent="0">
              <a:buNone/>
            </a:pPr>
            <a:r>
              <a:rPr lang="ru-RU" sz="2700" dirty="0">
                <a:latin typeface="Times New Roman" pitchFamily="18" charset="0"/>
                <a:cs typeface="Times New Roman" pitchFamily="18" charset="0"/>
              </a:rPr>
              <a:t>1.1. Настоящий федеральный государственный образовательный стандарт дошкольного образования (далее - Стандарт) представляет собой совокупность обязательных требований к дошкольному образованию.</a:t>
            </a:r>
          </a:p>
          <a:p>
            <a:pPr marL="45720" indent="0">
              <a:buNone/>
            </a:pPr>
            <a:r>
              <a:rPr lang="ru-RU" sz="2600" dirty="0">
                <a:latin typeface="Times New Roman" pitchFamily="18" charset="0"/>
                <a:cs typeface="Times New Roman" pitchFamily="18" charset="0"/>
              </a:rPr>
              <a:t> </a:t>
            </a:r>
            <a:endParaRPr lang="ru-RU" sz="2600" dirty="0" smtClean="0">
              <a:latin typeface="Times New Roman" pitchFamily="18" charset="0"/>
              <a:cs typeface="Times New Roman" pitchFamily="18" charset="0"/>
            </a:endParaRPr>
          </a:p>
          <a:p>
            <a:pPr>
              <a:spcBef>
                <a:spcPts val="0"/>
              </a:spcBef>
            </a:pPr>
            <a:r>
              <a:rPr lang="ru-RU" sz="2700" i="1" dirty="0" smtClean="0">
                <a:latin typeface="Times New Roman" pitchFamily="18" charset="0"/>
                <a:cs typeface="Times New Roman" pitchFamily="18" charset="0"/>
              </a:rPr>
              <a:t>Предметом регулирования Стандарта являются отношения в сфере образования, возникающие при реализации образовательной программы дошкольного образования (далее - Программа).</a:t>
            </a:r>
          </a:p>
          <a:p>
            <a:pPr marL="45720" indent="0">
              <a:spcBef>
                <a:spcPts val="0"/>
              </a:spcBef>
              <a:buNone/>
            </a:pPr>
            <a:endParaRPr lang="ru-RU" sz="2700" i="1" dirty="0">
              <a:latin typeface="Times New Roman" pitchFamily="18" charset="0"/>
              <a:cs typeface="Times New Roman" pitchFamily="18" charset="0"/>
            </a:endParaRPr>
          </a:p>
          <a:p>
            <a:pPr>
              <a:spcBef>
                <a:spcPts val="0"/>
              </a:spcBef>
            </a:pPr>
            <a:r>
              <a:rPr lang="ru-RU" sz="2700" i="1" dirty="0">
                <a:latin typeface="Times New Roman" pitchFamily="18" charset="0"/>
                <a:cs typeface="Times New Roman" pitchFamily="18" charset="0"/>
              </a:rPr>
              <a:t>Образовательная деятельность по Программе осуществляется организациями, осуществляющими образовательную деятельность, индивидуальными предпринимателями (далее вместе - Организации).</a:t>
            </a:r>
          </a:p>
          <a:p>
            <a:pPr marL="45720" indent="0">
              <a:spcBef>
                <a:spcPts val="0"/>
              </a:spcBef>
              <a:buNone/>
            </a:pPr>
            <a:r>
              <a:rPr lang="ru-RU" sz="2700" i="1" dirty="0">
                <a:latin typeface="Times New Roman" pitchFamily="18" charset="0"/>
                <a:cs typeface="Times New Roman" pitchFamily="18" charset="0"/>
              </a:rPr>
              <a:t> </a:t>
            </a:r>
          </a:p>
          <a:p>
            <a:pPr>
              <a:spcBef>
                <a:spcPts val="0"/>
              </a:spcBef>
            </a:pPr>
            <a:r>
              <a:rPr lang="ru-RU" sz="2700" i="1" dirty="0">
                <a:latin typeface="Times New Roman" pitchFamily="18" charset="0"/>
                <a:cs typeface="Times New Roman" pitchFamily="18" charset="0"/>
              </a:rPr>
              <a:t>Положения настоящего Стандарта могут использоваться родителями (законными представителями) при получении детьми дошкольного образования в форме семейного образования</a:t>
            </a:r>
            <a:r>
              <a:rPr lang="ru-RU" sz="2700" i="1" dirty="0" smtClean="0">
                <a:latin typeface="Times New Roman" pitchFamily="18" charset="0"/>
                <a:cs typeface="Times New Roman" pitchFamily="18" charset="0"/>
              </a:rPr>
              <a:t>.</a:t>
            </a:r>
            <a:endParaRPr lang="ru-RU" sz="2700" i="1" dirty="0">
              <a:latin typeface="Times New Roman" pitchFamily="18" charset="0"/>
              <a:cs typeface="Times New Roman" pitchFamily="18" charset="0"/>
            </a:endParaRPr>
          </a:p>
        </p:txBody>
      </p:sp>
    </p:spTree>
    <p:extLst>
      <p:ext uri="{BB962C8B-B14F-4D97-AF65-F5344CB8AC3E}">
        <p14:creationId xmlns:p14="http://schemas.microsoft.com/office/powerpoint/2010/main" val="408833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anim calcmode="lin" valueType="num">
                                      <p:cBhvr>
                                        <p:cTn id="3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fade">
                                      <p:cBhvr>
                                        <p:cTn id="44" dur="1000"/>
                                        <p:tgtEl>
                                          <p:spTgt spid="3">
                                            <p:txEl>
                                              <p:pRg st="10" end="10"/>
                                            </p:txEl>
                                          </p:spTgt>
                                        </p:tgtEl>
                                      </p:cBhvr>
                                    </p:animEffect>
                                    <p:anim calcmode="lin" valueType="num">
                                      <p:cBhvr>
                                        <p:cTn id="4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332656"/>
            <a:ext cx="7848872" cy="5976664"/>
          </a:xfrm>
        </p:spPr>
        <p:txBody>
          <a:bodyPr>
            <a:normAutofit fontScale="85000" lnSpcReduction="20000"/>
          </a:bodyPr>
          <a:lstStyle/>
          <a:p>
            <a:pPr marL="45720" indent="0">
              <a:spcBef>
                <a:spcPts val="0"/>
              </a:spcBef>
              <a:buNone/>
            </a:pPr>
            <a:r>
              <a:rPr lang="ru-RU" dirty="0" smtClean="0">
                <a:latin typeface="Times New Roman" pitchFamily="18" charset="0"/>
                <a:cs typeface="Times New Roman" pitchFamily="18" charset="0"/>
              </a:rPr>
              <a:t>1.2. Стандарт разработан на основе Конституции Российской </a:t>
            </a:r>
            <a:r>
              <a:rPr lang="ru-RU" dirty="0" smtClean="0">
                <a:latin typeface="Times New Roman" pitchFamily="18" charset="0"/>
                <a:cs typeface="Times New Roman" pitchFamily="18" charset="0"/>
              </a:rPr>
              <a:t>Федерации1 </a:t>
            </a:r>
            <a:r>
              <a:rPr lang="ru-RU" dirty="0" smtClean="0">
                <a:latin typeface="Times New Roman" pitchFamily="18" charset="0"/>
                <a:cs typeface="Times New Roman" pitchFamily="18" charset="0"/>
              </a:rPr>
              <a:t>и законодательства Российской Федерации и с учетом Конвенции ООН о правах </a:t>
            </a:r>
            <a:r>
              <a:rPr lang="ru-RU" dirty="0" smtClean="0">
                <a:latin typeface="Times New Roman" pitchFamily="18" charset="0"/>
                <a:cs typeface="Times New Roman" pitchFamily="18" charset="0"/>
              </a:rPr>
              <a:t>ребенка 2</a:t>
            </a:r>
            <a:r>
              <a:rPr lang="ru-RU" dirty="0" smtClean="0">
                <a:latin typeface="Times New Roman" pitchFamily="18" charset="0"/>
                <a:cs typeface="Times New Roman" pitchFamily="18" charset="0"/>
              </a:rPr>
              <a:t>, в основе которых заложены следующие основные принципы:</a:t>
            </a:r>
          </a:p>
          <a:p>
            <a:pPr>
              <a:spcBef>
                <a:spcPts val="0"/>
              </a:spcBef>
            </a:pPr>
            <a:endParaRPr lang="ru-RU" dirty="0" smtClean="0">
              <a:latin typeface="Times New Roman" pitchFamily="18" charset="0"/>
              <a:cs typeface="Times New Roman" pitchFamily="18" charset="0"/>
            </a:endParaRPr>
          </a:p>
          <a:p>
            <a:pPr>
              <a:spcBef>
                <a:spcPts val="0"/>
              </a:spcBef>
            </a:pPr>
            <a:r>
              <a:rPr lang="ru-RU" i="1" dirty="0" smtClean="0">
                <a:latin typeface="Times New Roman" pitchFamily="18" charset="0"/>
                <a:cs typeface="Times New Roman" pitchFamily="18" charset="0"/>
              </a:rPr>
              <a:t>1</a:t>
            </a:r>
            <a:r>
              <a:rPr lang="ru-RU" i="1" dirty="0">
                <a:latin typeface="Times New Roman" pitchFamily="18" charset="0"/>
                <a:cs typeface="Times New Roman" pitchFamily="18" charset="0"/>
              </a:rPr>
              <a:t>) поддержка разнообразия детства; сохранение уникальности и </a:t>
            </a:r>
            <a:r>
              <a:rPr lang="ru-RU" i="1" dirty="0" err="1">
                <a:latin typeface="Times New Roman" pitchFamily="18" charset="0"/>
                <a:cs typeface="Times New Roman" pitchFamily="18" charset="0"/>
              </a:rPr>
              <a:t>самоценности</a:t>
            </a:r>
            <a:r>
              <a:rPr lang="ru-RU" i="1" dirty="0">
                <a:latin typeface="Times New Roman" pitchFamily="18" charset="0"/>
                <a:cs typeface="Times New Roman" pitchFamily="18" charset="0"/>
              </a:rPr>
              <a:t> детства как важного этапа в общем развитии человека, </a:t>
            </a:r>
            <a:r>
              <a:rPr lang="ru-RU" i="1" dirty="0" err="1">
                <a:latin typeface="Times New Roman" pitchFamily="18" charset="0"/>
                <a:cs typeface="Times New Roman" pitchFamily="18" charset="0"/>
              </a:rPr>
              <a:t>самоценность</a:t>
            </a:r>
            <a:r>
              <a:rPr lang="ru-RU" i="1" dirty="0">
                <a:latin typeface="Times New Roman" pitchFamily="18" charset="0"/>
                <a:cs typeface="Times New Roman" pitchFamily="18" charset="0"/>
              </a:rPr>
              <a:t> детства - понимание (рассмотрение) детства как периода жизни значимого самого по себе, без всяких условий; значимого тем, что происходит с ребенком сейчас, а не тем, что этот период есть период подготовки к следующему периоду;</a:t>
            </a:r>
          </a:p>
          <a:p>
            <a:pPr marL="45720" indent="0">
              <a:spcBef>
                <a:spcPts val="0"/>
              </a:spcBef>
              <a:buNone/>
            </a:pPr>
            <a:r>
              <a:rPr lang="ru-RU" i="1" dirty="0">
                <a:latin typeface="Times New Roman" pitchFamily="18" charset="0"/>
                <a:cs typeface="Times New Roman" pitchFamily="18" charset="0"/>
              </a:rPr>
              <a:t> </a:t>
            </a:r>
          </a:p>
          <a:p>
            <a:pPr>
              <a:spcBef>
                <a:spcPts val="0"/>
              </a:spcBef>
            </a:pPr>
            <a:r>
              <a:rPr lang="ru-RU" i="1" dirty="0">
                <a:latin typeface="Times New Roman" pitchFamily="18" charset="0"/>
                <a:cs typeface="Times New Roman" pitchFamily="18" charset="0"/>
              </a:rPr>
              <a:t>2) личностно-развивающий и гуманистический характер взаимодействия взрослых (родителей (законных представителей), педагогических и иных работников Организации) и детей;</a:t>
            </a:r>
          </a:p>
          <a:p>
            <a:pPr marL="45720" indent="0">
              <a:spcBef>
                <a:spcPts val="0"/>
              </a:spcBef>
              <a:buNone/>
            </a:pPr>
            <a:r>
              <a:rPr lang="ru-RU" i="1" dirty="0">
                <a:latin typeface="Times New Roman" pitchFamily="18" charset="0"/>
                <a:cs typeface="Times New Roman" pitchFamily="18" charset="0"/>
              </a:rPr>
              <a:t> </a:t>
            </a:r>
          </a:p>
          <a:p>
            <a:pPr>
              <a:spcBef>
                <a:spcPts val="0"/>
              </a:spcBef>
            </a:pPr>
            <a:r>
              <a:rPr lang="ru-RU" i="1" dirty="0">
                <a:latin typeface="Times New Roman" pitchFamily="18" charset="0"/>
                <a:cs typeface="Times New Roman" pitchFamily="18" charset="0"/>
              </a:rPr>
              <a:t>3) уважение личности ребенка;</a:t>
            </a:r>
          </a:p>
          <a:p>
            <a:pPr marL="45720" indent="0">
              <a:spcBef>
                <a:spcPts val="0"/>
              </a:spcBef>
              <a:buNone/>
            </a:pPr>
            <a:r>
              <a:rPr lang="ru-RU" i="1" dirty="0">
                <a:latin typeface="Times New Roman" pitchFamily="18" charset="0"/>
                <a:cs typeface="Times New Roman" pitchFamily="18" charset="0"/>
              </a:rPr>
              <a:t> </a:t>
            </a:r>
          </a:p>
          <a:p>
            <a:pPr>
              <a:spcBef>
                <a:spcPts val="0"/>
              </a:spcBef>
            </a:pPr>
            <a:r>
              <a:rPr lang="ru-RU" i="1" dirty="0">
                <a:latin typeface="Times New Roman" pitchFamily="18" charset="0"/>
                <a:cs typeface="Times New Roman" pitchFamily="18" charset="0"/>
              </a:rPr>
              <a:t>4) реализация Программы в формах, специфических для детей данной возрастной группы, прежде всего в форме игры, познавательной и исследовательской деятельности, в форме творческой активности, обеспечивающей художественно-эстетическое развитие ребенка</a:t>
            </a:r>
            <a:r>
              <a:rPr lang="ru-RU" i="1" dirty="0" smtClean="0">
                <a:latin typeface="Times New Roman" pitchFamily="18" charset="0"/>
                <a:cs typeface="Times New Roman" pitchFamily="18" charset="0"/>
              </a:rPr>
              <a:t>.</a:t>
            </a:r>
            <a:endParaRPr lang="ru-RU" i="1" dirty="0"/>
          </a:p>
        </p:txBody>
      </p:sp>
    </p:spTree>
    <p:extLst>
      <p:ext uri="{BB962C8B-B14F-4D97-AF65-F5344CB8AC3E}">
        <p14:creationId xmlns:p14="http://schemas.microsoft.com/office/powerpoint/2010/main" val="132099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nodeType="afterEffect">
                                  <p:stCondLst>
                                    <p:cond delay="50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anim calcmode="lin" valueType="num">
                                      <p:cBhvr>
                                        <p:cTn id="3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332656"/>
            <a:ext cx="7848872" cy="3816424"/>
          </a:xfrm>
        </p:spPr>
        <p:txBody>
          <a:bodyPr/>
          <a:lstStyle/>
          <a:p>
            <a:pPr marL="45720" indent="0">
              <a:spcBef>
                <a:spcPts val="0"/>
              </a:spcBef>
              <a:buNone/>
            </a:pPr>
            <a:r>
              <a:rPr lang="ru-RU" sz="2000" dirty="0">
                <a:latin typeface="Times New Roman" pitchFamily="18" charset="0"/>
                <a:cs typeface="Times New Roman" pitchFamily="18" charset="0"/>
              </a:rPr>
              <a:t>1.3. В Стандарте учитываются:</a:t>
            </a:r>
          </a:p>
          <a:p>
            <a:pPr>
              <a:spcBef>
                <a:spcPts val="0"/>
              </a:spcBef>
            </a:pPr>
            <a:endParaRPr lang="ru-RU" sz="2000" dirty="0">
              <a:latin typeface="Times New Roman" pitchFamily="18" charset="0"/>
              <a:cs typeface="Times New Roman" pitchFamily="18" charset="0"/>
            </a:endParaRPr>
          </a:p>
          <a:p>
            <a:pPr>
              <a:spcBef>
                <a:spcPts val="0"/>
              </a:spcBef>
            </a:pPr>
            <a:r>
              <a:rPr lang="ru-RU" sz="2000" i="1" dirty="0">
                <a:latin typeface="Times New Roman" pitchFamily="18" charset="0"/>
                <a:cs typeface="Times New Roman" pitchFamily="18" charset="0"/>
              </a:rPr>
              <a:t>1) индивидуальные потребности ребенка, связанные с его жизненной ситуацией и состоянием здоровья, определяющие особые условия получения им образования (далее - особые образовательные потребности), индивидуальные потребности отдельных категорий детей, в том числе с ограниченными возможностями здоровья;</a:t>
            </a:r>
          </a:p>
          <a:p>
            <a:pPr marL="45720" indent="0">
              <a:spcBef>
                <a:spcPts val="0"/>
              </a:spcBef>
              <a:buNone/>
            </a:pPr>
            <a:endParaRPr lang="ru-RU" sz="2000" dirty="0">
              <a:latin typeface="Times New Roman" pitchFamily="18" charset="0"/>
              <a:cs typeface="Times New Roman" pitchFamily="18" charset="0"/>
            </a:endParaRPr>
          </a:p>
          <a:p>
            <a:pPr>
              <a:spcBef>
                <a:spcPts val="0"/>
              </a:spcBef>
            </a:pPr>
            <a:r>
              <a:rPr lang="ru-RU" sz="2000" i="1" dirty="0">
                <a:latin typeface="Times New Roman" pitchFamily="18" charset="0"/>
                <a:cs typeface="Times New Roman" pitchFamily="18" charset="0"/>
              </a:rPr>
              <a:t>2) возможности освоения ребенком Программы на разных этапах ее реализации</a:t>
            </a:r>
            <a:r>
              <a:rPr lang="ru-RU" sz="2000" i="1"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3842" y="4238972"/>
            <a:ext cx="3384376" cy="2252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869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50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6" presetClass="entr" presetSubtype="16" fill="hold" nodeType="afterEffect">
                                  <p:stCondLst>
                                    <p:cond delay="500"/>
                                  </p:stCondLst>
                                  <p:childTnLst>
                                    <p:set>
                                      <p:cBhvr>
                                        <p:cTn id="24" dur="1" fill="hold">
                                          <p:stCondLst>
                                            <p:cond delay="0"/>
                                          </p:stCondLst>
                                        </p:cTn>
                                        <p:tgtEl>
                                          <p:spTgt spid="1027"/>
                                        </p:tgtEl>
                                        <p:attrNameLst>
                                          <p:attrName>style.visibility</p:attrName>
                                        </p:attrNameLst>
                                      </p:cBhvr>
                                      <p:to>
                                        <p:strVal val="visible"/>
                                      </p:to>
                                    </p:set>
                                    <p:animEffect transition="in" filter="circle(in)">
                                      <p:cBhvr>
                                        <p:cTn id="25"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548680"/>
            <a:ext cx="7848872" cy="5760640"/>
          </a:xfrm>
        </p:spPr>
        <p:txBody>
          <a:bodyPr>
            <a:noAutofit/>
          </a:bodyPr>
          <a:lstStyle/>
          <a:p>
            <a:pPr marL="45720" indent="0">
              <a:spcBef>
                <a:spcPts val="0"/>
              </a:spcBef>
              <a:buNone/>
            </a:pPr>
            <a:r>
              <a:rPr lang="ru-RU" sz="2000" dirty="0">
                <a:latin typeface="Times New Roman" pitchFamily="18" charset="0"/>
                <a:cs typeface="Times New Roman" pitchFamily="18" charset="0"/>
              </a:rPr>
              <a:t>1.4. Основные принципы дошкольного образования</a:t>
            </a:r>
            <a:r>
              <a:rPr lang="ru-RU" sz="2000" dirty="0" smtClean="0">
                <a:latin typeface="Times New Roman" pitchFamily="18" charset="0"/>
                <a:cs typeface="Times New Roman" pitchFamily="18" charset="0"/>
              </a:rPr>
              <a:t>:</a:t>
            </a:r>
            <a:r>
              <a:rPr lang="ru-RU" sz="1800" dirty="0">
                <a:latin typeface="Times New Roman" pitchFamily="18" charset="0"/>
                <a:cs typeface="Times New Roman" pitchFamily="18" charset="0"/>
              </a:rPr>
              <a:t> </a:t>
            </a:r>
            <a:endParaRPr lang="ru-RU" sz="1800" dirty="0" smtClean="0">
              <a:latin typeface="Times New Roman" pitchFamily="18" charset="0"/>
              <a:cs typeface="Times New Roman" pitchFamily="18" charset="0"/>
            </a:endParaRPr>
          </a:p>
          <a:p>
            <a:pPr marL="45720" indent="0">
              <a:spcBef>
                <a:spcPts val="0"/>
              </a:spcBef>
              <a:buNone/>
            </a:pPr>
            <a:endParaRPr lang="ru-RU" sz="1800" dirty="0">
              <a:latin typeface="Times New Roman" pitchFamily="18" charset="0"/>
              <a:cs typeface="Times New Roman" pitchFamily="18" charset="0"/>
            </a:endParaRPr>
          </a:p>
          <a:p>
            <a:pPr>
              <a:spcBef>
                <a:spcPts val="0"/>
              </a:spcBef>
            </a:pPr>
            <a:r>
              <a:rPr lang="ru-RU" sz="1900" i="1" dirty="0">
                <a:latin typeface="Times New Roman" pitchFamily="18" charset="0"/>
                <a:cs typeface="Times New Roman" pitchFamily="18" charset="0"/>
              </a:rPr>
              <a:t>1) полноценное проживание ребенком всех этапов детства (младенческого, раннего и дошкольного возраста), обогащение (амплификация) детского развития;</a:t>
            </a:r>
          </a:p>
          <a:p>
            <a:pPr marL="45720" indent="0">
              <a:spcBef>
                <a:spcPts val="0"/>
              </a:spcBef>
              <a:buNone/>
            </a:pPr>
            <a:endParaRPr lang="ru-RU" sz="1900" i="1" dirty="0">
              <a:latin typeface="Times New Roman" pitchFamily="18" charset="0"/>
              <a:cs typeface="Times New Roman" pitchFamily="18" charset="0"/>
            </a:endParaRPr>
          </a:p>
          <a:p>
            <a:pPr>
              <a:spcBef>
                <a:spcPts val="0"/>
              </a:spcBef>
            </a:pPr>
            <a:r>
              <a:rPr lang="ru-RU" sz="1900" i="1" dirty="0">
                <a:latin typeface="Times New Roman" pitchFamily="18" charset="0"/>
                <a:cs typeface="Times New Roman" pitchFamily="18" charset="0"/>
              </a:rPr>
              <a:t>2) построение образовательной деятельности на основе индивидуальных особенностей каждого ребенка, при котором сам ребенок становится активным в выборе содержания своего образования, становится субъектом образования (далее - индивидуализация дошкольного образования</a:t>
            </a:r>
            <a:r>
              <a:rPr lang="ru-RU" sz="1900" i="1" dirty="0" smtClean="0">
                <a:latin typeface="Times New Roman" pitchFamily="18" charset="0"/>
                <a:cs typeface="Times New Roman" pitchFamily="18" charset="0"/>
              </a:rPr>
              <a:t>);</a:t>
            </a:r>
          </a:p>
          <a:p>
            <a:pPr>
              <a:spcBef>
                <a:spcPts val="0"/>
              </a:spcBef>
            </a:pPr>
            <a:endParaRPr lang="ru-RU" sz="1900" i="1" dirty="0">
              <a:latin typeface="Times New Roman" pitchFamily="18" charset="0"/>
              <a:cs typeface="Times New Roman" pitchFamily="18" charset="0"/>
            </a:endParaRPr>
          </a:p>
          <a:p>
            <a:pPr>
              <a:spcBef>
                <a:spcPts val="0"/>
              </a:spcBef>
            </a:pPr>
            <a:r>
              <a:rPr lang="ru-RU" sz="1900" i="1" dirty="0">
                <a:latin typeface="Times New Roman" pitchFamily="18" charset="0"/>
                <a:cs typeface="Times New Roman" pitchFamily="18" charset="0"/>
              </a:rPr>
              <a:t>3) содействие и сотрудничество детей и взрослых, признание ребенка полноценным участником (субъектом) образовательных отношений;</a:t>
            </a:r>
          </a:p>
          <a:p>
            <a:pPr>
              <a:spcBef>
                <a:spcPts val="0"/>
              </a:spcBef>
            </a:pPr>
            <a:endParaRPr lang="ru-RU" sz="1900" i="1" dirty="0">
              <a:latin typeface="Times New Roman" pitchFamily="18" charset="0"/>
              <a:cs typeface="Times New Roman" pitchFamily="18" charset="0"/>
            </a:endParaRPr>
          </a:p>
          <a:p>
            <a:pPr>
              <a:spcBef>
                <a:spcPts val="0"/>
              </a:spcBef>
            </a:pPr>
            <a:r>
              <a:rPr lang="ru-RU" sz="1900" i="1" dirty="0">
                <a:latin typeface="Times New Roman" pitchFamily="18" charset="0"/>
                <a:cs typeface="Times New Roman" pitchFamily="18" charset="0"/>
              </a:rPr>
              <a:t>4) поддержка инициативы детей в различных видах деятельности;</a:t>
            </a:r>
          </a:p>
          <a:p>
            <a:pPr>
              <a:spcBef>
                <a:spcPts val="0"/>
              </a:spcBef>
            </a:pPr>
            <a:endParaRPr lang="ru-RU" sz="1900" i="1" dirty="0">
              <a:latin typeface="Times New Roman" pitchFamily="18" charset="0"/>
              <a:cs typeface="Times New Roman" pitchFamily="18" charset="0"/>
            </a:endParaRPr>
          </a:p>
          <a:p>
            <a:pPr>
              <a:spcBef>
                <a:spcPts val="0"/>
              </a:spcBef>
            </a:pPr>
            <a:r>
              <a:rPr lang="ru-RU" sz="1900" i="1" dirty="0">
                <a:latin typeface="Times New Roman" pitchFamily="18" charset="0"/>
                <a:cs typeface="Times New Roman" pitchFamily="18" charset="0"/>
              </a:rPr>
              <a:t>5) сотрудничество Организации с семьей</a:t>
            </a:r>
            <a:r>
              <a:rPr lang="ru-RU" sz="1900" i="1" dirty="0" smtClean="0">
                <a:latin typeface="Times New Roman" pitchFamily="18" charset="0"/>
                <a:cs typeface="Times New Roman" pitchFamily="18" charset="0"/>
              </a:rPr>
              <a:t>;</a:t>
            </a:r>
            <a:endParaRPr lang="ru-RU" sz="1900" i="1" dirty="0">
              <a:latin typeface="Times New Roman" pitchFamily="18" charset="0"/>
              <a:cs typeface="Times New Roman" pitchFamily="18" charset="0"/>
            </a:endParaRPr>
          </a:p>
        </p:txBody>
      </p:sp>
    </p:spTree>
    <p:extLst>
      <p:ext uri="{BB962C8B-B14F-4D97-AF65-F5344CB8AC3E}">
        <p14:creationId xmlns:p14="http://schemas.microsoft.com/office/powerpoint/2010/main" val="4959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50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1000"/>
                                        <p:tgtEl>
                                          <p:spTgt spid="3">
                                            <p:txEl>
                                              <p:pRg st="8" end="8"/>
                                            </p:txEl>
                                          </p:spTgt>
                                        </p:tgtEl>
                                      </p:cBhvr>
                                    </p:animEffect>
                                    <p:anim calcmode="lin" valueType="num">
                                      <p:cBhvr>
                                        <p:cTn id="3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1000"/>
                                        <p:tgtEl>
                                          <p:spTgt spid="3">
                                            <p:txEl>
                                              <p:pRg st="10" end="10"/>
                                            </p:txEl>
                                          </p:spTgt>
                                        </p:tgtEl>
                                      </p:cBhvr>
                                    </p:animEffect>
                                    <p:anim calcmode="lin" valueType="num">
                                      <p:cBhvr>
                                        <p:cTn id="4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620688"/>
            <a:ext cx="7848872" cy="5760640"/>
          </a:xfrm>
        </p:spPr>
        <p:txBody>
          <a:bodyPr>
            <a:normAutofit/>
          </a:bodyPr>
          <a:lstStyle/>
          <a:p>
            <a:pPr>
              <a:spcBef>
                <a:spcPts val="0"/>
              </a:spcBef>
            </a:pPr>
            <a:r>
              <a:rPr lang="ru-RU" sz="1900" i="1" dirty="0">
                <a:latin typeface="Times New Roman" pitchFamily="18" charset="0"/>
                <a:cs typeface="Times New Roman" pitchFamily="18" charset="0"/>
              </a:rPr>
              <a:t>6) приобщение детей к социокультурным нормам, традициям семьи, общества и государства;</a:t>
            </a:r>
          </a:p>
          <a:p>
            <a:pPr marL="45720" indent="0">
              <a:spcBef>
                <a:spcPts val="0"/>
              </a:spcBef>
              <a:buNone/>
            </a:pPr>
            <a:endParaRPr lang="ru-RU" sz="1900" i="1" dirty="0">
              <a:latin typeface="Times New Roman" pitchFamily="18" charset="0"/>
              <a:cs typeface="Times New Roman" pitchFamily="18" charset="0"/>
            </a:endParaRPr>
          </a:p>
          <a:p>
            <a:pPr>
              <a:spcBef>
                <a:spcPts val="0"/>
              </a:spcBef>
            </a:pPr>
            <a:r>
              <a:rPr lang="ru-RU" sz="1900" i="1" dirty="0">
                <a:latin typeface="Times New Roman" pitchFamily="18" charset="0"/>
                <a:cs typeface="Times New Roman" pitchFamily="18" charset="0"/>
              </a:rPr>
              <a:t>7) формирование познавательных интересов и познавательных действий ребенка в различных видах деятельности;</a:t>
            </a:r>
          </a:p>
          <a:p>
            <a:pPr marL="45720" indent="0">
              <a:spcBef>
                <a:spcPts val="0"/>
              </a:spcBef>
              <a:buNone/>
            </a:pPr>
            <a:endParaRPr lang="ru-RU" sz="1900" i="1" dirty="0">
              <a:latin typeface="Times New Roman" pitchFamily="18" charset="0"/>
              <a:cs typeface="Times New Roman" pitchFamily="18" charset="0"/>
            </a:endParaRPr>
          </a:p>
          <a:p>
            <a:pPr>
              <a:spcBef>
                <a:spcPts val="0"/>
              </a:spcBef>
            </a:pPr>
            <a:r>
              <a:rPr lang="ru-RU" sz="1900" i="1" dirty="0">
                <a:latin typeface="Times New Roman" pitchFamily="18" charset="0"/>
                <a:cs typeface="Times New Roman" pitchFamily="18" charset="0"/>
              </a:rPr>
              <a:t>8) возрастная адекватность дошкольного образования (соответствие условий, требований, методов возрасту и особенностям развития);</a:t>
            </a:r>
          </a:p>
          <a:p>
            <a:pPr marL="45720" indent="0">
              <a:spcBef>
                <a:spcPts val="0"/>
              </a:spcBef>
              <a:buNone/>
            </a:pPr>
            <a:endParaRPr lang="ru-RU" sz="1900" i="1" dirty="0">
              <a:latin typeface="Times New Roman" pitchFamily="18" charset="0"/>
              <a:cs typeface="Times New Roman" pitchFamily="18" charset="0"/>
            </a:endParaRPr>
          </a:p>
          <a:p>
            <a:pPr>
              <a:spcBef>
                <a:spcPts val="0"/>
              </a:spcBef>
            </a:pPr>
            <a:r>
              <a:rPr lang="ru-RU" sz="1900" i="1" dirty="0">
                <a:latin typeface="Times New Roman" pitchFamily="18" charset="0"/>
                <a:cs typeface="Times New Roman" pitchFamily="18" charset="0"/>
              </a:rPr>
              <a:t>9) учет этнокультурной ситуации развития </a:t>
            </a:r>
            <a:r>
              <a:rPr lang="ru-RU" sz="1900" i="1" dirty="0" smtClean="0">
                <a:latin typeface="Times New Roman" pitchFamily="18" charset="0"/>
                <a:cs typeface="Times New Roman" pitchFamily="18" charset="0"/>
              </a:rPr>
              <a:t>детей</a:t>
            </a:r>
            <a:endParaRPr lang="ru-RU" sz="1900" i="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4149080"/>
            <a:ext cx="2860443"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404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6" presetClass="entr" presetSubtype="16" fill="hold" nodeType="afterEffect">
                                  <p:stCondLst>
                                    <p:cond delay="750"/>
                                  </p:stCondLst>
                                  <p:childTnLst>
                                    <p:set>
                                      <p:cBhvr>
                                        <p:cTn id="33" dur="1" fill="hold">
                                          <p:stCondLst>
                                            <p:cond delay="0"/>
                                          </p:stCondLst>
                                        </p:cTn>
                                        <p:tgtEl>
                                          <p:spTgt spid="1026"/>
                                        </p:tgtEl>
                                        <p:attrNameLst>
                                          <p:attrName>style.visibility</p:attrName>
                                        </p:attrNameLst>
                                      </p:cBhvr>
                                      <p:to>
                                        <p:strVal val="visible"/>
                                      </p:to>
                                    </p:set>
                                    <p:animEffect transition="in" filter="circle(in)">
                                      <p:cBhvr>
                                        <p:cTn id="34"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404664"/>
            <a:ext cx="7848872" cy="5832648"/>
          </a:xfrm>
        </p:spPr>
        <p:txBody>
          <a:bodyPr>
            <a:normAutofit fontScale="92500"/>
          </a:bodyPr>
          <a:lstStyle/>
          <a:p>
            <a:pPr marL="45720" indent="0">
              <a:spcBef>
                <a:spcPts val="0"/>
              </a:spcBef>
              <a:buNone/>
            </a:pPr>
            <a:r>
              <a:rPr lang="ru-RU" dirty="0" smtClean="0">
                <a:latin typeface="Times New Roman" pitchFamily="18" charset="0"/>
                <a:cs typeface="Times New Roman" pitchFamily="18" charset="0"/>
              </a:rPr>
              <a:t>1.5</a:t>
            </a:r>
            <a:r>
              <a:rPr lang="ru-RU" dirty="0">
                <a:latin typeface="Times New Roman" pitchFamily="18" charset="0"/>
                <a:cs typeface="Times New Roman" pitchFamily="18" charset="0"/>
              </a:rPr>
              <a:t>. Стандарт направлен на достижение следующих целей:</a:t>
            </a:r>
          </a:p>
          <a:p>
            <a:pPr marL="45720" indent="0">
              <a:spcBef>
                <a:spcPts val="0"/>
              </a:spcBef>
              <a:buNone/>
            </a:pPr>
            <a:endParaRPr lang="ru-RU" dirty="0">
              <a:latin typeface="Times New Roman" pitchFamily="18" charset="0"/>
              <a:cs typeface="Times New Roman" pitchFamily="18" charset="0"/>
            </a:endParaRPr>
          </a:p>
          <a:p>
            <a:pPr>
              <a:spcBef>
                <a:spcPts val="0"/>
              </a:spcBef>
            </a:pPr>
            <a:r>
              <a:rPr lang="ru-RU" i="1" dirty="0">
                <a:latin typeface="Times New Roman" pitchFamily="18" charset="0"/>
                <a:cs typeface="Times New Roman" pitchFamily="18" charset="0"/>
              </a:rPr>
              <a:t>1) повышение социального статуса дошкольного образования</a:t>
            </a:r>
            <a:r>
              <a:rPr lang="ru-RU" i="1" dirty="0" smtClean="0">
                <a:latin typeface="Times New Roman" pitchFamily="18" charset="0"/>
                <a:cs typeface="Times New Roman" pitchFamily="18" charset="0"/>
              </a:rPr>
              <a:t>;</a:t>
            </a:r>
          </a:p>
          <a:p>
            <a:pPr marL="45720" indent="0">
              <a:spcBef>
                <a:spcPts val="0"/>
              </a:spcBef>
              <a:buNone/>
            </a:pPr>
            <a:endParaRPr lang="ru-RU" i="1" dirty="0">
              <a:latin typeface="Times New Roman" pitchFamily="18" charset="0"/>
              <a:cs typeface="Times New Roman" pitchFamily="18" charset="0"/>
            </a:endParaRPr>
          </a:p>
          <a:p>
            <a:pPr>
              <a:spcBef>
                <a:spcPts val="0"/>
              </a:spcBef>
            </a:pPr>
            <a:r>
              <a:rPr lang="ru-RU" i="1" dirty="0">
                <a:latin typeface="Times New Roman" pitchFamily="18" charset="0"/>
                <a:cs typeface="Times New Roman" pitchFamily="18" charset="0"/>
              </a:rPr>
              <a:t>2) обеспечение государством равенства возможностей для каждого ребенка в получении качественного дошкольного образования</a:t>
            </a:r>
            <a:r>
              <a:rPr lang="ru-RU" i="1" dirty="0" smtClean="0">
                <a:latin typeface="Times New Roman" pitchFamily="18" charset="0"/>
                <a:cs typeface="Times New Roman" pitchFamily="18" charset="0"/>
              </a:rPr>
              <a:t>;</a:t>
            </a:r>
          </a:p>
          <a:p>
            <a:pPr marL="45720" indent="0">
              <a:spcBef>
                <a:spcPts val="0"/>
              </a:spcBef>
              <a:buNone/>
            </a:pPr>
            <a:endParaRPr lang="ru-RU" i="1" dirty="0">
              <a:latin typeface="Times New Roman" pitchFamily="18" charset="0"/>
              <a:cs typeface="Times New Roman" pitchFamily="18" charset="0"/>
            </a:endParaRPr>
          </a:p>
          <a:p>
            <a:pPr>
              <a:spcBef>
                <a:spcPts val="0"/>
              </a:spcBef>
            </a:pPr>
            <a:r>
              <a:rPr lang="ru-RU" i="1" dirty="0">
                <a:latin typeface="Times New Roman" pitchFamily="18" charset="0"/>
                <a:cs typeface="Times New Roman" pitchFamily="18" charset="0"/>
              </a:rPr>
              <a:t>3)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 их структуре и результатам их освоения</a:t>
            </a:r>
            <a:r>
              <a:rPr lang="ru-RU" i="1" dirty="0" smtClean="0">
                <a:latin typeface="Times New Roman" pitchFamily="18" charset="0"/>
                <a:cs typeface="Times New Roman" pitchFamily="18" charset="0"/>
              </a:rPr>
              <a:t>;</a:t>
            </a:r>
          </a:p>
          <a:p>
            <a:pPr marL="45720" indent="0">
              <a:spcBef>
                <a:spcPts val="0"/>
              </a:spcBef>
              <a:buNone/>
            </a:pPr>
            <a:endParaRPr lang="ru-RU" i="1" dirty="0">
              <a:latin typeface="Times New Roman" pitchFamily="18" charset="0"/>
              <a:cs typeface="Times New Roman" pitchFamily="18" charset="0"/>
            </a:endParaRPr>
          </a:p>
          <a:p>
            <a:pPr>
              <a:spcBef>
                <a:spcPts val="0"/>
              </a:spcBef>
            </a:pPr>
            <a:r>
              <a:rPr lang="ru-RU" i="1" dirty="0">
                <a:latin typeface="Times New Roman" pitchFamily="18" charset="0"/>
                <a:cs typeface="Times New Roman" pitchFamily="18" charset="0"/>
              </a:rPr>
              <a:t>4) сохранение единства образовательного пространства Российской Федерации относительно уровня дошкольного образования.</a:t>
            </a:r>
          </a:p>
          <a:p>
            <a:pPr>
              <a:spcBef>
                <a:spcPts val="0"/>
              </a:spcBef>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27287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1000"/>
                            </p:stCondLst>
                            <p:childTnLst>
                              <p:par>
                                <p:cTn id="9" presetID="42" presetClass="entr" presetSubtype="0" fill="hold"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1000"/>
                                        <p:tgtEl>
                                          <p:spTgt spid="3">
                                            <p:txEl>
                                              <p:pRg st="4" end="4"/>
                                            </p:txEl>
                                          </p:spTgt>
                                        </p:tgtEl>
                                      </p:cBhvr>
                                    </p:animEffect>
                                    <p:anim calcmode="lin" valueType="num">
                                      <p:cBhvr>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anim calcmode="lin" valueType="num">
                                      <p:cBhvr>
                                        <p:cTn id="2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anim calcmode="lin" valueType="num">
                                      <p:cBhvr>
                                        <p:cTn id="3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404664"/>
            <a:ext cx="7848872" cy="5904656"/>
          </a:xfrm>
        </p:spPr>
        <p:txBody>
          <a:bodyPr>
            <a:noAutofit/>
          </a:bodyPr>
          <a:lstStyle/>
          <a:p>
            <a:pPr marL="12600" indent="0">
              <a:spcBef>
                <a:spcPts val="0"/>
              </a:spcBef>
              <a:buNone/>
            </a:pPr>
            <a:r>
              <a:rPr lang="ru-RU" sz="1800" dirty="0">
                <a:latin typeface="Times New Roman" pitchFamily="18" charset="0"/>
                <a:cs typeface="Times New Roman" pitchFamily="18" charset="0"/>
              </a:rPr>
              <a:t>1.6. Стандарт направлен на решение следующих задач:</a:t>
            </a:r>
          </a:p>
          <a:p>
            <a:pPr marL="12600" indent="0">
              <a:spcBef>
                <a:spcPts val="0"/>
              </a:spcBef>
              <a:buNone/>
            </a:pPr>
            <a:endParaRPr lang="ru-RU" sz="1800" i="1" dirty="0">
              <a:latin typeface="Times New Roman" pitchFamily="18" charset="0"/>
              <a:cs typeface="Times New Roman" pitchFamily="18" charset="0"/>
            </a:endParaRPr>
          </a:p>
          <a:p>
            <a:pPr indent="-216000">
              <a:spcBef>
                <a:spcPts val="0"/>
              </a:spcBef>
            </a:pPr>
            <a:r>
              <a:rPr lang="ru-RU" sz="1800" i="1" dirty="0">
                <a:latin typeface="Times New Roman" pitchFamily="18" charset="0"/>
                <a:cs typeface="Times New Roman" pitchFamily="18" charset="0"/>
              </a:rPr>
              <a:t>1) охраны и укрепления физического и психического здоровья детей, в том числе их эмоционального благополучия;</a:t>
            </a:r>
          </a:p>
          <a:p>
            <a:pPr marL="12600" indent="0">
              <a:spcBef>
                <a:spcPts val="0"/>
              </a:spcBef>
              <a:buNone/>
            </a:pPr>
            <a:endParaRPr lang="ru-RU" sz="1800" i="1" dirty="0">
              <a:latin typeface="Times New Roman" pitchFamily="18" charset="0"/>
              <a:cs typeface="Times New Roman" pitchFamily="18" charset="0"/>
            </a:endParaRPr>
          </a:p>
          <a:p>
            <a:pPr indent="-216000">
              <a:spcBef>
                <a:spcPts val="0"/>
              </a:spcBef>
            </a:pPr>
            <a:r>
              <a:rPr lang="ru-RU" sz="1800" i="1" dirty="0">
                <a:latin typeface="Times New Roman" pitchFamily="18" charset="0"/>
                <a:cs typeface="Times New Roman" pitchFamily="18" charset="0"/>
              </a:rPr>
              <a:t>2) обеспечения равных возможностей для полноценного развития каждого ребенка в период дошкольного детства независимо от места жительства, пола, нации, языка, социального статуса, психофизиологических и других особенностей (в том числе ограниченных возможностей здоровья);</a:t>
            </a:r>
          </a:p>
          <a:p>
            <a:pPr marL="12600" indent="0">
              <a:spcBef>
                <a:spcPts val="0"/>
              </a:spcBef>
              <a:buNone/>
            </a:pPr>
            <a:endParaRPr lang="ru-RU" sz="1800" i="1" dirty="0">
              <a:latin typeface="Times New Roman" pitchFamily="18" charset="0"/>
              <a:cs typeface="Times New Roman" pitchFamily="18" charset="0"/>
            </a:endParaRPr>
          </a:p>
          <a:p>
            <a:pPr indent="-216000">
              <a:spcBef>
                <a:spcPts val="0"/>
              </a:spcBef>
            </a:pPr>
            <a:r>
              <a:rPr lang="ru-RU" sz="1800" i="1" dirty="0">
                <a:latin typeface="Times New Roman" pitchFamily="18" charset="0"/>
                <a:cs typeface="Times New Roman" pitchFamily="18" charset="0"/>
              </a:rPr>
              <a:t>3) обеспечения преемственности целей, задач и содержания образования, реализуемых в рамках образовательных программ различных уровней (далее - преемственность основных образовательных программ дошкольного и начального общего образования);</a:t>
            </a:r>
          </a:p>
          <a:p>
            <a:pPr marL="12600" indent="0">
              <a:spcBef>
                <a:spcPts val="0"/>
              </a:spcBef>
              <a:buNone/>
            </a:pPr>
            <a:endParaRPr lang="ru-RU" sz="1800" i="1" dirty="0">
              <a:latin typeface="Times New Roman" pitchFamily="18" charset="0"/>
              <a:cs typeface="Times New Roman" pitchFamily="18" charset="0"/>
            </a:endParaRPr>
          </a:p>
          <a:p>
            <a:pPr indent="-216000">
              <a:spcBef>
                <a:spcPts val="0"/>
              </a:spcBef>
            </a:pPr>
            <a:r>
              <a:rPr lang="ru-RU" sz="1800" i="1" dirty="0">
                <a:latin typeface="Times New Roman" pitchFamily="18" charset="0"/>
                <a:cs typeface="Times New Roman" pitchFamily="18" charset="0"/>
              </a:rPr>
              <a:t>4) создания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ребенка как субъекта отношений с самим собой, другими детьми, взрослыми и миром;</a:t>
            </a:r>
          </a:p>
          <a:p>
            <a:pPr marL="12600" indent="0">
              <a:spcBef>
                <a:spcPts val="0"/>
              </a:spcBef>
              <a:buNone/>
            </a:pPr>
            <a:endParaRPr lang="ru-RU" sz="1800" i="1" dirty="0">
              <a:latin typeface="Times New Roman" pitchFamily="18" charset="0"/>
              <a:cs typeface="Times New Roman" pitchFamily="18" charset="0"/>
            </a:endParaRPr>
          </a:p>
          <a:p>
            <a:pPr marL="12600" indent="0">
              <a:spcBef>
                <a:spcPts val="0"/>
              </a:spcBef>
              <a:buNone/>
            </a:pPr>
            <a:r>
              <a:rPr lang="ru-RU" sz="1800" i="1" dirty="0">
                <a:latin typeface="Times New Roman" pitchFamily="18" charset="0"/>
                <a:cs typeface="Times New Roman" pitchFamily="18" charset="0"/>
              </a:rPr>
              <a:t> </a:t>
            </a:r>
          </a:p>
          <a:p>
            <a:pPr indent="-216000">
              <a:spcBef>
                <a:spcPts val="0"/>
              </a:spcBef>
            </a:pPr>
            <a:endParaRPr lang="ru-RU" sz="1800" i="1" dirty="0">
              <a:latin typeface="Times New Roman" pitchFamily="18" charset="0"/>
              <a:cs typeface="Times New Roman" pitchFamily="18" charset="0"/>
            </a:endParaRPr>
          </a:p>
        </p:txBody>
      </p:sp>
    </p:spTree>
    <p:extLst>
      <p:ext uri="{BB962C8B-B14F-4D97-AF65-F5344CB8AC3E}">
        <p14:creationId xmlns:p14="http://schemas.microsoft.com/office/powerpoint/2010/main" val="412956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1000"/>
                            </p:stCondLst>
                            <p:childTnLst>
                              <p:par>
                                <p:cTn id="9" presetID="42" presetClass="entr" presetSubtype="0" fill="hold"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1000"/>
                                        <p:tgtEl>
                                          <p:spTgt spid="3">
                                            <p:txEl>
                                              <p:pRg st="4" end="4"/>
                                            </p:txEl>
                                          </p:spTgt>
                                        </p:tgtEl>
                                      </p:cBhvr>
                                    </p:animEffect>
                                    <p:anim calcmode="lin" valueType="num">
                                      <p:cBhvr>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anim calcmode="lin" valueType="num">
                                      <p:cBhvr>
                                        <p:cTn id="2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anim calcmode="lin" valueType="num">
                                      <p:cBhvr>
                                        <p:cTn id="3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195</TotalTime>
  <Words>996</Words>
  <Application>Microsoft Office PowerPoint</Application>
  <PresentationFormat>Экран (4:3)</PresentationFormat>
  <Paragraphs>113</Paragraphs>
  <Slides>14</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Воздушный поток</vt:lpstr>
      <vt:lpstr>   Приказ Министерства образования  и науки Российской Федерации (Минобрнауки России)  от 17 октября 2013 г.  N 1155 г. Москва "Об утверждении федерального государственного образовательного стандарта дошкольного образования"    Вступает в силу:1 января 2014 г. </vt:lpstr>
      <vt:lpstr>Презентация PowerPoint</vt:lpstr>
      <vt:lpstr>Приложение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Оператор</dc:creator>
  <cp:lastModifiedBy>Оператор</cp:lastModifiedBy>
  <cp:revision>21</cp:revision>
  <dcterms:created xsi:type="dcterms:W3CDTF">2014-03-03T15:27:43Z</dcterms:created>
  <dcterms:modified xsi:type="dcterms:W3CDTF">2014-03-05T10:20:57Z</dcterms:modified>
</cp:coreProperties>
</file>