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2" r:id="rId1"/>
  </p:sldMasterIdLst>
  <p:notesMasterIdLst>
    <p:notesMasterId r:id="rId16"/>
  </p:notesMasterIdLst>
  <p:sldIdLst>
    <p:sldId id="256" r:id="rId2"/>
    <p:sldId id="275" r:id="rId3"/>
    <p:sldId id="276" r:id="rId4"/>
    <p:sldId id="258" r:id="rId5"/>
    <p:sldId id="277" r:id="rId6"/>
    <p:sldId id="259" r:id="rId7"/>
    <p:sldId id="260" r:id="rId8"/>
    <p:sldId id="262" r:id="rId9"/>
    <p:sldId id="269" r:id="rId10"/>
    <p:sldId id="263" r:id="rId11"/>
    <p:sldId id="265" r:id="rId12"/>
    <p:sldId id="267" r:id="rId13"/>
    <p:sldId id="272" r:id="rId14"/>
    <p:sldId id="268" r:id="rId15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18" autoAdjust="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5F80C-7E01-4EEB-A6BE-4DA4900C797D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E2A68-BC04-4AFA-964D-58CC43CCB43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188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E2A68-BC04-4AFA-964D-58CC43CCB43B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692697"/>
            <a:ext cx="8352928" cy="2664295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617276"/>
            <a:ext cx="7500990" cy="3023648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0" dirty="0" smtClean="0">
                <a:solidFill>
                  <a:schemeClr val="tx1"/>
                </a:solidFill>
              </a:rPr>
              <a:t>Тема урока: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rgbClr val="9933FF"/>
                </a:solidFill>
              </a:rPr>
              <a:t>«Главные и второстепенные</a:t>
            </a:r>
          </a:p>
          <a:p>
            <a:r>
              <a:rPr lang="ru-RU" sz="3200" dirty="0" smtClean="0">
                <a:solidFill>
                  <a:srgbClr val="9933FF"/>
                </a:solidFill>
              </a:rPr>
              <a:t> члены предложения</a:t>
            </a:r>
            <a:r>
              <a:rPr lang="ru-RU" sz="3200" dirty="0" smtClean="0">
                <a:solidFill>
                  <a:srgbClr val="9933FF"/>
                </a:solidFill>
              </a:rPr>
              <a:t>»</a:t>
            </a:r>
            <a:endParaRPr lang="ru-RU" sz="3200" dirty="0" smtClean="0">
              <a:solidFill>
                <a:srgbClr val="9933FF"/>
              </a:solidFill>
            </a:endParaRPr>
          </a:p>
        </p:txBody>
      </p:sp>
      <p:sp>
        <p:nvSpPr>
          <p:cNvPr id="6" name="Скругленный прямоугольник 5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rtlCol="0" anchor="ctr"/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900igr.net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  <a:noFill/>
          <a:ln>
            <a:noFill/>
            <a:prstDash val="dash"/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9933FF"/>
                </a:solidFill>
              </a:rPr>
              <a:t>          7.   Самостоятельная работа</a:t>
            </a:r>
            <a:endParaRPr lang="ru-RU" sz="3200" dirty="0">
              <a:solidFill>
                <a:srgbClr val="99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229600" cy="4525963"/>
          </a:xfrm>
          <a:noFill/>
          <a:ln>
            <a:noFill/>
          </a:ln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Установление связи слов в предложении</a:t>
            </a:r>
            <a:r>
              <a:rPr lang="ru-RU" sz="2800" dirty="0" smtClean="0">
                <a:solidFill>
                  <a:srgbClr val="9933FF"/>
                </a:solidFill>
              </a:rPr>
              <a:t>.</a:t>
            </a:r>
          </a:p>
          <a:p>
            <a:r>
              <a:rPr lang="ru-RU" dirty="0" smtClean="0">
                <a:solidFill>
                  <a:srgbClr val="9933FF"/>
                </a:solidFill>
              </a:rPr>
              <a:t>Прочитайте информацию из упр.6 на стр.5, как устанавливается связь слов в предложении.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Запомни:</a:t>
            </a:r>
          </a:p>
          <a:p>
            <a:pPr>
              <a:buNone/>
            </a:pPr>
            <a:r>
              <a:rPr lang="ru-RU" dirty="0" smtClean="0">
                <a:solidFill>
                  <a:srgbClr val="9933FF"/>
                </a:solidFill>
              </a:rPr>
              <a:t> Грамматическая основа предложения </a:t>
            </a:r>
            <a:r>
              <a:rPr lang="ru-RU" dirty="0" smtClean="0">
                <a:solidFill>
                  <a:srgbClr val="C00000"/>
                </a:solidFill>
              </a:rPr>
              <a:t>не является словосочетанием.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Выполни</a:t>
            </a:r>
            <a:r>
              <a:rPr lang="ru-RU" dirty="0" smtClean="0">
                <a:solidFill>
                  <a:srgbClr val="9933FF"/>
                </a:solidFill>
              </a:rPr>
              <a:t> упр. 4  на стр. 5</a:t>
            </a:r>
          </a:p>
          <a:p>
            <a:pPr>
              <a:buNone/>
            </a:pPr>
            <a:r>
              <a:rPr lang="ru-RU" dirty="0" smtClean="0">
                <a:solidFill>
                  <a:srgbClr val="9933FF"/>
                </a:solidFill>
              </a:rPr>
              <a:t>Во втором предложении выпиши словосочетания.</a:t>
            </a:r>
          </a:p>
          <a:p>
            <a:pPr>
              <a:buNone/>
            </a:pPr>
            <a:r>
              <a:rPr lang="ru-RU" dirty="0" smtClean="0">
                <a:solidFill>
                  <a:srgbClr val="9933FF"/>
                </a:solidFill>
              </a:rPr>
              <a:t>- Почему эти предложения распространённые?</a:t>
            </a:r>
            <a:endParaRPr lang="ru-RU" dirty="0">
              <a:solidFill>
                <a:srgbClr val="9933FF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  <a:prstDash val="dash"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33FF"/>
                </a:solidFill>
              </a:rPr>
              <a:t>8. Включение в систему знаний и повторение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389120"/>
          </a:xfrm>
          <a:noFill/>
          <a:ln>
            <a:noFill/>
            <a:prstDash val="dashDot"/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- Закончите предложение.</a:t>
            </a:r>
          </a:p>
          <a:p>
            <a:r>
              <a:rPr lang="ru-RU" sz="3200" dirty="0" smtClean="0">
                <a:solidFill>
                  <a:srgbClr val="9933FF"/>
                </a:solidFill>
              </a:rPr>
              <a:t>Предложение выражает……</a:t>
            </a:r>
            <a:endParaRPr lang="ru-RU" sz="2800" dirty="0" smtClean="0">
              <a:solidFill>
                <a:srgbClr val="9933FF"/>
              </a:solidFill>
            </a:endParaRPr>
          </a:p>
          <a:p>
            <a:r>
              <a:rPr lang="ru-RU" sz="3200" dirty="0" smtClean="0">
                <a:solidFill>
                  <a:srgbClr val="9933FF"/>
                </a:solidFill>
              </a:rPr>
              <a:t>Подлежащее и сказуемое…..</a:t>
            </a:r>
          </a:p>
          <a:p>
            <a:r>
              <a:rPr lang="ru-RU" sz="3200" dirty="0" smtClean="0">
                <a:solidFill>
                  <a:srgbClr val="9933FF"/>
                </a:solidFill>
              </a:rPr>
              <a:t>Словосочетание–слова, связанные друг с другом…..</a:t>
            </a:r>
          </a:p>
          <a:p>
            <a:r>
              <a:rPr lang="ru-RU" sz="3200" dirty="0" smtClean="0">
                <a:solidFill>
                  <a:srgbClr val="9933FF"/>
                </a:solidFill>
              </a:rPr>
              <a:t>Грамматическая основа предложения не является…..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34400" cy="758952"/>
          </a:xfrm>
          <a:noFill/>
          <a:ln>
            <a:noFill/>
            <a:prstDash val="dash"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33FF"/>
                </a:solidFill>
              </a:rPr>
              <a:t>         9.    Задание на дом</a:t>
            </a:r>
            <a:endParaRPr lang="ru-RU" dirty="0">
              <a:solidFill>
                <a:srgbClr val="99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ru-RU" sz="3200" dirty="0" smtClean="0"/>
              <a:t>Правила на стр. 3 и 5.</a:t>
            </a:r>
          </a:p>
          <a:p>
            <a:endParaRPr lang="ru-RU" sz="3200" dirty="0" smtClean="0"/>
          </a:p>
          <a:p>
            <a:r>
              <a:rPr lang="ru-RU" sz="3200" dirty="0" smtClean="0"/>
              <a:t>Упр.5  на стр.5.</a:t>
            </a:r>
          </a:p>
          <a:p>
            <a:endParaRPr lang="ru-RU" sz="3200" dirty="0" smtClean="0"/>
          </a:p>
          <a:p>
            <a:r>
              <a:rPr lang="ru-RU" sz="3200" dirty="0" smtClean="0"/>
              <a:t>Анализируем задание на дом.</a:t>
            </a:r>
          </a:p>
          <a:p>
            <a:endParaRPr lang="ru-RU" dirty="0" smtClean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1571612"/>
            <a:ext cx="8503920" cy="4572000"/>
          </a:xfrm>
          <a:prstGeom prst="rect">
            <a:avLst/>
          </a:prstGeom>
          <a:noFill/>
          <a:ln>
            <a:noFill/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5720" y="214290"/>
            <a:ext cx="8605838" cy="830390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300" b="0" i="0" u="none" strike="noStrike" kern="1200" cap="none" spc="0" normalizeH="0" baseline="0" noProof="0" dirty="0">
              <a:ln>
                <a:noFill/>
              </a:ln>
              <a:solidFill>
                <a:srgbClr val="9933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28596" y="2643182"/>
            <a:ext cx="7189682" cy="3608266"/>
          </a:xfrm>
          <a:prstGeom prst="rect">
            <a:avLst/>
          </a:prstGeom>
          <a:noFill/>
          <a:ln>
            <a:noFill/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9600" y="4857760"/>
            <a:ext cx="8534400" cy="758952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7. Домашнее задание</a:t>
            </a:r>
            <a:endParaRPr kumimoji="0" lang="ru-RU" sz="3300" b="0" i="0" u="none" strike="noStrike" kern="1200" cap="none" spc="0" normalizeH="0" baseline="0" noProof="0" dirty="0">
              <a:ln>
                <a:noFill/>
              </a:ln>
              <a:solidFill>
                <a:srgbClr val="9933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14282" y="1500174"/>
            <a:ext cx="8643998" cy="4786346"/>
          </a:xfrm>
          <a:prstGeom prst="rect">
            <a:avLst/>
          </a:prstGeom>
          <a:noFill/>
          <a:ln>
            <a:noFill/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noFill/>
          <a:ln>
            <a:noFill/>
            <a:prstDash val="dash"/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933FF"/>
                </a:solidFill>
              </a:rPr>
              <a:t>    9.      Оцени себя !</a:t>
            </a:r>
            <a:endParaRPr lang="ru-RU" dirty="0">
              <a:solidFill>
                <a:srgbClr val="99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5800" dirty="0" smtClean="0">
                <a:solidFill>
                  <a:srgbClr val="C00000"/>
                </a:solidFill>
              </a:rPr>
              <a:t>Всё знаю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6400" dirty="0" smtClean="0">
                <a:solidFill>
                  <a:srgbClr val="FFC000"/>
                </a:solidFill>
              </a:rPr>
              <a:t>Сомневаюсь     </a:t>
            </a:r>
            <a:endParaRPr lang="ru-RU" sz="6400" dirty="0" smtClean="0">
              <a:solidFill>
                <a:srgbClr val="FFFF00"/>
              </a:solidFill>
            </a:endParaRPr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6400" dirty="0" smtClean="0">
                <a:solidFill>
                  <a:schemeClr val="tx2"/>
                </a:solidFill>
              </a:rPr>
              <a:t>Не понимаю</a:t>
            </a:r>
          </a:p>
          <a:p>
            <a:endParaRPr lang="ru-RU" sz="3200" dirty="0" smtClean="0"/>
          </a:p>
          <a:p>
            <a:pPr>
              <a:buNone/>
            </a:pP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10" name="Пятно 2 9"/>
          <p:cNvSpPr/>
          <p:nvPr/>
        </p:nvSpPr>
        <p:spPr>
          <a:xfrm>
            <a:off x="5357818" y="2214554"/>
            <a:ext cx="914400" cy="914400"/>
          </a:xfrm>
          <a:prstGeom prst="irregularSeal2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2" name="Пятно 2 11"/>
          <p:cNvSpPr/>
          <p:nvPr/>
        </p:nvSpPr>
        <p:spPr>
          <a:xfrm>
            <a:off x="5286380" y="5214950"/>
            <a:ext cx="914400" cy="914400"/>
          </a:xfrm>
          <a:prstGeom prst="irregularSeal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ятно 2 5"/>
          <p:cNvSpPr/>
          <p:nvPr/>
        </p:nvSpPr>
        <p:spPr>
          <a:xfrm>
            <a:off x="5286380" y="3714752"/>
            <a:ext cx="914400" cy="914400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?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  <a:prstDash val="dash"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            Конец урока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  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  <a:prstDash val="dash"/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6600" dirty="0" smtClean="0">
                <a:solidFill>
                  <a:srgbClr val="00B050"/>
                </a:solidFill>
              </a:rPr>
              <a:t>       </a:t>
            </a:r>
            <a:r>
              <a:rPr lang="ru-RU" sz="6600" dirty="0" smtClean="0">
                <a:solidFill>
                  <a:srgbClr val="7030A0"/>
                </a:solidFill>
              </a:rPr>
              <a:t>Молодцы!</a:t>
            </a:r>
          </a:p>
          <a:p>
            <a:pPr>
              <a:buNone/>
            </a:pPr>
            <a:r>
              <a:rPr lang="ru-RU" sz="6600" dirty="0" smtClean="0">
                <a:solidFill>
                  <a:srgbClr val="00B050"/>
                </a:solidFill>
              </a:rPr>
              <a:t>       Спасибо</a:t>
            </a:r>
          </a:p>
          <a:p>
            <a:pPr>
              <a:buNone/>
            </a:pPr>
            <a:r>
              <a:rPr lang="ru-RU" sz="6600" dirty="0" smtClean="0">
                <a:solidFill>
                  <a:srgbClr val="00B050"/>
                </a:solidFill>
              </a:rPr>
              <a:t>            за сотрудничество!</a:t>
            </a:r>
            <a:endParaRPr lang="ru-RU" sz="6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>                План 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1. Мотивация (самоопределение) к учебной деятельности.</a:t>
            </a:r>
          </a:p>
          <a:p>
            <a:r>
              <a:rPr lang="ru-RU" sz="1800" dirty="0" smtClean="0"/>
              <a:t>2. Минутка чистописания.</a:t>
            </a:r>
          </a:p>
          <a:p>
            <a:r>
              <a:rPr lang="ru-RU" sz="1800" dirty="0" smtClean="0"/>
              <a:t>3. Актуализация и пробное учебное действие.</a:t>
            </a:r>
          </a:p>
          <a:p>
            <a:r>
              <a:rPr lang="ru-RU" sz="1800" dirty="0" smtClean="0"/>
              <a:t>4. </a:t>
            </a:r>
            <a:r>
              <a:rPr lang="ru-RU" sz="1800" dirty="0" err="1" smtClean="0"/>
              <a:t>Физминутка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5. Выявление места и причины затруднения. </a:t>
            </a:r>
          </a:p>
          <a:p>
            <a:r>
              <a:rPr lang="ru-RU" sz="1800" dirty="0" smtClean="0"/>
              <a:t>   Работа по закреплению изученных правил.</a:t>
            </a:r>
          </a:p>
          <a:p>
            <a:r>
              <a:rPr lang="ru-RU" sz="1800" dirty="0" smtClean="0"/>
              <a:t>6. Формирование новых знаний.</a:t>
            </a:r>
          </a:p>
          <a:p>
            <a:r>
              <a:rPr lang="ru-RU" sz="1800" dirty="0" smtClean="0"/>
              <a:t>7. Самостоятельная работа.</a:t>
            </a:r>
          </a:p>
          <a:p>
            <a:r>
              <a:rPr lang="ru-RU" sz="1800" dirty="0" smtClean="0"/>
              <a:t>8. Включение в систему знаний и повторение.</a:t>
            </a:r>
          </a:p>
          <a:p>
            <a:r>
              <a:rPr lang="ru-RU" sz="1800" dirty="0" smtClean="0"/>
              <a:t>9. Задание на дом. Анализ домашнего задания.</a:t>
            </a:r>
          </a:p>
          <a:p>
            <a:r>
              <a:rPr lang="ru-RU" sz="1800" dirty="0" smtClean="0"/>
              <a:t>10. Рефлексия учебной деятельности.</a:t>
            </a:r>
          </a:p>
          <a:p>
            <a:r>
              <a:rPr lang="ru-RU" sz="1800" dirty="0" smtClean="0"/>
              <a:t> 11. Подведение итогов урока.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33FF"/>
                </a:solidFill>
              </a:rPr>
              <a:t/>
            </a:r>
            <a:br>
              <a:rPr lang="ru-RU" dirty="0" smtClean="0">
                <a:solidFill>
                  <a:srgbClr val="9933FF"/>
                </a:solidFill>
              </a:rPr>
            </a:br>
            <a:r>
              <a:rPr lang="ru-RU" dirty="0" smtClean="0">
                <a:solidFill>
                  <a:srgbClr val="9933FF"/>
                </a:solidFill>
              </a:rPr>
              <a:t>2. Минутка чистописания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9933FF"/>
                </a:solidFill>
              </a:rPr>
              <a:t>        </a:t>
            </a:r>
          </a:p>
          <a:p>
            <a:pPr>
              <a:buNone/>
            </a:pPr>
            <a:r>
              <a:rPr lang="ru-RU" sz="3200" dirty="0" smtClean="0">
                <a:solidFill>
                  <a:srgbClr val="9933FF"/>
                </a:solidFill>
              </a:rPr>
              <a:t>А </a:t>
            </a:r>
            <a:r>
              <a:rPr lang="ru-RU" sz="3200" dirty="0" err="1" smtClean="0">
                <a:solidFill>
                  <a:srgbClr val="9933FF"/>
                </a:solidFill>
              </a:rPr>
              <a:t>а</a:t>
            </a:r>
            <a:endParaRPr lang="ru-RU" sz="3200" dirty="0" smtClean="0">
              <a:solidFill>
                <a:srgbClr val="9933FF"/>
              </a:solidFill>
            </a:endParaRPr>
          </a:p>
          <a:p>
            <a:pPr>
              <a:buNone/>
            </a:pPr>
            <a:r>
              <a:rPr lang="ru-RU" sz="3200" dirty="0" smtClean="0">
                <a:solidFill>
                  <a:srgbClr val="9933FF"/>
                </a:solidFill>
              </a:rPr>
              <a:t>Я я</a:t>
            </a:r>
            <a:endParaRPr lang="ru-RU" sz="3200" dirty="0">
              <a:solidFill>
                <a:srgbClr val="9933FF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503920" cy="4572000"/>
          </a:xfrm>
          <a:noFill/>
          <a:ln>
            <a:noFill/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300" dirty="0" smtClean="0">
                <a:solidFill>
                  <a:srgbClr val="9933FF"/>
                </a:solidFill>
              </a:rPr>
              <a:t>  3. Давайте вспомним, что мы с вами знаем о предложении</a:t>
            </a:r>
            <a:r>
              <a:rPr lang="ru-RU" sz="2400" dirty="0" smtClean="0">
                <a:solidFill>
                  <a:srgbClr val="9933FF"/>
                </a:solidFill>
              </a:rPr>
              <a:t>.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Игра «Найди и докажи»</a:t>
            </a:r>
          </a:p>
          <a:p>
            <a:pPr>
              <a:buNone/>
            </a:pPr>
            <a:r>
              <a:rPr lang="ru-RU" sz="2400" dirty="0" smtClean="0"/>
              <a:t>Прочитайте группы слов и найдите среди них предложения.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3000" dirty="0" smtClean="0"/>
              <a:t>а)В нашей реке водятся щуки и окуни.</a:t>
            </a:r>
          </a:p>
          <a:p>
            <a:pPr>
              <a:buNone/>
            </a:pPr>
            <a:r>
              <a:rPr lang="ru-RU" sz="3000" dirty="0" smtClean="0"/>
              <a:t>б) Из, высоко, дым, небо, трубы, в, поднимается.</a:t>
            </a:r>
          </a:p>
          <a:p>
            <a:pPr>
              <a:buNone/>
            </a:pPr>
            <a:r>
              <a:rPr lang="ru-RU" sz="3000" dirty="0" smtClean="0"/>
              <a:t>в) Завтра мы рано утром вчетвером.</a:t>
            </a:r>
          </a:p>
          <a:p>
            <a:pPr>
              <a:buNone/>
            </a:pPr>
            <a:r>
              <a:rPr lang="ru-RU" sz="3000" dirty="0" smtClean="0"/>
              <a:t>г) Грачи слетелись на вспаханное поле.</a:t>
            </a:r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- Что выражает предложение? Запишите предложения.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9933FF"/>
                </a:solidFill>
              </a:rPr>
              <a:t>4.Физминутка</a:t>
            </a:r>
            <a:endParaRPr lang="ru-RU" dirty="0">
              <a:solidFill>
                <a:srgbClr val="99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 smtClean="0"/>
          </a:p>
          <a:p>
            <a:r>
              <a:rPr lang="ru-RU" sz="2800" dirty="0" smtClean="0">
                <a:solidFill>
                  <a:srgbClr val="00B050"/>
                </a:solidFill>
              </a:rPr>
              <a:t>Зарядка для глаз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8229600" cy="11430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 5. Опираясь на схему, расскажите, на какие виды делятся предложения по цели высказывания, по интонации.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501090" cy="4500562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1928802"/>
            <a:ext cx="3929090" cy="78581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9933FF"/>
                </a:solidFill>
              </a:rPr>
              <a:t>Предложение</a:t>
            </a:r>
            <a:endParaRPr lang="ru-RU" sz="3600" dirty="0">
              <a:solidFill>
                <a:srgbClr val="9933FF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214546" y="2786058"/>
            <a:ext cx="121444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357818" y="2857496"/>
            <a:ext cx="928694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28596" y="3643314"/>
            <a:ext cx="2286016" cy="571504"/>
          </a:xfrm>
          <a:prstGeom prst="rect">
            <a:avLst/>
          </a:prstGeom>
          <a:solidFill>
            <a:srgbClr val="00B050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повествовательное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28992" y="3643314"/>
            <a:ext cx="1857388" cy="57150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побудительное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4036215" y="3107529"/>
            <a:ext cx="85725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6286512" y="3643314"/>
            <a:ext cx="2286016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вопросительное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27" name="Пятно 1 26"/>
          <p:cNvSpPr/>
          <p:nvPr/>
        </p:nvSpPr>
        <p:spPr>
          <a:xfrm>
            <a:off x="2500298" y="4786322"/>
            <a:ext cx="1000132" cy="714380"/>
          </a:xfrm>
          <a:prstGeom prst="irregularSeal1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. …!1</a:t>
            </a:r>
            <a:r>
              <a:rPr lang="ru-RU" dirty="0" smtClean="0"/>
              <a:t>! ,! 1 </a:t>
            </a:r>
            <a:endParaRPr lang="ru-RU" dirty="0"/>
          </a:p>
        </p:txBody>
      </p:sp>
      <p:sp>
        <p:nvSpPr>
          <p:cNvPr id="30" name="Пятно 1 29"/>
          <p:cNvSpPr/>
          <p:nvPr/>
        </p:nvSpPr>
        <p:spPr>
          <a:xfrm>
            <a:off x="7143768" y="5000636"/>
            <a:ext cx="914400" cy="914400"/>
          </a:xfrm>
          <a:prstGeom prst="irregularSeal1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?</a:t>
            </a:r>
          </a:p>
          <a:p>
            <a:pPr algn="ctr"/>
            <a:endParaRPr lang="ru-RU" dirty="0"/>
          </a:p>
        </p:txBody>
      </p:sp>
      <p:sp>
        <p:nvSpPr>
          <p:cNvPr id="33" name="Прямоугольник с двумя скругленными противолежащими углами 32"/>
          <p:cNvSpPr/>
          <p:nvPr/>
        </p:nvSpPr>
        <p:spPr>
          <a:xfrm>
            <a:off x="1428728" y="4286256"/>
            <a:ext cx="914400" cy="914400"/>
          </a:xfrm>
          <a:prstGeom prst="round2Diag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857224" y="4857760"/>
            <a:ext cx="128588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.   !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786182" y="4857760"/>
            <a:ext cx="1357322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.   !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858016" y="4857760"/>
            <a:ext cx="1214446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!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534400" cy="758952"/>
          </a:xfrm>
          <a:noFill/>
          <a:ln>
            <a:noFill/>
            <a:prstDash val="sysDot"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      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9933FF"/>
                </a:solidFill>
              </a:rPr>
              <a:t>          Работа с учебником</a:t>
            </a:r>
            <a:endParaRPr lang="ru-RU" dirty="0">
              <a:solidFill>
                <a:srgbClr val="99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страница 4 ;   упр.2 </a:t>
            </a:r>
          </a:p>
          <a:p>
            <a:r>
              <a:rPr lang="ru-RU" sz="2400" dirty="0" smtClean="0"/>
              <a:t>-С какой интонацией вы прочитали каждое предложение?</a:t>
            </a:r>
          </a:p>
          <a:p>
            <a:r>
              <a:rPr lang="ru-RU" sz="2400" dirty="0" smtClean="0"/>
              <a:t>-Какие это предложения по цели высказывания?</a:t>
            </a:r>
          </a:p>
          <a:p>
            <a:r>
              <a:rPr lang="ru-RU" sz="2400" dirty="0" smtClean="0"/>
              <a:t>Сравните первое и пятое предложение. Что у них общего и чем отличаются?</a:t>
            </a:r>
          </a:p>
          <a:p>
            <a:r>
              <a:rPr lang="ru-RU" sz="2400" dirty="0" smtClean="0"/>
              <a:t>Какой вывод можно сделать?</a:t>
            </a:r>
          </a:p>
          <a:p>
            <a:endParaRPr lang="ru-RU" sz="2400" dirty="0" smtClean="0"/>
          </a:p>
          <a:p>
            <a:r>
              <a:rPr lang="ru-RU" sz="2400" dirty="0" smtClean="0"/>
              <a:t>Выпиши третье предложение. Дай характеристику этому предложению.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  <a:prstDash val="sysDash"/>
          </a:ln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dirty="0" smtClean="0">
                <a:solidFill>
                  <a:srgbClr val="9933FF"/>
                </a:solidFill>
              </a:rPr>
              <a:t>6. Формирование новых знаний</a:t>
            </a:r>
            <a:br>
              <a:rPr lang="ru-RU" sz="3600" dirty="0" smtClean="0">
                <a:solidFill>
                  <a:srgbClr val="9933FF"/>
                </a:solidFill>
              </a:rPr>
            </a:br>
            <a:r>
              <a:rPr lang="ru-RU" dirty="0" smtClean="0">
                <a:solidFill>
                  <a:srgbClr val="9933FF"/>
                </a:solidFill>
              </a:rPr>
              <a:t>.</a:t>
            </a:r>
            <a:endParaRPr lang="ru-RU" dirty="0">
              <a:solidFill>
                <a:srgbClr val="99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723900" lvl="8" indent="-182563">
              <a:buNone/>
            </a:pPr>
            <a:r>
              <a:rPr lang="ru-RU" sz="2400" dirty="0" smtClean="0"/>
              <a:t>-Чем являются  в предложении подлежащее и сказуемое ?</a:t>
            </a:r>
          </a:p>
          <a:p>
            <a:pPr marL="723900" lvl="8" indent="-182563">
              <a:buNone/>
            </a:pPr>
            <a:endParaRPr lang="ru-RU" sz="2400" dirty="0" smtClean="0"/>
          </a:p>
          <a:p>
            <a:pPr marL="723900" lvl="8" indent="-182563"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Главные члены предложения – </a:t>
            </a:r>
            <a:r>
              <a:rPr lang="ru-RU" sz="2400" dirty="0" smtClean="0">
                <a:solidFill>
                  <a:srgbClr val="00B050"/>
                </a:solidFill>
              </a:rPr>
              <a:t>подлежащее</a:t>
            </a: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/>
              <a:t>и </a:t>
            </a:r>
            <a:r>
              <a:rPr lang="ru-RU" sz="2400" dirty="0" smtClean="0">
                <a:solidFill>
                  <a:srgbClr val="0070C0"/>
                </a:solidFill>
              </a:rPr>
              <a:t>сказуемое.</a:t>
            </a:r>
          </a:p>
          <a:p>
            <a:pPr marL="723900" lvl="8" indent="-182563">
              <a:buNone/>
            </a:pPr>
            <a:endParaRPr lang="ru-RU" sz="2400" dirty="0" smtClean="0">
              <a:solidFill>
                <a:srgbClr val="0070C0"/>
              </a:solidFill>
            </a:endParaRPr>
          </a:p>
          <a:p>
            <a:pPr marL="723900" lvl="8" indent="-182563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Подлежащее</a:t>
            </a:r>
            <a:r>
              <a:rPr lang="ru-RU" sz="2400" dirty="0" smtClean="0">
                <a:solidFill>
                  <a:schemeClr val="accent5"/>
                </a:solidFill>
              </a:rPr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и сказуемое </a:t>
            </a:r>
            <a:endParaRPr lang="en-US" sz="2400" dirty="0" smtClean="0">
              <a:solidFill>
                <a:srgbClr val="0070C0"/>
              </a:solidFill>
            </a:endParaRPr>
          </a:p>
          <a:p>
            <a:pPr marL="723900" lvl="8" indent="-182563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грамматическая 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основа 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предложения.</a:t>
            </a:r>
          </a:p>
          <a:p>
            <a:pPr marL="723900" lvl="8" indent="-182563">
              <a:buNone/>
            </a:pPr>
            <a:endParaRPr lang="ru-RU" sz="2400" dirty="0" smtClean="0">
              <a:solidFill>
                <a:srgbClr val="C00000"/>
              </a:solidFill>
            </a:endParaRPr>
          </a:p>
          <a:p>
            <a:pPr marL="88900" lvl="8" indent="265113">
              <a:buNone/>
            </a:pPr>
            <a:r>
              <a:rPr lang="ru-RU" sz="2400" dirty="0" smtClean="0"/>
              <a:t>-Как найти  в предложении</a:t>
            </a:r>
            <a:r>
              <a:rPr lang="en-US" sz="2400" dirty="0" smtClean="0"/>
              <a:t>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B050"/>
                </a:solidFill>
              </a:rPr>
              <a:t>подлежащее </a:t>
            </a:r>
            <a:r>
              <a:rPr lang="en-US" sz="2400" dirty="0" smtClean="0"/>
              <a:t> </a:t>
            </a:r>
            <a:r>
              <a:rPr lang="ru-RU" sz="2400" dirty="0" smtClean="0"/>
              <a:t>и      </a:t>
            </a:r>
            <a:r>
              <a:rPr lang="ru-RU" sz="2400" dirty="0" smtClean="0">
                <a:solidFill>
                  <a:srgbClr val="0070C0"/>
                </a:solidFill>
              </a:rPr>
              <a:t>сказуемое ?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  <a:noFill/>
          <a:ln>
            <a:noFill/>
            <a:prstDash val="sysDash"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933FF"/>
                </a:solidFill>
              </a:rPr>
              <a:t>          Грамматическая основа </a:t>
            </a:r>
            <a:br>
              <a:rPr lang="ru-RU" dirty="0" smtClean="0">
                <a:solidFill>
                  <a:srgbClr val="9933FF"/>
                </a:solidFill>
              </a:rPr>
            </a:br>
            <a:r>
              <a:rPr lang="ru-RU" dirty="0" smtClean="0">
                <a:solidFill>
                  <a:srgbClr val="9933FF"/>
                </a:solidFill>
              </a:rPr>
              <a:t>                 предложения  </a:t>
            </a:r>
            <a:endParaRPr lang="ru-RU" dirty="0">
              <a:solidFill>
                <a:srgbClr val="99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9933FF"/>
                </a:solidFill>
              </a:rPr>
              <a:t> </a:t>
            </a:r>
            <a:r>
              <a:rPr lang="ru-RU" sz="3200" dirty="0" smtClean="0">
                <a:solidFill>
                  <a:srgbClr val="00B050"/>
                </a:solidFill>
              </a:rPr>
              <a:t>подлежащее    </a:t>
            </a:r>
            <a:r>
              <a:rPr lang="ru-RU" sz="3200" dirty="0" smtClean="0">
                <a:solidFill>
                  <a:srgbClr val="9933FF"/>
                </a:solidFill>
              </a:rPr>
              <a:t>                              </a:t>
            </a:r>
            <a:r>
              <a:rPr lang="ru-RU" sz="3200" dirty="0" smtClean="0">
                <a:solidFill>
                  <a:srgbClr val="0070C0"/>
                </a:solidFill>
              </a:rPr>
              <a:t>сказуемое</a:t>
            </a:r>
          </a:p>
          <a:p>
            <a:pPr>
              <a:buNone/>
            </a:pPr>
            <a:endParaRPr lang="ru-RU" sz="3200" dirty="0" smtClean="0">
              <a:solidFill>
                <a:srgbClr val="9933FF"/>
              </a:solidFill>
            </a:endParaRPr>
          </a:p>
          <a:p>
            <a:pPr>
              <a:buNone/>
            </a:pPr>
            <a:r>
              <a:rPr lang="ru-RU" sz="2000" dirty="0" smtClean="0"/>
              <a:t>     (</a:t>
            </a:r>
            <a:r>
              <a:rPr lang="ru-RU" sz="2000" dirty="0" smtClean="0">
                <a:solidFill>
                  <a:srgbClr val="00B050"/>
                </a:solidFill>
              </a:rPr>
              <a:t>о ком? </a:t>
            </a:r>
            <a:r>
              <a:rPr lang="ru-RU" sz="2000" dirty="0" smtClean="0"/>
              <a:t>или </a:t>
            </a:r>
            <a:r>
              <a:rPr lang="ru-RU" sz="2000" dirty="0" smtClean="0">
                <a:solidFill>
                  <a:srgbClr val="00B050"/>
                </a:solidFill>
              </a:rPr>
              <a:t>о чём?                                          </a:t>
            </a:r>
            <a:r>
              <a:rPr lang="ru-RU" sz="2000" dirty="0" smtClean="0"/>
              <a:t>(Что говорится о                                                                      </a:t>
            </a:r>
          </a:p>
          <a:p>
            <a:pPr>
              <a:buNone/>
            </a:pPr>
            <a:r>
              <a:rPr lang="ru-RU" sz="2000" dirty="0" smtClean="0"/>
              <a:t>     говорится в                                                        подлежащем?</a:t>
            </a:r>
          </a:p>
          <a:p>
            <a:pPr>
              <a:buNone/>
            </a:pPr>
            <a:r>
              <a:rPr lang="ru-RU" sz="2000" dirty="0" smtClean="0"/>
              <a:t>     предложении)                                                  </a:t>
            </a:r>
            <a:r>
              <a:rPr lang="ru-RU" sz="2000" dirty="0" smtClean="0">
                <a:solidFill>
                  <a:srgbClr val="0070C0"/>
                </a:solidFill>
              </a:rPr>
              <a:t>Какое действие </a:t>
            </a:r>
            <a:r>
              <a:rPr lang="ru-RU" sz="2000" dirty="0" smtClean="0"/>
              <a:t>оно 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       совершает?)                         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928926" y="1785926"/>
            <a:ext cx="128588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929190" y="1714488"/>
            <a:ext cx="121444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072198" y="3500438"/>
            <a:ext cx="23574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72198" y="3357562"/>
            <a:ext cx="2286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71472" y="3357562"/>
            <a:ext cx="24288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26e161fdaf725ad236473b7c4dbcef70282d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704</TotalTime>
  <Words>483</Words>
  <Application>Microsoft Office PowerPoint</Application>
  <PresentationFormat>Экран (4:3)</PresentationFormat>
  <Paragraphs>116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</vt:lpstr>
      <vt:lpstr>                              План  урока:</vt:lpstr>
      <vt:lpstr> 2. Минутка чистописания</vt:lpstr>
      <vt:lpstr>  </vt:lpstr>
      <vt:lpstr> 4.Физминутка</vt:lpstr>
      <vt:lpstr> 5. Опираясь на схему, расскажите, на какие виды делятся предложения по цели высказывания, по интонации.</vt:lpstr>
      <vt:lpstr>                       Работа с учебником</vt:lpstr>
      <vt:lpstr>6. Формирование новых знаний .</vt:lpstr>
      <vt:lpstr>          Грамматическая основа                   предложения  </vt:lpstr>
      <vt:lpstr>          7.   Самостоятельная работа</vt:lpstr>
      <vt:lpstr>8. Включение в систему знаний и повторение.</vt:lpstr>
      <vt:lpstr>         9.    Задание на дом</vt:lpstr>
      <vt:lpstr>    9.      Оцени себя !</vt:lpstr>
      <vt:lpstr>             Конец урока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 «Краснохолмская средняя общеобразовательная школа № 1»  Тверской области  4 класс учитель Иванова Татьяна Константиновна</dc:title>
  <cp:lastModifiedBy>Админ</cp:lastModifiedBy>
  <cp:revision>90</cp:revision>
  <dcterms:modified xsi:type="dcterms:W3CDTF">2013-01-25T06:21:10Z</dcterms:modified>
</cp:coreProperties>
</file>