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F45F7-C482-4932-BD15-DB07C0EAF636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A4639-CEB4-4556-8516-8C8E4A27CA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1457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A4639-CEB4-4556-8516-8C8E4A27CA7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368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A4639-CEB4-4556-8516-8C8E4A27CA78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560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blinds dir="vert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ed-kopilka.ru/igry-konkursy-razvlechenija/razvivayuschie-igry-dlja-doshkolnikov/igry-na-razvitie-rechevogo-dyhanija-v-srednei-starshei-grupe.html" TargetMode="External"/><Relationship Id="rId2" Type="http://schemas.openxmlformats.org/officeDocument/2006/relationships/hyperlink" Target="http://ped-kopilka.ru/blogs/ivleva-irina/igrovoi-kompleks-dyhatelnoi-gimnastiki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09442" y="620689"/>
            <a:ext cx="7117180" cy="3672407"/>
          </a:xfrm>
        </p:spPr>
        <p:txBody>
          <a:bodyPr/>
          <a:lstStyle/>
          <a:p>
            <a:pPr algn="ctr"/>
            <a:r>
              <a:rPr lang="ru-RU" b="1" dirty="0" smtClean="0"/>
              <a:t>Игры и упражнения для развития речевого дыхания у детей дошкольного возраста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81997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b="1" dirty="0" smtClean="0"/>
              <a:t>Подготовила воспитатель </a:t>
            </a:r>
          </a:p>
          <a:p>
            <a:pPr algn="ctr"/>
            <a:r>
              <a:rPr lang="ru-RU" sz="9600" b="1" dirty="0" smtClean="0"/>
              <a:t>1 квалификационной категории</a:t>
            </a:r>
          </a:p>
          <a:p>
            <a:pPr algn="ctr"/>
            <a:r>
              <a:rPr lang="ru-RU" sz="9600" b="1" dirty="0" smtClean="0"/>
              <a:t> Кузнецова Валентина Григорьевна</a:t>
            </a:r>
          </a:p>
          <a:p>
            <a:pPr algn="ctr"/>
            <a:r>
              <a:rPr lang="ru-RU" sz="9600" b="1" dirty="0" smtClean="0"/>
              <a:t> МБДОУ № 40 г. </a:t>
            </a:r>
            <a:r>
              <a:rPr lang="ru-RU" sz="9600" b="1" dirty="0" err="1" smtClean="0"/>
              <a:t>Киржач</a:t>
            </a:r>
            <a:endParaRPr lang="ru-RU" sz="9600" b="1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7679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8568952" cy="1080120"/>
          </a:xfrm>
        </p:spPr>
        <p:txBody>
          <a:bodyPr/>
          <a:lstStyle/>
          <a:p>
            <a:pPr algn="ctr"/>
            <a:r>
              <a:rPr lang="ru-RU" sz="3600" b="1" dirty="0" smtClean="0"/>
              <a:t>Горячий чай. Найди картинку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5661248"/>
            <a:ext cx="4464496" cy="1196752"/>
          </a:xfrm>
        </p:spPr>
        <p:txBody>
          <a:bodyPr/>
          <a:lstStyle/>
          <a:p>
            <a:r>
              <a:rPr lang="ru-RU" b="1" dirty="0"/>
              <a:t>Г</a:t>
            </a:r>
            <a:r>
              <a:rPr lang="ru-RU" b="1" dirty="0" smtClean="0"/>
              <a:t>орячим чаем угощаю,</a:t>
            </a:r>
          </a:p>
          <a:p>
            <a:r>
              <a:rPr lang="ru-RU" b="1" dirty="0" smtClean="0"/>
              <a:t>Подуть предлагаю.</a:t>
            </a:r>
            <a:endParaRPr lang="ru-RU" b="1" dirty="0"/>
          </a:p>
        </p:txBody>
      </p:sp>
      <p:pic>
        <p:nvPicPr>
          <p:cNvPr id="4098" name="Picture 2" descr="H:\DCIM\100CANON\IMG_168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8193" y="1412776"/>
            <a:ext cx="4444970" cy="441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5589240"/>
            <a:ext cx="4283968" cy="792088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Губы трубочкой  тяни</a:t>
            </a:r>
          </a:p>
          <a:p>
            <a:r>
              <a:rPr lang="ru-RU" b="1" dirty="0" smtClean="0"/>
              <a:t>И картиночку найди.</a:t>
            </a:r>
            <a:endParaRPr lang="ru-RU" b="1" dirty="0"/>
          </a:p>
        </p:txBody>
      </p:sp>
      <p:pic>
        <p:nvPicPr>
          <p:cNvPr id="4099" name="Picture 3" descr="H:\DCIM\100CANON\IMG_1687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59206" y="1052736"/>
            <a:ext cx="458479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2362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864095"/>
          </a:xfrm>
        </p:spPr>
        <p:txBody>
          <a:bodyPr/>
          <a:lstStyle/>
          <a:p>
            <a:pPr algn="ctr"/>
            <a:r>
              <a:rPr lang="ru-RU" sz="3600" b="1" dirty="0" smtClean="0"/>
              <a:t>Флажки. Вертушки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5229200"/>
            <a:ext cx="4248472" cy="1368152"/>
          </a:xfrm>
        </p:spPr>
        <p:txBody>
          <a:bodyPr/>
          <a:lstStyle/>
          <a:p>
            <a:r>
              <a:rPr lang="ru-RU" b="1" dirty="0"/>
              <a:t>Ветер сильно задувает</a:t>
            </a:r>
          </a:p>
          <a:p>
            <a:r>
              <a:rPr lang="ru-RU" b="1" dirty="0"/>
              <a:t>И флажки </a:t>
            </a:r>
            <a:r>
              <a:rPr lang="ru-RU" b="1" dirty="0" smtClean="0"/>
              <a:t>качает</a:t>
            </a:r>
            <a:r>
              <a:rPr lang="ru-RU" b="1" dirty="0"/>
              <a:t>.</a:t>
            </a:r>
          </a:p>
          <a:p>
            <a:endParaRPr lang="ru-RU" b="1" dirty="0"/>
          </a:p>
        </p:txBody>
      </p:sp>
      <p:pic>
        <p:nvPicPr>
          <p:cNvPr id="5122" name="Picture 2" descr="H:\DCIM\100CANON\IMG_171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-2023" y="1786668"/>
            <a:ext cx="4790047" cy="3053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298" y="5661248"/>
            <a:ext cx="4427984" cy="144016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/>
              <a:t>В</a:t>
            </a:r>
            <a:r>
              <a:rPr lang="ru-RU" b="1" dirty="0" smtClean="0"/>
              <a:t>ертись </a:t>
            </a:r>
            <a:r>
              <a:rPr lang="ru-RU" b="1" dirty="0"/>
              <a:t>моя вертушка,</a:t>
            </a:r>
          </a:p>
          <a:p>
            <a:r>
              <a:rPr lang="ru-RU" b="1" dirty="0"/>
              <a:t>Самодельная игрушка.</a:t>
            </a:r>
          </a:p>
          <a:p>
            <a:endParaRPr lang="ru-RU" b="1" dirty="0"/>
          </a:p>
        </p:txBody>
      </p:sp>
      <p:pic>
        <p:nvPicPr>
          <p:cNvPr id="5123" name="Picture 3" descr="H:\DCIM\100CANON\IMG_1715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661270" y="2256446"/>
            <a:ext cx="448273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DCIM\100CANON\IMG_157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23630" y="980728"/>
            <a:ext cx="4953922" cy="124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3234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"/>
            <a:ext cx="7125113" cy="980728"/>
          </a:xfrm>
        </p:spPr>
        <p:txBody>
          <a:bodyPr/>
          <a:lstStyle/>
          <a:p>
            <a:r>
              <a:rPr lang="ru-RU" sz="3600" b="1" dirty="0" smtClean="0"/>
              <a:t>Дерево</a:t>
            </a:r>
            <a:endParaRPr lang="ru-RU" sz="36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635896" y="4653136"/>
            <a:ext cx="5086704" cy="2520280"/>
          </a:xfrm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Дует </a:t>
            </a:r>
            <a:r>
              <a:rPr lang="ru-RU" b="1" dirty="0"/>
              <a:t>ветер нам в </a:t>
            </a:r>
            <a:r>
              <a:rPr lang="ru-RU" b="1" dirty="0" smtClean="0"/>
              <a:t>лицо,</a:t>
            </a:r>
            <a:endParaRPr lang="ru-RU" b="1" dirty="0"/>
          </a:p>
          <a:p>
            <a:r>
              <a:rPr lang="ru-RU" b="1" dirty="0"/>
              <a:t>Закачалось </a:t>
            </a:r>
            <a:r>
              <a:rPr lang="ru-RU" b="1" dirty="0" smtClean="0"/>
              <a:t>деревцо.</a:t>
            </a:r>
            <a:endParaRPr lang="ru-RU" b="1" dirty="0"/>
          </a:p>
          <a:p>
            <a:r>
              <a:rPr lang="ru-RU" b="1" dirty="0"/>
              <a:t>Ветер </a:t>
            </a:r>
            <a:r>
              <a:rPr lang="ru-RU" b="1" dirty="0" smtClean="0"/>
              <a:t>быстро затихает,</a:t>
            </a:r>
            <a:endParaRPr lang="ru-RU" b="1" dirty="0"/>
          </a:p>
          <a:p>
            <a:r>
              <a:rPr lang="ru-RU" b="1" dirty="0" smtClean="0"/>
              <a:t>Дворник </a:t>
            </a:r>
            <a:r>
              <a:rPr lang="ru-RU" b="1" dirty="0"/>
              <a:t>листья подметает.</a:t>
            </a:r>
          </a:p>
          <a:p>
            <a:endParaRPr lang="ru-RU" dirty="0"/>
          </a:p>
        </p:txBody>
      </p:sp>
      <p:pic>
        <p:nvPicPr>
          <p:cNvPr id="6148" name="Picture 4" descr="H:\DCIM\100CANON\IMG_157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00000">
            <a:off x="-742668" y="2146780"/>
            <a:ext cx="4968550" cy="335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DCIM\100CANON\IMG_1696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46186" y="332656"/>
            <a:ext cx="5897305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5283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60648"/>
            <a:ext cx="3779911" cy="2160240"/>
          </a:xfrm>
        </p:spPr>
        <p:txBody>
          <a:bodyPr/>
          <a:lstStyle/>
          <a:p>
            <a:pPr algn="ctr"/>
            <a:r>
              <a:rPr lang="ru-RU" sz="3600" b="1" dirty="0" smtClean="0"/>
              <a:t>Футбол. Прокати мяч</a:t>
            </a:r>
            <a:br>
              <a:rPr lang="ru-RU" sz="3600" b="1" dirty="0" smtClean="0"/>
            </a:br>
            <a:r>
              <a:rPr lang="ru-RU" sz="3600" b="1" dirty="0" smtClean="0"/>
              <a:t>в ворота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76056" y="4653136"/>
            <a:ext cx="4320480" cy="1985539"/>
          </a:xfrm>
        </p:spPr>
        <p:txBody>
          <a:bodyPr/>
          <a:lstStyle/>
          <a:p>
            <a:r>
              <a:rPr lang="ru-RU" b="1" dirty="0"/>
              <a:t>Я люблю играть в </a:t>
            </a:r>
            <a:r>
              <a:rPr lang="ru-RU" b="1" dirty="0" smtClean="0"/>
              <a:t>                        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                       футбол</a:t>
            </a:r>
            <a:r>
              <a:rPr lang="ru-RU" b="1" dirty="0"/>
              <a:t>,</a:t>
            </a:r>
          </a:p>
          <a:p>
            <a:r>
              <a:rPr lang="ru-RU" b="1" dirty="0"/>
              <a:t>Забивать в ворота гол.</a:t>
            </a:r>
          </a:p>
          <a:p>
            <a:endParaRPr lang="ru-RU" b="1" dirty="0"/>
          </a:p>
        </p:txBody>
      </p:sp>
      <p:pic>
        <p:nvPicPr>
          <p:cNvPr id="7170" name="Picture 2" descr="H:\DCIM\100CANON\IMG_1722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635896" y="277031"/>
            <a:ext cx="5508104" cy="3603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H:\DCIM\100CANON\IMG_1731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7569" y="3524928"/>
            <a:ext cx="5120495" cy="314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749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125113" cy="881068"/>
          </a:xfrm>
        </p:spPr>
        <p:txBody>
          <a:bodyPr/>
          <a:lstStyle/>
          <a:p>
            <a:pPr algn="ctr"/>
            <a:r>
              <a:rPr lang="ru-RU" sz="3600" b="1" dirty="0" smtClean="0"/>
              <a:t>Забей гол </a:t>
            </a:r>
            <a:r>
              <a:rPr lang="ru-RU" sz="3600" b="1" dirty="0" err="1" smtClean="0"/>
              <a:t>Дракоше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475656" y="5589240"/>
            <a:ext cx="6264696" cy="1800200"/>
          </a:xfrm>
        </p:spPr>
        <p:txBody>
          <a:bodyPr/>
          <a:lstStyle/>
          <a:p>
            <a:pPr algn="ctr"/>
            <a:r>
              <a:rPr lang="ru-RU" b="1" dirty="0"/>
              <a:t>Раз, два, три, четыре, </a:t>
            </a:r>
            <a:r>
              <a:rPr lang="ru-RU" b="1" dirty="0" smtClean="0"/>
              <a:t>пять -</a:t>
            </a:r>
            <a:endParaRPr lang="ru-RU" b="1" dirty="0"/>
          </a:p>
          <a:p>
            <a:pPr algn="ctr"/>
            <a:r>
              <a:rPr lang="ru-RU" b="1" dirty="0"/>
              <a:t>Будем гол мы забивать!</a:t>
            </a:r>
          </a:p>
          <a:p>
            <a:r>
              <a:rPr lang="ru-RU" b="1" dirty="0"/>
              <a:t> </a:t>
            </a:r>
          </a:p>
          <a:p>
            <a:endParaRPr lang="ru-RU" dirty="0"/>
          </a:p>
        </p:txBody>
      </p:sp>
      <p:pic>
        <p:nvPicPr>
          <p:cNvPr id="8194" name="Picture 2" descr="H:\DCIM\100CANON\IMG_173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503" y="1124744"/>
            <a:ext cx="614438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DCIM\100CANON\IMG_1586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71" r="-1"/>
          <a:stretch/>
        </p:blipFill>
        <p:spPr bwMode="auto">
          <a:xfrm rot="5400000">
            <a:off x="5620670" y="1787910"/>
            <a:ext cx="4104454" cy="277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9119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"/>
            <a:ext cx="7125113" cy="1052736"/>
          </a:xfrm>
        </p:spPr>
        <p:txBody>
          <a:bodyPr/>
          <a:lstStyle/>
          <a:p>
            <a:pPr algn="ctr"/>
            <a:r>
              <a:rPr lang="ru-RU" sz="3600" b="1" dirty="0" smtClean="0"/>
              <a:t>День Рождения. Свеча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869160"/>
            <a:ext cx="4932040" cy="1728390"/>
          </a:xfrm>
        </p:spPr>
        <p:txBody>
          <a:bodyPr/>
          <a:lstStyle/>
          <a:p>
            <a:r>
              <a:rPr lang="ru-RU" b="1" dirty="0"/>
              <a:t>День рождения у Мишки</a:t>
            </a:r>
          </a:p>
          <a:p>
            <a:r>
              <a:rPr lang="ru-RU" b="1" dirty="0"/>
              <a:t>Е</a:t>
            </a:r>
            <a:r>
              <a:rPr lang="ru-RU" b="1" dirty="0" smtClean="0"/>
              <a:t>го </a:t>
            </a:r>
            <a:r>
              <a:rPr lang="ru-RU" b="1" dirty="0"/>
              <a:t>п</a:t>
            </a:r>
            <a:r>
              <a:rPr lang="ru-RU" b="1" dirty="0" smtClean="0"/>
              <a:t>оздравят ребятишки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pic>
        <p:nvPicPr>
          <p:cNvPr id="9219" name="Picture 3" descr="H:\DCIM\100CANON\IMG_1749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9688" y="1196752"/>
            <a:ext cx="53754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5445224"/>
            <a:ext cx="4283968" cy="1656184"/>
          </a:xfrm>
        </p:spPr>
        <p:txBody>
          <a:bodyPr>
            <a:normAutofit lnSpcReduction="1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pPr algn="ctr"/>
            <a:r>
              <a:rPr lang="ru-RU" b="1" dirty="0" smtClean="0"/>
              <a:t>Только дунет ветерок, </a:t>
            </a:r>
          </a:p>
          <a:p>
            <a:pPr algn="ctr"/>
            <a:r>
              <a:rPr lang="ru-RU" b="1" dirty="0" smtClean="0"/>
              <a:t>Затанцует огонек.</a:t>
            </a:r>
          </a:p>
          <a:p>
            <a:endParaRPr lang="ru-RU" dirty="0"/>
          </a:p>
        </p:txBody>
      </p:sp>
      <p:pic>
        <p:nvPicPr>
          <p:cNvPr id="9218" name="Picture 2" descr="H:\DCIM\100CANON\IMG_1744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48955" y="2271776"/>
            <a:ext cx="4295045" cy="324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535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64896" cy="9244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Уточки. Плыви</a:t>
            </a:r>
            <a:r>
              <a:rPr lang="ru-RU" sz="3600" b="1" dirty="0"/>
              <a:t>, кораблик</a:t>
            </a:r>
            <a:br>
              <a:rPr lang="ru-RU" sz="3600" b="1" dirty="0"/>
            </a:br>
            <a:r>
              <a:rPr lang="ru-RU" sz="3600" b="1" dirty="0" smtClean="0"/>
              <a:t>. 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661248"/>
            <a:ext cx="4788024" cy="1368152"/>
          </a:xfrm>
        </p:spPr>
        <p:txBody>
          <a:bodyPr/>
          <a:lstStyle/>
          <a:p>
            <a:r>
              <a:rPr lang="ru-RU" b="1" dirty="0"/>
              <a:t>К речке уточка пошла</a:t>
            </a:r>
          </a:p>
          <a:p>
            <a:r>
              <a:rPr lang="ru-RU" b="1" dirty="0" smtClean="0"/>
              <a:t>И </a:t>
            </a:r>
            <a:r>
              <a:rPr lang="ru-RU" b="1" dirty="0"/>
              <a:t>утяток </a:t>
            </a:r>
            <a:r>
              <a:rPr lang="ru-RU" b="1" dirty="0" smtClean="0"/>
              <a:t>повела.</a:t>
            </a:r>
            <a:endParaRPr lang="ru-RU" b="1" dirty="0"/>
          </a:p>
          <a:p>
            <a:endParaRPr lang="ru-RU" dirty="0"/>
          </a:p>
        </p:txBody>
      </p:sp>
      <p:pic>
        <p:nvPicPr>
          <p:cNvPr id="10243" name="Picture 3" descr="H:\DCIM\100CANON\IMG_1750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79912" y="980728"/>
            <a:ext cx="5358384" cy="405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99992" y="5085184"/>
            <a:ext cx="4644008" cy="1008111"/>
          </a:xfrm>
        </p:spPr>
        <p:txBody>
          <a:bodyPr/>
          <a:lstStyle/>
          <a:p>
            <a:r>
              <a:rPr lang="ru-RU" b="1" dirty="0" smtClean="0"/>
              <a:t>В </a:t>
            </a:r>
            <a:r>
              <a:rPr lang="ru-RU" b="1" dirty="0"/>
              <a:t>небе солнышко сияет,</a:t>
            </a:r>
          </a:p>
          <a:p>
            <a:r>
              <a:rPr lang="ru-RU" b="1" dirty="0"/>
              <a:t>Ветерок волной </a:t>
            </a:r>
            <a:r>
              <a:rPr lang="ru-RU" b="1" dirty="0" smtClean="0"/>
              <a:t>играет.</a:t>
            </a:r>
            <a:endParaRPr lang="ru-RU" b="1" dirty="0"/>
          </a:p>
        </p:txBody>
      </p:sp>
      <p:pic>
        <p:nvPicPr>
          <p:cNvPr id="10242" name="Picture 2" descr="H:\DCIM\100CANON\IMG_1758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887784"/>
            <a:ext cx="4197927" cy="349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8699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3"/>
            <a:ext cx="9144000" cy="1080120"/>
          </a:xfrm>
        </p:spPr>
        <p:txBody>
          <a:bodyPr/>
          <a:lstStyle/>
          <a:p>
            <a:r>
              <a:rPr lang="ru-RU" sz="3600" b="1" dirty="0" smtClean="0"/>
              <a:t>Мыльные пузыри. Буря в стакане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4725145"/>
            <a:ext cx="4427984" cy="2016223"/>
          </a:xfrm>
        </p:spPr>
        <p:txBody>
          <a:bodyPr/>
          <a:lstStyle/>
          <a:p>
            <a:pPr algn="ctr"/>
            <a:r>
              <a:rPr lang="ru-RU" b="1" dirty="0"/>
              <a:t>Если дунуть посильней,</a:t>
            </a:r>
          </a:p>
          <a:p>
            <a:pPr algn="ctr"/>
            <a:r>
              <a:rPr lang="ru-RU" b="1" dirty="0"/>
              <a:t>Будет много пузырей!</a:t>
            </a:r>
          </a:p>
          <a:p>
            <a:endParaRPr lang="ru-RU" dirty="0"/>
          </a:p>
        </p:txBody>
      </p:sp>
      <p:pic>
        <p:nvPicPr>
          <p:cNvPr id="11266" name="Picture 2" descr="H:\DCIM\100CANON\IMG_176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124744"/>
            <a:ext cx="4578821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5301208"/>
            <a:ext cx="4392488" cy="1656184"/>
          </a:xfrm>
        </p:spPr>
        <p:txBody>
          <a:bodyPr/>
          <a:lstStyle/>
          <a:p>
            <a:pPr algn="ctr"/>
            <a:r>
              <a:rPr lang="ru-RU" b="1" dirty="0"/>
              <a:t>В трубку я сегодня </a:t>
            </a:r>
            <a:r>
              <a:rPr lang="ru-RU" b="1" dirty="0" smtClean="0"/>
              <a:t>дую</a:t>
            </a:r>
            <a:endParaRPr lang="ru-RU" b="1" dirty="0"/>
          </a:p>
          <a:p>
            <a:pPr algn="ctr"/>
            <a:r>
              <a:rPr lang="ru-RU" b="1" dirty="0" smtClean="0"/>
              <a:t>И устраиваю бурю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  <p:pic>
        <p:nvPicPr>
          <p:cNvPr id="11267" name="Picture 3" descr="H:\DCIM\100CANON\IMG_1766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406097" y="2420889"/>
            <a:ext cx="4714417" cy="28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902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"/>
            <a:ext cx="7125113" cy="764703"/>
          </a:xfrm>
        </p:spPr>
        <p:txBody>
          <a:bodyPr/>
          <a:lstStyle/>
          <a:p>
            <a:pPr algn="ctr"/>
            <a:r>
              <a:rPr lang="ru-RU" sz="3600" b="1" dirty="0" smtClean="0"/>
              <a:t>Воздушные шары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971600" y="5301208"/>
            <a:ext cx="7308304" cy="1800200"/>
          </a:xfrm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Каждый  </a:t>
            </a:r>
            <a:r>
              <a:rPr lang="ru-RU" b="1" dirty="0"/>
              <a:t>день я в шарик </a:t>
            </a:r>
            <a:r>
              <a:rPr lang="ru-RU" b="1" dirty="0" smtClean="0"/>
              <a:t>дую,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Н</a:t>
            </a:r>
            <a:r>
              <a:rPr lang="ru-RU" b="1" dirty="0" smtClean="0"/>
              <a:t>ад </a:t>
            </a:r>
            <a:r>
              <a:rPr lang="ru-RU" b="1" dirty="0"/>
              <a:t>дыханием колдую.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Шарик я надуть </a:t>
            </a:r>
            <a:r>
              <a:rPr lang="ru-RU" b="1" dirty="0" smtClean="0"/>
              <a:t>стремлюсь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 И сильнее </a:t>
            </a:r>
            <a:r>
              <a:rPr lang="ru-RU" b="1" dirty="0"/>
              <a:t>становлюсь.</a:t>
            </a:r>
          </a:p>
          <a:p>
            <a:endParaRPr lang="ru-RU" dirty="0"/>
          </a:p>
        </p:txBody>
      </p:sp>
      <p:pic>
        <p:nvPicPr>
          <p:cNvPr id="12290" name="Picture 2" descr="H:\DCIM\100CANON\IMG_177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" y="836712"/>
            <a:ext cx="6228184" cy="428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H:\DCIM\100CANON\IMG_1769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89742" y="1524000"/>
            <a:ext cx="3754258" cy="295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352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720079"/>
          </a:xfrm>
        </p:spPr>
        <p:txBody>
          <a:bodyPr/>
          <a:lstStyle/>
          <a:p>
            <a:pPr algn="ctr"/>
            <a:r>
              <a:rPr lang="ru-RU" sz="3600" b="1" dirty="0" smtClean="0"/>
              <a:t>Свистульки. Дудочки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963821" y="5013176"/>
            <a:ext cx="6180179" cy="2232248"/>
          </a:xfrm>
        </p:spPr>
        <p:txBody>
          <a:bodyPr/>
          <a:lstStyle/>
          <a:p>
            <a:endParaRPr lang="ru-RU" dirty="0" smtClean="0"/>
          </a:p>
          <a:p>
            <a:pPr algn="ctr"/>
            <a:r>
              <a:rPr lang="ru-RU" b="1" dirty="0" smtClean="0"/>
              <a:t>Дуют </a:t>
            </a:r>
            <a:r>
              <a:rPr lang="ru-RU" b="1" dirty="0"/>
              <a:t>в птичек – те свистят,</a:t>
            </a:r>
          </a:p>
          <a:p>
            <a:pPr algn="ctr"/>
            <a:r>
              <a:rPr lang="ru-RU" b="1" dirty="0"/>
              <a:t>Всех в округе веселят</a:t>
            </a:r>
            <a:r>
              <a:rPr lang="ru-RU" b="1" dirty="0" smtClean="0"/>
              <a:t>.</a:t>
            </a:r>
          </a:p>
          <a:p>
            <a:pPr algn="ctr"/>
            <a:r>
              <a:rPr lang="ru-RU" b="1" dirty="0" smtClean="0"/>
              <a:t> </a:t>
            </a:r>
            <a:r>
              <a:rPr lang="ru-RU" b="1" dirty="0"/>
              <a:t>В</a:t>
            </a:r>
            <a:r>
              <a:rPr lang="ru-RU" b="1" dirty="0" smtClean="0"/>
              <a:t>се умеет дудочка,</a:t>
            </a:r>
          </a:p>
          <a:p>
            <a:pPr algn="ctr"/>
            <a:r>
              <a:rPr lang="ru-RU" b="1" dirty="0" smtClean="0"/>
              <a:t>Дудочка – </a:t>
            </a:r>
            <a:r>
              <a:rPr lang="ru-RU" b="1" dirty="0" err="1" smtClean="0"/>
              <a:t>погудочка</a:t>
            </a:r>
            <a:r>
              <a:rPr lang="ru-RU" b="1" dirty="0" smtClean="0"/>
              <a:t>! </a:t>
            </a:r>
            <a:endParaRPr lang="ru-RU" b="1" dirty="0"/>
          </a:p>
          <a:p>
            <a:endParaRPr lang="ru-RU" dirty="0"/>
          </a:p>
        </p:txBody>
      </p:sp>
      <p:pic>
        <p:nvPicPr>
          <p:cNvPr id="1026" name="Picture 2" descr="H:\DCIM\100CANON\IMG_1603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" y="1201435"/>
            <a:ext cx="3556918" cy="222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CIM\100CANON\IMG_177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83868" y="908720"/>
            <a:ext cx="5760134" cy="38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DCIM\100CANON\IMG_1606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00000">
            <a:off x="39965" y="3910873"/>
            <a:ext cx="330342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511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0"/>
            <a:ext cx="7125113" cy="1340767"/>
          </a:xfrm>
        </p:spPr>
        <p:txBody>
          <a:bodyPr/>
          <a:lstStyle/>
          <a:p>
            <a:pPr algn="ctr"/>
            <a:r>
              <a:rPr lang="ru-RU" sz="3600" b="1" dirty="0" smtClean="0"/>
              <a:t>Актуальность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92696"/>
            <a:ext cx="8568952" cy="616530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b="1" i="1" dirty="0" smtClean="0"/>
              <a:t>«Дыхание – основа жизни.</a:t>
            </a:r>
          </a:p>
          <a:p>
            <a:pPr marL="0" indent="0" algn="r">
              <a:buNone/>
            </a:pPr>
            <a:r>
              <a:rPr lang="ru-RU" sz="2000" b="1" i="1" dirty="0" smtClean="0"/>
              <a:t>Правильное дыхание – </a:t>
            </a:r>
          </a:p>
          <a:p>
            <a:pPr marL="0" indent="0" algn="r">
              <a:buNone/>
            </a:pPr>
            <a:r>
              <a:rPr lang="ru-RU" sz="2000" b="1" i="1" dirty="0" smtClean="0"/>
              <a:t>основа здоровья и долголетия».</a:t>
            </a:r>
          </a:p>
          <a:p>
            <a:pPr marL="0" indent="0" algn="r">
              <a:buNone/>
            </a:pPr>
            <a:r>
              <a:rPr lang="ru-RU" sz="2000" b="1" i="1" dirty="0" smtClean="0"/>
              <a:t> К.С. Станиславский</a:t>
            </a:r>
          </a:p>
          <a:p>
            <a:pPr marL="0" indent="0">
              <a:buNone/>
            </a:pPr>
            <a:r>
              <a:rPr lang="ru-RU" sz="2800" b="1" dirty="0" smtClean="0"/>
              <a:t>   </a:t>
            </a:r>
            <a:r>
              <a:rPr lang="ru-RU" sz="2400" b="1" dirty="0" smtClean="0"/>
              <a:t>У </a:t>
            </a:r>
            <a:r>
              <a:rPr lang="ru-RU" sz="2400" b="1" dirty="0"/>
              <a:t>детей дошкольного возраста речевое дыхание </a:t>
            </a:r>
            <a:r>
              <a:rPr lang="ru-RU" sz="2400" b="1" dirty="0" smtClean="0"/>
              <a:t>несовершенно</a:t>
            </a:r>
            <a:r>
              <a:rPr lang="ru-RU" sz="2400" b="1" dirty="0"/>
              <a:t>. Дети не умеют рационально использовать </a:t>
            </a:r>
            <a:r>
              <a:rPr lang="ru-RU" sz="2400" b="1" dirty="0" smtClean="0"/>
              <a:t>вдох</a:t>
            </a:r>
            <a:r>
              <a:rPr lang="ru-RU" sz="2400" b="1" dirty="0"/>
              <a:t> </a:t>
            </a:r>
            <a:r>
              <a:rPr lang="ru-RU" sz="2400" b="1" dirty="0" smtClean="0"/>
              <a:t>и выдох, </a:t>
            </a:r>
            <a:r>
              <a:rPr lang="ru-RU" sz="2400" b="1" dirty="0"/>
              <a:t>что отрицательно влияет на развитие речи детей. </a:t>
            </a:r>
            <a:r>
              <a:rPr lang="ru-RU" sz="2400" b="1" dirty="0" smtClean="0"/>
              <a:t>   Дети</a:t>
            </a:r>
            <a:r>
              <a:rPr lang="ru-RU" sz="2400" b="1" dirty="0"/>
              <a:t>, имеющие ослабленный вдох и выдох, как </a:t>
            </a:r>
            <a:r>
              <a:rPr lang="ru-RU" sz="2400" b="1" dirty="0" smtClean="0"/>
              <a:t>правило, </a:t>
            </a:r>
            <a:r>
              <a:rPr lang="ru-RU" sz="2400" b="1" dirty="0"/>
              <a:t>говорят </a:t>
            </a:r>
            <a:r>
              <a:rPr lang="ru-RU" sz="2400" b="1" dirty="0" smtClean="0"/>
              <a:t>тихо, </a:t>
            </a:r>
            <a:r>
              <a:rPr lang="ru-RU" sz="2400" b="1" dirty="0"/>
              <a:t>затрудняются в произношении длинных </a:t>
            </a:r>
            <a:r>
              <a:rPr lang="ru-RU" sz="2400" b="1" dirty="0" smtClean="0"/>
              <a:t>фраз и не </a:t>
            </a:r>
            <a:r>
              <a:rPr lang="ru-RU" sz="2400" b="1" dirty="0"/>
              <a:t>договаривают слова. </a:t>
            </a:r>
          </a:p>
        </p:txBody>
      </p:sp>
    </p:spTree>
    <p:extLst>
      <p:ext uri="{BB962C8B-B14F-4D97-AF65-F5344CB8AC3E}">
        <p14:creationId xmlns:p14="http://schemas.microsoft.com/office/powerpoint/2010/main" xmlns="" val="3494434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836711"/>
          </a:xfrm>
        </p:spPr>
        <p:txBody>
          <a:bodyPr/>
          <a:lstStyle/>
          <a:p>
            <a:pPr algn="ctr"/>
            <a:r>
              <a:rPr lang="ru-RU" sz="3600" b="1" dirty="0" smtClean="0"/>
              <a:t>Узнай овощ, фрукт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427984" y="5517232"/>
            <a:ext cx="4716016" cy="1728192"/>
          </a:xfrm>
        </p:spPr>
        <p:txBody>
          <a:bodyPr/>
          <a:lstStyle/>
          <a:p>
            <a:r>
              <a:rPr lang="ru-RU" b="1" dirty="0"/>
              <a:t>Ешьте овощи и фрукты –</a:t>
            </a:r>
          </a:p>
          <a:p>
            <a:r>
              <a:rPr lang="ru-RU" b="1" dirty="0"/>
              <a:t>Это лучшие продукты.</a:t>
            </a:r>
          </a:p>
          <a:p>
            <a:endParaRPr lang="ru-RU" dirty="0"/>
          </a:p>
        </p:txBody>
      </p:sp>
      <p:pic>
        <p:nvPicPr>
          <p:cNvPr id="2050" name="Picture 2" descr="H:\DCIM\100CANON\IMG_177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504" y="4684900"/>
            <a:ext cx="4187529" cy="217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DCIM\100CANON\IMG_1784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07504" y="764703"/>
            <a:ext cx="5400600" cy="39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DCIM\100CANON\IMG_178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36816" y="1561318"/>
            <a:ext cx="5088337" cy="349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0141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584175"/>
          </a:xfrm>
        </p:spPr>
        <p:txBody>
          <a:bodyPr/>
          <a:lstStyle/>
          <a:p>
            <a:pPr algn="ctr"/>
            <a:r>
              <a:rPr lang="ru-RU" sz="3600" b="1" dirty="0" smtClean="0"/>
              <a:t>Результативность:</a:t>
            </a:r>
            <a:endParaRPr lang="ru-RU" sz="3600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9553" y="1196753"/>
            <a:ext cx="7992888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В результате проведённой работы в конце года выявлен сравнительный анализ, который показал значительные продвижения в развитии речевого дыхания детей. Дети стали более активны и эмоциональны. Повысилась заинтересованность родителей. Они принимают участие в оборудовании дидактического уголка по данной теме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32338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"/>
            <a:ext cx="7125113" cy="1412776"/>
          </a:xfrm>
        </p:spPr>
        <p:txBody>
          <a:bodyPr/>
          <a:lstStyle/>
          <a:p>
            <a:pPr algn="ctr"/>
            <a:r>
              <a:rPr lang="ru-RU" b="1" dirty="0" smtClean="0"/>
              <a:t>Используемая литература и </a:t>
            </a:r>
            <a:r>
              <a:rPr lang="ru-RU" b="1" dirty="0" err="1" smtClean="0"/>
              <a:t>интернетресурсы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9"/>
            <a:ext cx="9144000" cy="52565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b="1" dirty="0"/>
              <a:t>Белякова Л.И. «Методика развития речевого дыхания у дошкольников с нарушениями речи»;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000" b="1" dirty="0" err="1" smtClean="0"/>
              <a:t>Гуськова</a:t>
            </a:r>
            <a:r>
              <a:rPr lang="ru-RU" sz="2000" b="1" dirty="0" smtClean="0"/>
              <a:t> </a:t>
            </a:r>
            <a:r>
              <a:rPr lang="ru-RU" sz="2000" b="1" dirty="0"/>
              <a:t>А.А</a:t>
            </a:r>
            <a:r>
              <a:rPr lang="ru-RU" sz="2000" b="1" dirty="0" smtClean="0"/>
              <a:t>.  «</a:t>
            </a:r>
            <a:r>
              <a:rPr lang="ru-RU" sz="2000" b="1" dirty="0"/>
              <a:t>Развитие речевого дыхания детей </a:t>
            </a:r>
            <a:r>
              <a:rPr lang="ru-RU" sz="2000" b="1" dirty="0" smtClean="0"/>
              <a:t>          3-7 лет»;</a:t>
            </a:r>
            <a:endParaRPr lang="ru-RU" sz="20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err="1" smtClean="0"/>
              <a:t>Дуплинская</a:t>
            </a:r>
            <a:r>
              <a:rPr lang="ru-RU" sz="2000" b="1" dirty="0" smtClean="0"/>
              <a:t> </a:t>
            </a:r>
            <a:r>
              <a:rPr lang="ru-RU" sz="2000" b="1" dirty="0"/>
              <a:t>А.  </a:t>
            </a:r>
            <a:r>
              <a:rPr lang="ru-RU" sz="2000" b="1" dirty="0" smtClean="0"/>
              <a:t>«</a:t>
            </a:r>
            <a:r>
              <a:rPr lang="ru-RU" sz="2000" b="1" dirty="0"/>
              <a:t>О речевом дыхании детей с дизартрией</a:t>
            </a:r>
            <a:r>
              <a:rPr lang="ru-RU" sz="2000" b="1" dirty="0" smtClean="0"/>
              <a:t>». </a:t>
            </a:r>
            <a:r>
              <a:rPr lang="ru-RU" sz="2000" b="1" dirty="0"/>
              <a:t>Журнал «Дошкольное воспитание» </a:t>
            </a:r>
            <a:r>
              <a:rPr lang="ru-RU" sz="2000" b="1" dirty="0" smtClean="0"/>
              <a:t>; </a:t>
            </a:r>
            <a:endParaRPr lang="ru-RU" sz="2000" b="1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000" b="1" dirty="0" smtClean="0"/>
              <a:t>Коноваленко </a:t>
            </a:r>
            <a:r>
              <a:rPr lang="ru-RU" sz="2000" b="1" dirty="0" err="1"/>
              <a:t>В.В</a:t>
            </a:r>
            <a:r>
              <a:rPr lang="ru-RU" sz="2000" b="1" dirty="0" err="1" smtClean="0"/>
              <a:t>.«Дыхательно</a:t>
            </a:r>
            <a:r>
              <a:rPr lang="ru-RU" sz="2000" b="1" dirty="0" smtClean="0"/>
              <a:t>-голосовые </a:t>
            </a:r>
            <a:r>
              <a:rPr lang="ru-RU" sz="2000" b="1" dirty="0"/>
              <a:t>упражнения</a:t>
            </a:r>
            <a:r>
              <a:rPr lang="ru-RU" sz="2000" b="1" dirty="0" smtClean="0"/>
              <a:t>»;</a:t>
            </a:r>
            <a:endParaRPr lang="ru-RU" sz="2000" b="1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000" b="1" dirty="0" smtClean="0">
                <a:hlinkClick r:id="rId2"/>
              </a:rPr>
              <a:t>http</a:t>
            </a:r>
            <a:r>
              <a:rPr lang="en-US" sz="2000" b="1" dirty="0">
                <a:hlinkClick r:id="rId2"/>
              </a:rPr>
              <a:t>://</a:t>
            </a:r>
            <a:r>
              <a:rPr lang="en-US" sz="2000" b="1" dirty="0" smtClean="0">
                <a:hlinkClick r:id="rId2"/>
              </a:rPr>
              <a:t>ped-kopilka.ru/blogs/ivleva-irina/igrovoi-kompleks-dyhatelnoi-gimnastiki.html</a:t>
            </a:r>
            <a:r>
              <a:rPr lang="ru-RU" sz="2000" b="1" dirty="0" smtClean="0"/>
              <a:t>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en-US" sz="2000" b="1" dirty="0">
                <a:hlinkClick r:id="rId3"/>
              </a:rPr>
              <a:t>http://</a:t>
            </a:r>
            <a:r>
              <a:rPr lang="en-US" sz="2000" b="1" dirty="0" smtClean="0">
                <a:hlinkClick r:id="rId3"/>
              </a:rPr>
              <a:t>ped-kopilka.ru/igry-konkursy-razvlechenija/razvivayuschie-igry-dlja-doshkolnikov/igry-na-razvitie-rechevogo-dyhanija-v-srednei-starshei-grupe.html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1558263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9276523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43608" y="2348879"/>
            <a:ext cx="7083014" cy="2520281"/>
          </a:xfrm>
        </p:spPr>
        <p:txBody>
          <a:bodyPr>
            <a:prstTxWarp prst="textArchUp">
              <a:avLst/>
            </a:prstTxWarp>
          </a:bodyPr>
          <a:lstStyle/>
          <a:p>
            <a:pPr algn="ctr"/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> </a:t>
            </a: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>
                <a:solidFill>
                  <a:schemeClr val="tx1"/>
                </a:solidFill>
              </a:rPr>
              <a:t/>
            </a:r>
            <a:br>
              <a:rPr lang="ru-RU" sz="5400" b="1" i="1" dirty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>Желаю успехов! </a:t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/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endParaRPr lang="ru-RU" sz="5400" b="1" i="1" dirty="0">
              <a:solidFill>
                <a:schemeClr val="tx1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735" y="1628800"/>
            <a:ext cx="9144000" cy="4536504"/>
          </a:xfrm>
        </p:spPr>
        <p:txBody>
          <a:bodyPr>
            <a:prstTxWarp prst="textArchDown">
              <a:avLst/>
            </a:prstTxWarp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Дышите на здоровье!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741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864096"/>
          </a:xfrm>
        </p:spPr>
        <p:txBody>
          <a:bodyPr/>
          <a:lstStyle/>
          <a:p>
            <a:pPr algn="ctr"/>
            <a:r>
              <a:rPr lang="ru-RU" sz="3600" b="1" dirty="0" smtClean="0"/>
              <a:t>Цель: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11256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800" b="1" dirty="0" smtClean="0"/>
              <a:t>  Формировать </a:t>
            </a:r>
            <a:r>
              <a:rPr lang="ru-RU" sz="2800" b="1" dirty="0"/>
              <a:t>у детей умения и навыки правильного физиологического и речевого дыхания. </a:t>
            </a:r>
            <a:endParaRPr lang="ru-RU" sz="28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 Развивать  силу, продолжительность</a:t>
            </a:r>
            <a:r>
              <a:rPr lang="ru-RU" sz="2800" b="1" dirty="0"/>
              <a:t>, </a:t>
            </a:r>
            <a:r>
              <a:rPr lang="ru-RU" sz="2800" b="1" dirty="0" smtClean="0"/>
              <a:t>постепенность и целенаправленность  дыхания.</a:t>
            </a:r>
            <a:endParaRPr lang="ru-RU" sz="2800" b="1" dirty="0"/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dirty="0"/>
              <a:t> </a:t>
            </a:r>
          </a:p>
          <a:p>
            <a:pPr marL="0" indent="0" algn="ctr">
              <a:buNone/>
            </a:pPr>
            <a:r>
              <a:rPr lang="ru-RU" sz="2400" b="1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69586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1368152"/>
          </a:xfrm>
        </p:spPr>
        <p:txBody>
          <a:bodyPr/>
          <a:lstStyle/>
          <a:p>
            <a:pPr algn="ctr"/>
            <a:r>
              <a:rPr lang="ru-RU" sz="3600" b="1" dirty="0" smtClean="0"/>
              <a:t>Этапы работы: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7776864" cy="5184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 smtClean="0"/>
              <a:t>1 этап </a:t>
            </a:r>
            <a:r>
              <a:rPr lang="ru-RU" sz="2800" b="1" dirty="0" smtClean="0"/>
              <a:t>– выработка направленной воздушной струи, необходимой для правильного произношения;</a:t>
            </a:r>
          </a:p>
          <a:p>
            <a:pPr marL="0" indent="0">
              <a:buNone/>
            </a:pPr>
            <a:r>
              <a:rPr lang="ru-RU" sz="3200" b="1" dirty="0" smtClean="0"/>
              <a:t>2 этап </a:t>
            </a:r>
            <a:r>
              <a:rPr lang="ru-RU" sz="2800" b="1" dirty="0" smtClean="0"/>
              <a:t>– тренировка продолжительности речевого дыхания и умения на одном выдохе произнести фразу, состоящую из   3-6 слов.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xmlns="" val="1355625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08011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 </a:t>
            </a:r>
            <a:r>
              <a:rPr lang="ru-RU" sz="3600" b="1" dirty="0"/>
              <a:t>Параметры правильного ротового выдоха: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568863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выдоху предшествует сильный вдох через нос – «набираем полную грудь воздуха»;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выдох происходит плавно, а не толчками;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во время выдоха губы складываются трубочкой, не следует сжимать губы, надувать щеки;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во время выдоха воздух выходит через рот, нельзя допускать выдоха через нос;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выдыхать следует, пока не закончится воздух;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во время пения или разговора нельзя добирать воздух при помощи частых коротких вдохов.  </a:t>
            </a:r>
          </a:p>
          <a:p>
            <a:pPr marL="0" indent="0">
              <a:buNone/>
            </a:pPr>
            <a:r>
              <a:rPr lang="ru-RU" sz="2800" b="1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18891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0"/>
            <a:ext cx="7125113" cy="1411559"/>
          </a:xfrm>
        </p:spPr>
        <p:txBody>
          <a:bodyPr/>
          <a:lstStyle/>
          <a:p>
            <a:pPr algn="ctr"/>
            <a:r>
              <a:rPr lang="ru-RU" sz="3600" b="1" dirty="0"/>
              <a:t> Продолжительность игровых упражнений: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8424936" cy="446449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5 – 8 минут в проветриваемом помещении;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упражнение повторяется 3 – 5 раз;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дуть можно не более 10 секунд с паузами, чтобы не закружилась голова;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800" b="1" dirty="0"/>
              <a:t>обязательно чередовать с другими упражнениями.</a:t>
            </a:r>
          </a:p>
          <a:p>
            <a:pPr marL="0" indent="0">
              <a:buNone/>
            </a:pPr>
            <a:endParaRPr lang="ru-RU" sz="24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9245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43608" y="0"/>
            <a:ext cx="7125113" cy="1483567"/>
          </a:xfrm>
        </p:spPr>
        <p:txBody>
          <a:bodyPr/>
          <a:lstStyle/>
          <a:p>
            <a:pPr algn="ctr"/>
            <a:r>
              <a:rPr lang="ru-RU" sz="3600" b="1" dirty="0" smtClean="0"/>
              <a:t>Варежка. Снежинка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39552" y="5733256"/>
            <a:ext cx="8064896" cy="936104"/>
          </a:xfrm>
        </p:spPr>
        <p:txBody>
          <a:bodyPr/>
          <a:lstStyle/>
          <a:p>
            <a:pPr algn="ctr"/>
            <a:r>
              <a:rPr lang="ru-RU" b="1" dirty="0"/>
              <a:t>Я на варежку подую                                                                                                     И</a:t>
            </a:r>
            <a:r>
              <a:rPr lang="ru-RU" b="1" dirty="0" smtClean="0"/>
              <a:t> </a:t>
            </a:r>
            <a:r>
              <a:rPr lang="ru-RU" b="1" dirty="0"/>
              <a:t>снежинки с неё сдую</a:t>
            </a:r>
          </a:p>
        </p:txBody>
      </p:sp>
      <p:pic>
        <p:nvPicPr>
          <p:cNvPr id="1026" name="Picture 2" descr="H:\DCIM\100CANON\IMG_1557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3308" y="1412776"/>
            <a:ext cx="4191428" cy="345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CIM\100CANON\IMG_1659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707905" y="1843791"/>
            <a:ext cx="5457444" cy="388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2349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88641"/>
            <a:ext cx="7125113" cy="1080120"/>
          </a:xfrm>
        </p:spPr>
        <p:txBody>
          <a:bodyPr/>
          <a:lstStyle/>
          <a:p>
            <a:pPr algn="ctr"/>
            <a:r>
              <a:rPr lang="ru-RU" sz="3600" b="1" dirty="0" smtClean="0"/>
              <a:t>Лети, бабочка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6093296"/>
            <a:ext cx="3147824" cy="576262"/>
          </a:xfrm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H:\DCIM\100CANON\IMG_1561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99586" y="3861048"/>
            <a:ext cx="366368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67944" y="5301208"/>
            <a:ext cx="4896544" cy="1224136"/>
          </a:xfrm>
        </p:spPr>
        <p:txBody>
          <a:bodyPr/>
          <a:lstStyle/>
          <a:p>
            <a:pPr algn="ctr"/>
            <a:r>
              <a:rPr lang="ru-RU" b="1" dirty="0"/>
              <a:t>С цветка на цветок,</a:t>
            </a:r>
          </a:p>
          <a:p>
            <a:pPr algn="ctr"/>
            <a:r>
              <a:rPr lang="ru-RU" b="1" dirty="0"/>
              <a:t>Я порхаю весь денёк</a:t>
            </a:r>
          </a:p>
        </p:txBody>
      </p:sp>
      <p:pic>
        <p:nvPicPr>
          <p:cNvPr id="2051" name="Picture 3" descr="H:\DCIM\100CANON\IMG_166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101" y="1025236"/>
            <a:ext cx="5873899" cy="3915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DCIM\100CANON\IMG_1613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1025236"/>
            <a:ext cx="3816424" cy="2686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556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"/>
            <a:ext cx="7125113" cy="980728"/>
          </a:xfrm>
        </p:spPr>
        <p:txBody>
          <a:bodyPr/>
          <a:lstStyle/>
          <a:p>
            <a:pPr algn="ctr"/>
            <a:r>
              <a:rPr lang="ru-RU" sz="3600" b="1" dirty="0" smtClean="0"/>
              <a:t>Облака. Ветерок</a:t>
            </a:r>
            <a:endParaRPr lang="ru-RU" sz="3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004048" y="4365104"/>
            <a:ext cx="4139952" cy="2664296"/>
          </a:xfrm>
        </p:spPr>
        <p:txBody>
          <a:bodyPr/>
          <a:lstStyle/>
          <a:p>
            <a:r>
              <a:rPr lang="ru-RU" b="1" dirty="0" smtClean="0"/>
              <a:t>Дует </a:t>
            </a:r>
            <a:r>
              <a:rPr lang="ru-RU" b="1" dirty="0"/>
              <a:t>свежий ветерок,</a:t>
            </a:r>
          </a:p>
          <a:p>
            <a:r>
              <a:rPr lang="ru-RU" b="1" dirty="0"/>
              <a:t>Дует прямо на восток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Бегает, играет,</a:t>
            </a:r>
          </a:p>
          <a:p>
            <a:r>
              <a:rPr lang="ru-RU" b="1" dirty="0" smtClean="0"/>
              <a:t>Облака гоняет.</a:t>
            </a:r>
            <a:endParaRPr lang="ru-RU" b="1" dirty="0"/>
          </a:p>
          <a:p>
            <a:r>
              <a:rPr lang="ru-RU" dirty="0"/>
              <a:t> </a:t>
            </a:r>
          </a:p>
        </p:txBody>
      </p:sp>
      <p:pic>
        <p:nvPicPr>
          <p:cNvPr id="3074" name="Picture 2" descr="H:\DCIM\100CANON\IMG_1678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0" y="2564904"/>
            <a:ext cx="5027984" cy="377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DCIM\100CANON\IMG_1695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25345" y="836712"/>
            <a:ext cx="5018655" cy="313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05861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</TotalTime>
  <Words>641</Words>
  <Application>Microsoft Office PowerPoint</Application>
  <PresentationFormat>Экран (4:3)</PresentationFormat>
  <Paragraphs>112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Игры и упражнения для развития речевого дыхания у детей дошкольного возраста </vt:lpstr>
      <vt:lpstr>Актуальность</vt:lpstr>
      <vt:lpstr>Цель:</vt:lpstr>
      <vt:lpstr>Этапы работы:</vt:lpstr>
      <vt:lpstr> Параметры правильного ротового выдоха:</vt:lpstr>
      <vt:lpstr> Продолжительность игровых упражнений:</vt:lpstr>
      <vt:lpstr>Варежка. Снежинка</vt:lpstr>
      <vt:lpstr>Лети, бабочка</vt:lpstr>
      <vt:lpstr>Облака. Ветерок</vt:lpstr>
      <vt:lpstr>Горячий чай. Найди картинку</vt:lpstr>
      <vt:lpstr>Флажки. Вертушки</vt:lpstr>
      <vt:lpstr>Дерево</vt:lpstr>
      <vt:lpstr>Футбол. Прокати мяч в ворота</vt:lpstr>
      <vt:lpstr>Забей гол Дракоше</vt:lpstr>
      <vt:lpstr>День Рождения. Свеча</vt:lpstr>
      <vt:lpstr>Уточки. Плыви, кораблик . </vt:lpstr>
      <vt:lpstr>Мыльные пузыри. Буря в стакане</vt:lpstr>
      <vt:lpstr>Воздушные шары</vt:lpstr>
      <vt:lpstr>Свистульки. Дудочки</vt:lpstr>
      <vt:lpstr>Узнай овощ, фрукт</vt:lpstr>
      <vt:lpstr>Результативность:</vt:lpstr>
      <vt:lpstr>Используемая литература и интернетресурсы:</vt:lpstr>
      <vt:lpstr>                     Желаю успехов!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comp</cp:lastModifiedBy>
  <cp:revision>60</cp:revision>
  <dcterms:created xsi:type="dcterms:W3CDTF">2014-04-17T10:21:31Z</dcterms:created>
  <dcterms:modified xsi:type="dcterms:W3CDTF">2014-05-30T12:50:09Z</dcterms:modified>
</cp:coreProperties>
</file>