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9" r:id="rId3"/>
    <p:sldId id="270" r:id="rId4"/>
    <p:sldId id="259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99" r:id="rId13"/>
    <p:sldId id="274" r:id="rId14"/>
    <p:sldId id="263" r:id="rId15"/>
    <p:sldId id="273" r:id="rId16"/>
    <p:sldId id="300" r:id="rId17"/>
    <p:sldId id="275" r:id="rId18"/>
    <p:sldId id="276" r:id="rId19"/>
    <p:sldId id="277" r:id="rId20"/>
    <p:sldId id="278" r:id="rId21"/>
    <p:sldId id="279" r:id="rId22"/>
    <p:sldId id="298" r:id="rId23"/>
    <p:sldId id="283" r:id="rId24"/>
    <p:sldId id="280" r:id="rId25"/>
    <p:sldId id="296" r:id="rId26"/>
    <p:sldId id="297" r:id="rId27"/>
    <p:sldId id="301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493FA-C4D4-45CC-AC9F-84A444BEBF64}" type="datetimeFigureOut">
              <a:rPr lang="ru-RU"/>
              <a:pPr>
                <a:defRPr/>
              </a:pPr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E9141-2F75-47B7-9AE6-BACDC2324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49B86-2770-483C-B5ED-EC9665063C1D}" type="datetimeFigureOut">
              <a:rPr lang="ru-RU"/>
              <a:pPr>
                <a:defRPr/>
              </a:pPr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F8B17-4B4D-4E6B-978B-F9E51CC0FA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F87FD-CA5D-4A82-92AF-283981D3D77E}" type="datetimeFigureOut">
              <a:rPr lang="ru-RU"/>
              <a:pPr>
                <a:defRPr/>
              </a:pPr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3E556-36A8-475F-A3CC-6808057BE6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40552-F1B7-497A-A840-CA886DB74E96}" type="datetimeFigureOut">
              <a:rPr lang="ru-RU"/>
              <a:pPr>
                <a:defRPr/>
              </a:pPr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87122-3B64-4D2D-96CB-3ABFEE0898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37D20-5CBF-4B98-8C48-D6283EC515CD}" type="datetimeFigureOut">
              <a:rPr lang="ru-RU"/>
              <a:pPr>
                <a:defRPr/>
              </a:pPr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7881B-EE9D-4343-9733-E8D38DF4D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C2908-AD8E-4874-B2A5-0FE3529C396F}" type="datetimeFigureOut">
              <a:rPr lang="ru-RU"/>
              <a:pPr>
                <a:defRPr/>
              </a:pPr>
              <a:t>07.03.2014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F7665-F9D9-4DD1-AAD3-D5DEB7E950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5C888-6CC1-4B94-8DDB-91100C39214F}" type="datetimeFigureOut">
              <a:rPr lang="ru-RU"/>
              <a:pPr>
                <a:defRPr/>
              </a:pPr>
              <a:t>07.03.2014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C778C-44BE-4EEE-B23A-76C68B2D23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A2D48-7AB1-4078-82D9-7011DE79E675}" type="datetimeFigureOut">
              <a:rPr lang="ru-RU"/>
              <a:pPr>
                <a:defRPr/>
              </a:pPr>
              <a:t>07.03.2014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C53B9-EA17-4364-AC95-8F77B2EB6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68360-F3D0-4997-997B-2ED126F69E1B}" type="datetimeFigureOut">
              <a:rPr lang="ru-RU"/>
              <a:pPr>
                <a:defRPr/>
              </a:pPr>
              <a:t>07.03.2014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61040-4CF0-43B5-B96A-5309A40492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92E00-E05D-44F8-8AAE-B24D462171B9}" type="datetimeFigureOut">
              <a:rPr lang="ru-RU"/>
              <a:pPr>
                <a:defRPr/>
              </a:pPr>
              <a:t>07.03.2014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D411E-CEB0-4994-B20B-38A5CF6590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6A605-27C6-4FFF-B04C-480D6D0136CF}" type="datetimeFigureOut">
              <a:rPr lang="ru-RU"/>
              <a:pPr>
                <a:defRPr/>
              </a:pPr>
              <a:t>07.03.2014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6B396-E043-4340-B7C9-D9E7BEBE8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AD16A5-6C0B-4EAA-88A2-F0636CACFC00}" type="datetimeFigureOut">
              <a:rPr lang="ru-RU"/>
              <a:pPr>
                <a:defRPr/>
              </a:pPr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AEEED6-1D61-443C-B1DD-7D1555F31E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Капля 7"/>
          <p:cNvSpPr/>
          <p:nvPr/>
        </p:nvSpPr>
        <p:spPr>
          <a:xfrm rot="16200000">
            <a:off x="1165312" y="-1057808"/>
            <a:ext cx="6597352" cy="8712968"/>
          </a:xfrm>
          <a:prstGeom prst="teardrop">
            <a:avLst/>
          </a:prstGeom>
          <a:solidFill>
            <a:schemeClr val="accent3">
              <a:lumMod val="40000"/>
              <a:lumOff val="60000"/>
            </a:schemeClr>
          </a:solidFill>
          <a:ln w="215900" cmpd="thickThin">
            <a:solidFill>
              <a:srgbClr val="006600"/>
            </a:soli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5" name="Рисунок 8" descr="69415843_04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4581525"/>
            <a:ext cx="1862138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Рисунок 9" descr="69415810_03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950" y="4365625"/>
            <a:ext cx="205105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5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0"/>
            <a:ext cx="183515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908720"/>
            <a:ext cx="640871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spc="30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latin typeface="Monotype Corsiva" pitchFamily="66" charset="0"/>
              </a:rPr>
              <a:t>ВЛИЯНИЕ ПОТЕШЕК НА РАЗВИТИЕ РЕБЕНКА</a:t>
            </a:r>
            <a:endParaRPr lang="ru-RU" sz="6000" b="1" spc="300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660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6" y="4797152"/>
            <a:ext cx="5799137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Автор :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Кот Лада Николаевна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Воспитатель ГБОУ № 2655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9494" y="3601076"/>
            <a:ext cx="4304506" cy="32314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74344"/>
            <a:ext cx="576064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latin typeface="Comic Sans MS" panose="030F0702030302020204" pitchFamily="66" charset="0"/>
              </a:rPr>
              <a:t>Детям </a:t>
            </a:r>
            <a:r>
              <a:rPr lang="ru-RU" sz="2600" dirty="0" err="1">
                <a:latin typeface="Comic Sans MS" panose="030F0702030302020204" pitchFamily="66" charset="0"/>
              </a:rPr>
              <a:t>потешки</a:t>
            </a:r>
            <a:r>
              <a:rPr lang="ru-RU" sz="2600" dirty="0">
                <a:latin typeface="Comic Sans MS" panose="030F0702030302020204" pitchFamily="66" charset="0"/>
              </a:rPr>
              <a:t> доставляют огромную радость, поэтому родители могут начинать их использовать с самого раннего возраста. Веками </a:t>
            </a:r>
            <a:r>
              <a:rPr lang="ru-RU" sz="2600" dirty="0" err="1">
                <a:latin typeface="Comic Sans MS" panose="030F0702030302020204" pitchFamily="66" charset="0"/>
              </a:rPr>
              <a:t>потешки</a:t>
            </a:r>
            <a:r>
              <a:rPr lang="ru-RU" sz="2600" dirty="0">
                <a:latin typeface="Comic Sans MS" panose="030F0702030302020204" pitchFamily="66" charset="0"/>
              </a:rPr>
              <a:t> помогали родителям в самых разных моментах воспитания ребенка. Если ребенок упрямится и не хочет что-то делать, </a:t>
            </a:r>
            <a:r>
              <a:rPr lang="ru-RU" sz="2600" dirty="0" err="1">
                <a:latin typeface="Comic Sans MS" panose="030F0702030302020204" pitchFamily="66" charset="0"/>
              </a:rPr>
              <a:t>потешка</a:t>
            </a:r>
            <a:r>
              <a:rPr lang="ru-RU" sz="2600" dirty="0">
                <a:latin typeface="Comic Sans MS" panose="030F0702030302020204" pitchFamily="66" charset="0"/>
              </a:rPr>
              <a:t> очень выручает в таких случаях.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462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32656"/>
            <a:ext cx="619268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err="1">
                <a:latin typeface="Comic Sans MS" panose="030F0702030302020204" pitchFamily="66" charset="0"/>
              </a:rPr>
              <a:t>Потешки</a:t>
            </a:r>
            <a:r>
              <a:rPr lang="ru-RU" sz="3600" dirty="0">
                <a:latin typeface="Comic Sans MS" panose="030F0702030302020204" pitchFamily="66" charset="0"/>
              </a:rPr>
              <a:t> помогают </a:t>
            </a:r>
            <a:endParaRPr lang="ru-RU" sz="3600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3600" dirty="0" smtClean="0">
                <a:latin typeface="Comic Sans MS" panose="030F0702030302020204" pitchFamily="66" charset="0"/>
              </a:rPr>
              <a:t>малышу </a:t>
            </a:r>
            <a:r>
              <a:rPr lang="ru-RU" sz="3600" dirty="0">
                <a:latin typeface="Comic Sans MS" panose="030F0702030302020204" pitchFamily="66" charset="0"/>
              </a:rPr>
              <a:t>настроиться на нужный лад и сделать в игровой </a:t>
            </a:r>
            <a:r>
              <a:rPr lang="ru-RU" sz="3600" dirty="0" smtClean="0">
                <a:latin typeface="Comic Sans MS" panose="030F0702030302020204" pitchFamily="66" charset="0"/>
              </a:rPr>
              <a:t>форме </a:t>
            </a:r>
            <a:r>
              <a:rPr lang="ru-RU" sz="3600" dirty="0">
                <a:latin typeface="Comic Sans MS" panose="030F0702030302020204" pitchFamily="66" charset="0"/>
              </a:rPr>
              <a:t>то, что необходимо. </a:t>
            </a:r>
            <a:endParaRPr lang="ru-RU" sz="3600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3600" dirty="0" err="1" smtClean="0">
                <a:latin typeface="Comic Sans MS" panose="030F0702030302020204" pitchFamily="66" charset="0"/>
              </a:rPr>
              <a:t>Потешка</a:t>
            </a:r>
            <a:r>
              <a:rPr lang="ru-RU" sz="3600" dirty="0" smtClean="0">
                <a:latin typeface="Comic Sans MS" panose="030F0702030302020204" pitchFamily="66" charset="0"/>
              </a:rPr>
              <a:t> </a:t>
            </a:r>
            <a:r>
              <a:rPr lang="ru-RU" sz="3600" dirty="0">
                <a:latin typeface="Comic Sans MS" panose="030F0702030302020204" pitchFamily="66" charset="0"/>
              </a:rPr>
              <a:t>может ободрить, утешить и развеселить ребенка практически в любой ситуации.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1903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anose="030F0702030302020204" pitchFamily="66" charset="0"/>
              </a:rPr>
              <a:t>ПОТЕШКИ ОТ СЛЕЗ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latin typeface="Comic Sans MS" panose="030F0702030302020204" pitchFamily="66" charset="0"/>
              </a:rPr>
              <a:t>Ой, Никитушка-Никита,</a:t>
            </a:r>
          </a:p>
          <a:p>
            <a:pPr marL="0" indent="0" algn="ctr">
              <a:buNone/>
            </a:pPr>
            <a:r>
              <a:rPr lang="ru-RU" dirty="0">
                <a:latin typeface="Comic Sans MS" panose="030F0702030302020204" pitchFamily="66" charset="0"/>
              </a:rPr>
              <a:t>Испугался Айболита!</a:t>
            </a:r>
          </a:p>
          <a:p>
            <a:pPr marL="0" indent="0" algn="ctr">
              <a:buNone/>
            </a:pPr>
            <a:r>
              <a:rPr lang="ru-RU" dirty="0">
                <a:latin typeface="Comic Sans MS" panose="030F0702030302020204" pitchFamily="66" charset="0"/>
              </a:rPr>
              <a:t>Айболит его послушал,</a:t>
            </a:r>
          </a:p>
          <a:p>
            <a:pPr marL="0" indent="0" algn="ctr">
              <a:buNone/>
            </a:pPr>
            <a:r>
              <a:rPr lang="ru-RU" dirty="0">
                <a:latin typeface="Comic Sans MS" panose="030F0702030302020204" pitchFamily="66" charset="0"/>
              </a:rPr>
              <a:t>Ой, да ой! Покой нарушил!</a:t>
            </a:r>
          </a:p>
          <a:p>
            <a:pPr marL="0" indent="0" algn="ctr">
              <a:buNone/>
            </a:pPr>
            <a:r>
              <a:rPr lang="ru-RU" dirty="0">
                <a:latin typeface="Comic Sans MS" panose="030F0702030302020204" pitchFamily="66" charset="0"/>
              </a:rPr>
              <a:t>Ну что ты шумишь?</a:t>
            </a:r>
          </a:p>
          <a:p>
            <a:pPr marL="0" indent="0" algn="ctr">
              <a:buNone/>
            </a:pPr>
            <a:r>
              <a:rPr lang="ru-RU" dirty="0">
                <a:latin typeface="Comic Sans MS" panose="030F0702030302020204" pitchFamily="66" charset="0"/>
              </a:rPr>
              <a:t>Успокойся малыш.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667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507288" cy="6009531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latin typeface="Comic Sans MS" panose="030F0702030302020204" pitchFamily="66" charset="0"/>
              </a:rPr>
              <a:t>От того как проснется малыш, зависит настроение, с которым он проведет целый день. Поэтому почаще улыбайтесь </a:t>
            </a:r>
            <a:r>
              <a:rPr lang="ru-RU" sz="3600" dirty="0" smtClean="0">
                <a:latin typeface="Comic Sans MS" panose="030F0702030302020204" pitchFamily="66" charset="0"/>
              </a:rPr>
              <a:t>и </a:t>
            </a:r>
            <a:r>
              <a:rPr lang="ru-RU" sz="3600" dirty="0">
                <a:latin typeface="Comic Sans MS" panose="030F0702030302020204" pitchFamily="66" charset="0"/>
              </a:rPr>
              <a:t>не забудьте сделать ему </a:t>
            </a:r>
            <a:r>
              <a:rPr lang="ru-RU" sz="3600" dirty="0" err="1">
                <a:latin typeface="Comic Sans MS" panose="030F0702030302020204" pitchFamily="66" charset="0"/>
              </a:rPr>
              <a:t>потягушечки</a:t>
            </a:r>
            <a:r>
              <a:rPr lang="ru-RU" sz="3600" dirty="0">
                <a:latin typeface="Comic Sans MS" panose="030F0702030302020204" pitchFamily="66" charset="0"/>
              </a:rPr>
              <a:t>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2903506"/>
            <a:ext cx="5256584" cy="39544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262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88640"/>
            <a:ext cx="52383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Вот проснулись,</a:t>
            </a:r>
          </a:p>
          <a:p>
            <a:pPr algn="ctr"/>
            <a:r>
              <a:rPr lang="ru-RU" sz="3200" dirty="0">
                <a:latin typeface="Comic Sans MS" panose="030F0702030302020204" pitchFamily="66" charset="0"/>
              </a:rPr>
              <a:t>Потянулись,</a:t>
            </a:r>
          </a:p>
          <a:p>
            <a:pPr algn="ctr"/>
            <a:r>
              <a:rPr lang="ru-RU" sz="3200" dirty="0">
                <a:latin typeface="Comic Sans MS" panose="030F0702030302020204" pitchFamily="66" charset="0"/>
              </a:rPr>
              <a:t>С боку на бок</a:t>
            </a:r>
          </a:p>
          <a:p>
            <a:pPr algn="ctr"/>
            <a:r>
              <a:rPr lang="ru-RU" sz="3200" dirty="0">
                <a:latin typeface="Comic Sans MS" panose="030F0702030302020204" pitchFamily="66" charset="0"/>
              </a:rPr>
              <a:t>Повернулись!</a:t>
            </a:r>
          </a:p>
          <a:p>
            <a:pPr algn="ctr"/>
            <a:r>
              <a:rPr lang="ru-RU" sz="3200" dirty="0" err="1">
                <a:latin typeface="Comic Sans MS" panose="030F0702030302020204" pitchFamily="66" charset="0"/>
              </a:rPr>
              <a:t>Потягушечки</a:t>
            </a:r>
            <a:r>
              <a:rPr lang="ru-RU" sz="3200" dirty="0">
                <a:latin typeface="Comic Sans MS" panose="030F0702030302020204" pitchFamily="66" charset="0"/>
              </a:rPr>
              <a:t>!</a:t>
            </a:r>
          </a:p>
          <a:p>
            <a:pPr algn="ctr"/>
            <a:r>
              <a:rPr lang="ru-RU" sz="3200" dirty="0" err="1">
                <a:latin typeface="Comic Sans MS" panose="030F0702030302020204" pitchFamily="66" charset="0"/>
              </a:rPr>
              <a:t>Потягушечки</a:t>
            </a:r>
            <a:r>
              <a:rPr lang="ru-RU" sz="3200" dirty="0">
                <a:latin typeface="Comic Sans MS" panose="030F0702030302020204" pitchFamily="66" charset="0"/>
              </a:rPr>
              <a:t>!</a:t>
            </a:r>
          </a:p>
          <a:p>
            <a:pPr algn="ctr"/>
            <a:r>
              <a:rPr lang="ru-RU" sz="3200" dirty="0">
                <a:latin typeface="Comic Sans MS" panose="030F0702030302020204" pitchFamily="66" charset="0"/>
              </a:rPr>
              <a:t>Где игрушечки,</a:t>
            </a:r>
          </a:p>
          <a:p>
            <a:pPr algn="ctr"/>
            <a:r>
              <a:rPr lang="ru-RU" sz="3200" dirty="0" err="1">
                <a:latin typeface="Comic Sans MS" panose="030F0702030302020204" pitchFamily="66" charset="0"/>
              </a:rPr>
              <a:t>Погремушечки</a:t>
            </a:r>
            <a:r>
              <a:rPr lang="ru-RU" sz="3200" dirty="0">
                <a:latin typeface="Comic Sans MS" panose="030F0702030302020204" pitchFamily="66" charset="0"/>
              </a:rPr>
              <a:t>?</a:t>
            </a:r>
          </a:p>
          <a:p>
            <a:pPr algn="ctr"/>
            <a:r>
              <a:rPr lang="ru-RU" sz="3200" dirty="0">
                <a:latin typeface="Comic Sans MS" panose="030F0702030302020204" pitchFamily="66" charset="0"/>
              </a:rPr>
              <a:t>Ты, игрушка, погреми,</a:t>
            </a:r>
          </a:p>
          <a:p>
            <a:pPr algn="ctr"/>
            <a:r>
              <a:rPr lang="ru-RU" sz="3200" dirty="0">
                <a:latin typeface="Comic Sans MS" panose="030F0702030302020204" pitchFamily="66" charset="0"/>
              </a:rPr>
              <a:t>Нашу детку подними!</a:t>
            </a:r>
          </a:p>
          <a:p>
            <a:pPr algn="ctr"/>
            <a:r>
              <a:rPr lang="ru-RU" sz="3200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5136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3216824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6840760" cy="5937523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latin typeface="Comic Sans MS" panose="030F0702030302020204" pitchFamily="66" charset="0"/>
              </a:rPr>
              <a:t>Дети всех возрастов, а иногда и не только дети, просто обожают щипаться. </a:t>
            </a:r>
            <a:r>
              <a:rPr lang="ru-RU" sz="3600" dirty="0" err="1">
                <a:latin typeface="Comic Sans MS" panose="030F0702030302020204" pitchFamily="66" charset="0"/>
              </a:rPr>
              <a:t>Потешки-щипалки</a:t>
            </a:r>
            <a:r>
              <a:rPr lang="ru-RU" sz="3600" dirty="0">
                <a:latin typeface="Comic Sans MS" panose="030F0702030302020204" pitchFamily="66" charset="0"/>
              </a:rPr>
              <a:t> разрядят </a:t>
            </a:r>
            <a:r>
              <a:rPr lang="ru-RU" sz="3600" dirty="0" smtClean="0">
                <a:latin typeface="Comic Sans MS" panose="030F0702030302020204" pitchFamily="66" charset="0"/>
              </a:rPr>
              <a:t>любу ситуацию. </a:t>
            </a:r>
            <a:endParaRPr lang="ru-RU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565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009531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latin typeface="Comic Sans MS" panose="030F0702030302020204" pitchFamily="66" charset="0"/>
              </a:rPr>
              <a:t>Рельсы, рельсы. </a:t>
            </a:r>
            <a:r>
              <a:rPr lang="ru-RU" sz="2400" dirty="0" smtClean="0">
                <a:latin typeface="Comic Sans MS" panose="030F0702030302020204" pitchFamily="66" charset="0"/>
              </a:rPr>
              <a:t>Шпалы</a:t>
            </a:r>
            <a:r>
              <a:rPr lang="ru-RU" sz="2400" dirty="0">
                <a:latin typeface="Comic Sans MS" panose="030F0702030302020204" pitchFamily="66" charset="0"/>
              </a:rPr>
              <a:t>, шпалы</a:t>
            </a:r>
            <a:r>
              <a:rPr lang="ru-RU" sz="2400" dirty="0" smtClean="0">
                <a:latin typeface="Comic Sans MS" panose="030F0702030302020204" pitchFamily="66" charset="0"/>
              </a:rPr>
              <a:t>. Ехал </a:t>
            </a:r>
            <a:r>
              <a:rPr lang="ru-RU" sz="2400" dirty="0">
                <a:latin typeface="Comic Sans MS" panose="030F0702030302020204" pitchFamily="66" charset="0"/>
              </a:rPr>
              <a:t>поезд запоздалый. </a:t>
            </a:r>
          </a:p>
          <a:p>
            <a:pPr marL="0" indent="0" algn="ctr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Из </a:t>
            </a:r>
            <a:r>
              <a:rPr lang="ru-RU" sz="2400" dirty="0">
                <a:latin typeface="Comic Sans MS" panose="030F0702030302020204" pitchFamily="66" charset="0"/>
              </a:rPr>
              <a:t>последнего вагона </a:t>
            </a:r>
            <a:r>
              <a:rPr lang="ru-RU" sz="2400" dirty="0" smtClean="0">
                <a:latin typeface="Comic Sans MS" panose="030F0702030302020204" pitchFamily="66" charset="0"/>
              </a:rPr>
              <a:t> Вдруг </a:t>
            </a:r>
            <a:r>
              <a:rPr lang="ru-RU" sz="2400" dirty="0">
                <a:latin typeface="Comic Sans MS" panose="030F0702030302020204" pitchFamily="66" charset="0"/>
              </a:rPr>
              <a:t>посыпалось </a:t>
            </a:r>
            <a:r>
              <a:rPr lang="ru-RU" sz="2400" dirty="0" smtClean="0">
                <a:latin typeface="Comic Sans MS" panose="030F0702030302020204" pitchFamily="66" charset="0"/>
              </a:rPr>
              <a:t>пшено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</a:p>
          <a:p>
            <a:pPr marL="0" indent="0" algn="ctr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Пришли </a:t>
            </a:r>
            <a:r>
              <a:rPr lang="ru-RU" sz="2400" dirty="0">
                <a:latin typeface="Comic Sans MS" panose="030F0702030302020204" pitchFamily="66" charset="0"/>
              </a:rPr>
              <a:t>куры, поклевали. </a:t>
            </a:r>
            <a:r>
              <a:rPr lang="ru-RU" sz="2400" dirty="0" smtClean="0">
                <a:latin typeface="Comic Sans MS" panose="030F0702030302020204" pitchFamily="66" charset="0"/>
              </a:rPr>
              <a:t>Пришли </a:t>
            </a:r>
            <a:r>
              <a:rPr lang="ru-RU" sz="2400" dirty="0">
                <a:latin typeface="Comic Sans MS" panose="030F0702030302020204" pitchFamily="66" charset="0"/>
              </a:rPr>
              <a:t>гуси, </a:t>
            </a:r>
            <a:r>
              <a:rPr lang="ru-RU" sz="2400" dirty="0" smtClean="0">
                <a:latin typeface="Comic Sans MS" panose="030F0702030302020204" pitchFamily="66" charset="0"/>
              </a:rPr>
              <a:t>пощипали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</a:p>
          <a:p>
            <a:pPr marL="0" indent="0" algn="ctr">
              <a:buNone/>
            </a:pPr>
            <a:r>
              <a:rPr lang="ru-RU" sz="2400" dirty="0">
                <a:latin typeface="Comic Sans MS" panose="030F0702030302020204" pitchFamily="66" charset="0"/>
              </a:rPr>
              <a:t>Пришла лисичка, </a:t>
            </a:r>
            <a:r>
              <a:rPr lang="ru-RU" sz="2400" dirty="0" smtClean="0">
                <a:latin typeface="Comic Sans MS" panose="030F0702030302020204" pitchFamily="66" charset="0"/>
              </a:rPr>
              <a:t> Хвостиком </a:t>
            </a:r>
            <a:r>
              <a:rPr lang="ru-RU" sz="2400" dirty="0">
                <a:latin typeface="Comic Sans MS" panose="030F0702030302020204" pitchFamily="66" charset="0"/>
              </a:rPr>
              <a:t>помахала.</a:t>
            </a:r>
          </a:p>
          <a:p>
            <a:pPr marL="0" indent="0" algn="ctr">
              <a:buNone/>
            </a:pPr>
            <a:r>
              <a:rPr lang="ru-RU" sz="2400" dirty="0">
                <a:latin typeface="Comic Sans MS" panose="030F0702030302020204" pitchFamily="66" charset="0"/>
              </a:rPr>
              <a:t>Прошёл слон, </a:t>
            </a:r>
            <a:r>
              <a:rPr lang="ru-RU" sz="2400" dirty="0" smtClean="0">
                <a:latin typeface="Comic Sans MS" panose="030F0702030302020204" pitchFamily="66" charset="0"/>
              </a:rPr>
              <a:t>Прошла </a:t>
            </a:r>
            <a:r>
              <a:rPr lang="ru-RU" sz="2400" dirty="0">
                <a:latin typeface="Comic Sans MS" panose="030F0702030302020204" pitchFamily="66" charset="0"/>
              </a:rPr>
              <a:t>слониха, </a:t>
            </a:r>
            <a:r>
              <a:rPr lang="ru-RU" sz="2400" dirty="0" smtClean="0">
                <a:latin typeface="Comic Sans MS" panose="030F0702030302020204" pitchFamily="66" charset="0"/>
              </a:rPr>
              <a:t>Прошёл </a:t>
            </a:r>
            <a:r>
              <a:rPr lang="ru-RU" sz="2400" dirty="0">
                <a:latin typeface="Comic Sans MS" panose="030F0702030302020204" pitchFamily="66" charset="0"/>
              </a:rPr>
              <a:t>маленький слонёнок. </a:t>
            </a:r>
            <a:r>
              <a:rPr lang="ru-RU" sz="2400" dirty="0" smtClean="0">
                <a:latin typeface="Comic Sans MS" panose="030F0702030302020204" pitchFamily="66" charset="0"/>
              </a:rPr>
              <a:t>Пришёл </a:t>
            </a:r>
            <a:r>
              <a:rPr lang="ru-RU" sz="2400" dirty="0">
                <a:latin typeface="Comic Sans MS" panose="030F0702030302020204" pitchFamily="66" charset="0"/>
              </a:rPr>
              <a:t>директор магазина, </a:t>
            </a:r>
            <a:r>
              <a:rPr lang="ru-RU" sz="2400" dirty="0" smtClean="0">
                <a:latin typeface="Comic Sans MS" panose="030F0702030302020204" pitchFamily="66" charset="0"/>
              </a:rPr>
              <a:t>Всё </a:t>
            </a:r>
            <a:r>
              <a:rPr lang="ru-RU" sz="2400" dirty="0">
                <a:latin typeface="Comic Sans MS" panose="030F0702030302020204" pitchFamily="66" charset="0"/>
              </a:rPr>
              <a:t>разгладил, всё расчистил. </a:t>
            </a:r>
            <a:endParaRPr lang="ru-RU" sz="2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Поставил </a:t>
            </a:r>
            <a:r>
              <a:rPr lang="ru-RU" sz="2400" dirty="0">
                <a:latin typeface="Comic Sans MS" panose="030F0702030302020204" pitchFamily="66" charset="0"/>
              </a:rPr>
              <a:t>стол, </a:t>
            </a:r>
            <a:r>
              <a:rPr lang="ru-RU" sz="2400" dirty="0" smtClean="0">
                <a:latin typeface="Comic Sans MS" panose="030F0702030302020204" pitchFamily="66" charset="0"/>
              </a:rPr>
              <a:t>Стул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smtClean="0">
                <a:latin typeface="Comic Sans MS" panose="030F0702030302020204" pitchFamily="66" charset="0"/>
              </a:rPr>
              <a:t>Печатную </a:t>
            </a:r>
            <a:r>
              <a:rPr lang="ru-RU" sz="2400" dirty="0">
                <a:latin typeface="Comic Sans MS" panose="030F0702030302020204" pitchFamily="66" charset="0"/>
              </a:rPr>
              <a:t>машинку. </a:t>
            </a:r>
            <a:endParaRPr lang="ru-RU" sz="2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Стал </a:t>
            </a:r>
            <a:r>
              <a:rPr lang="ru-RU" sz="2400" dirty="0">
                <a:latin typeface="Comic Sans MS" panose="030F0702030302020204" pitchFamily="66" charset="0"/>
              </a:rPr>
              <a:t>печатать: </a:t>
            </a:r>
            <a:r>
              <a:rPr lang="ru-RU" sz="2400" dirty="0" smtClean="0">
                <a:latin typeface="Comic Sans MS" panose="030F0702030302020204" pitchFamily="66" charset="0"/>
              </a:rPr>
              <a:t>Жене </a:t>
            </a:r>
            <a:r>
              <a:rPr lang="ru-RU" sz="2400" dirty="0">
                <a:latin typeface="Comic Sans MS" panose="030F0702030302020204" pitchFamily="66" charset="0"/>
              </a:rPr>
              <a:t>и дочке, </a:t>
            </a:r>
            <a:r>
              <a:rPr lang="ru-RU" sz="2400" dirty="0" smtClean="0">
                <a:latin typeface="Comic Sans MS" panose="030F0702030302020204" pitchFamily="66" charset="0"/>
              </a:rPr>
              <a:t> Дзинь-точка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  <a:r>
              <a:rPr lang="ru-RU" sz="2400" dirty="0" smtClean="0">
                <a:latin typeface="Comic Sans MS" panose="030F0702030302020204" pitchFamily="66" charset="0"/>
              </a:rPr>
              <a:t>Шлю </a:t>
            </a:r>
            <a:r>
              <a:rPr lang="ru-RU" sz="2400" dirty="0">
                <a:latin typeface="Comic Sans MS" panose="030F0702030302020204" pitchFamily="66" charset="0"/>
              </a:rPr>
              <a:t>вам чулочки, </a:t>
            </a:r>
          </a:p>
          <a:p>
            <a:pPr marL="0" indent="0" algn="ctr">
              <a:buNone/>
            </a:pPr>
            <a:r>
              <a:rPr lang="ru-RU" sz="2400" dirty="0">
                <a:latin typeface="Comic Sans MS" panose="030F0702030302020204" pitchFamily="66" charset="0"/>
              </a:rPr>
              <a:t>Дзинь-точка.</a:t>
            </a:r>
          </a:p>
          <a:p>
            <a:pPr marL="0" indent="0" algn="ctr">
              <a:buNone/>
            </a:pPr>
            <a:r>
              <a:rPr lang="ru-RU" sz="2400" dirty="0">
                <a:latin typeface="Comic Sans MS" panose="030F0702030302020204" pitchFamily="66" charset="0"/>
              </a:rPr>
              <a:t>Прочитал, </a:t>
            </a:r>
            <a:r>
              <a:rPr lang="ru-RU" sz="2400" dirty="0" smtClean="0">
                <a:latin typeface="Comic Sans MS" panose="030F0702030302020204" pitchFamily="66" charset="0"/>
              </a:rPr>
              <a:t>Помял</a:t>
            </a:r>
            <a:r>
              <a:rPr lang="ru-RU" sz="2400" dirty="0">
                <a:latin typeface="Comic Sans MS" panose="030F0702030302020204" pitchFamily="66" charset="0"/>
              </a:rPr>
              <a:t>, разгладил, </a:t>
            </a:r>
            <a:r>
              <a:rPr lang="ru-RU" sz="2400" dirty="0" smtClean="0">
                <a:latin typeface="Comic Sans MS" panose="030F0702030302020204" pitchFamily="66" charset="0"/>
              </a:rPr>
              <a:t>Прочитал, Помял</a:t>
            </a:r>
            <a:r>
              <a:rPr lang="ru-RU" sz="2400" dirty="0">
                <a:latin typeface="Comic Sans MS" panose="030F0702030302020204" pitchFamily="66" charset="0"/>
              </a:rPr>
              <a:t>, разгладил,</a:t>
            </a:r>
          </a:p>
          <a:p>
            <a:pPr marL="0" indent="0" algn="ctr">
              <a:buNone/>
            </a:pPr>
            <a:r>
              <a:rPr lang="ru-RU" sz="2400" dirty="0">
                <a:latin typeface="Comic Sans MS" panose="030F0702030302020204" pitchFamily="66" charset="0"/>
              </a:rPr>
              <a:t>Сложил, </a:t>
            </a:r>
            <a:r>
              <a:rPr lang="ru-RU" sz="2400" dirty="0" smtClean="0">
                <a:latin typeface="Comic Sans MS" panose="030F0702030302020204" pitchFamily="66" charset="0"/>
              </a:rPr>
              <a:t> Отправил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99337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5760640" cy="612068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Comic Sans MS" panose="030F0702030302020204" pitchFamily="66" charset="0"/>
              </a:rPr>
              <a:t>Перед тем как убаюкать малыша и спеть колыбельную, возьмите за правило рассказывать малышу </a:t>
            </a:r>
            <a:r>
              <a:rPr lang="ru-RU" dirty="0" err="1">
                <a:latin typeface="Comic Sans MS" panose="030F0702030302020204" pitchFamily="66" charset="0"/>
              </a:rPr>
              <a:t>потешку</a:t>
            </a:r>
            <a:r>
              <a:rPr lang="ru-RU" dirty="0">
                <a:latin typeface="Comic Sans MS" panose="030F0702030302020204" pitchFamily="66" charset="0"/>
              </a:rPr>
              <a:t> перед сном. Ведь ребенку так будет приятно слышать каждый раз от мамы знакомые </a:t>
            </a:r>
            <a:r>
              <a:rPr lang="ru-RU" dirty="0" smtClean="0">
                <a:latin typeface="Comic Sans MS" panose="030F0702030302020204" pitchFamily="66" charset="0"/>
              </a:rPr>
              <a:t>строки.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4166" y="2331787"/>
            <a:ext cx="3519834" cy="4505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97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3"/>
            <a:ext cx="7200800" cy="5256584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latin typeface="Comic Sans MS" panose="030F0702030302020204" pitchFamily="66" charset="0"/>
              </a:rPr>
              <a:t>Баю-баю, бай, </a:t>
            </a:r>
          </a:p>
          <a:p>
            <a:pPr marL="0" indent="0" algn="ctr">
              <a:buNone/>
            </a:pPr>
            <a:r>
              <a:rPr lang="ru-RU" sz="4000" dirty="0">
                <a:latin typeface="Comic Sans MS" panose="030F0702030302020204" pitchFamily="66" charset="0"/>
              </a:rPr>
              <a:t>Ты собачка, не лай! </a:t>
            </a:r>
          </a:p>
          <a:p>
            <a:pPr marL="0" indent="0" algn="ctr">
              <a:buNone/>
            </a:pPr>
            <a:r>
              <a:rPr lang="ru-RU" sz="4000" dirty="0">
                <a:latin typeface="Comic Sans MS" panose="030F0702030302020204" pitchFamily="66" charset="0"/>
              </a:rPr>
              <a:t>Ты, корова, не мычи! </a:t>
            </a:r>
          </a:p>
          <a:p>
            <a:pPr marL="0" indent="0" algn="ctr">
              <a:buNone/>
            </a:pPr>
            <a:r>
              <a:rPr lang="ru-RU" sz="4000" dirty="0">
                <a:latin typeface="Comic Sans MS" panose="030F0702030302020204" pitchFamily="66" charset="0"/>
              </a:rPr>
              <a:t>Ты, петух, не кричи! </a:t>
            </a:r>
          </a:p>
          <a:p>
            <a:pPr marL="0" indent="0" algn="ctr">
              <a:buNone/>
            </a:pPr>
            <a:r>
              <a:rPr lang="ru-RU" sz="4000" dirty="0">
                <a:latin typeface="Comic Sans MS" panose="030F0702030302020204" pitchFamily="66" charset="0"/>
              </a:rPr>
              <a:t>А наш мальчик будет спать, </a:t>
            </a:r>
          </a:p>
          <a:p>
            <a:pPr marL="0" indent="0" algn="ctr">
              <a:buNone/>
            </a:pPr>
            <a:r>
              <a:rPr lang="ru-RU" sz="4000" dirty="0">
                <a:latin typeface="Comic Sans MS" panose="030F0702030302020204" pitchFamily="66" charset="0"/>
              </a:rPr>
              <a:t>Станет глазки закрывать. </a:t>
            </a:r>
          </a:p>
        </p:txBody>
      </p:sp>
    </p:spTree>
    <p:extLst>
      <p:ext uri="{BB962C8B-B14F-4D97-AF65-F5344CB8AC3E}">
        <p14:creationId xmlns:p14="http://schemas.microsoft.com/office/powerpoint/2010/main" val="2789498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871"/>
          <a:stretch/>
        </p:blipFill>
        <p:spPr bwMode="auto">
          <a:xfrm>
            <a:off x="251520" y="2780928"/>
            <a:ext cx="2925079" cy="3893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992888" cy="1224136"/>
          </a:xfrm>
        </p:spPr>
        <p:txBody>
          <a:bodyPr/>
          <a:lstStyle/>
          <a:p>
            <a:r>
              <a:rPr lang="ru-RU" sz="3600" dirty="0" smtClean="0">
                <a:latin typeface="Comic Sans MS" panose="030F0702030302020204" pitchFamily="66" charset="0"/>
              </a:rPr>
              <a:t>ПРИЧЕСЫВАЕМСЯ С ПОТЕШКОЙ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1412776"/>
            <a:ext cx="5400600" cy="489654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Comic Sans MS" panose="030F0702030302020204" pitchFamily="66" charset="0"/>
              </a:rPr>
              <a:t>Чешу, чешу, </a:t>
            </a:r>
            <a:r>
              <a:rPr lang="ru-RU" dirty="0" err="1" smtClean="0">
                <a:latin typeface="Comic Sans MS" panose="030F0702030302020204" pitchFamily="66" charset="0"/>
              </a:rPr>
              <a:t>волосоньки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</a:p>
          <a:p>
            <a:pPr marL="0" indent="0" algn="ctr">
              <a:buNone/>
            </a:pPr>
            <a:r>
              <a:rPr lang="ru-RU" dirty="0">
                <a:latin typeface="Comic Sans MS" panose="030F0702030302020204" pitchFamily="66" charset="0"/>
              </a:rPr>
              <a:t>Расчесываю </a:t>
            </a:r>
            <a:r>
              <a:rPr lang="ru-RU" dirty="0" err="1" smtClean="0">
                <a:latin typeface="Comic Sans MS" panose="030F0702030302020204" pitchFamily="66" charset="0"/>
              </a:rPr>
              <a:t>косоньки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</a:p>
          <a:p>
            <a:pPr marL="0" indent="0" algn="ctr">
              <a:buNone/>
            </a:pPr>
            <a:r>
              <a:rPr lang="ru-RU" dirty="0">
                <a:latin typeface="Comic Sans MS" panose="030F0702030302020204" pitchFamily="66" charset="0"/>
              </a:rPr>
              <a:t>Расти, коса, до пояса, </a:t>
            </a:r>
          </a:p>
          <a:p>
            <a:pPr marL="0" indent="0" algn="ctr">
              <a:buNone/>
            </a:pPr>
            <a:r>
              <a:rPr lang="ru-RU" dirty="0">
                <a:latin typeface="Comic Sans MS" panose="030F0702030302020204" pitchFamily="66" charset="0"/>
              </a:rPr>
              <a:t>Не вырони ни волоса. </a:t>
            </a:r>
          </a:p>
          <a:p>
            <a:pPr marL="0" indent="0" algn="ctr">
              <a:buNone/>
            </a:pPr>
            <a:r>
              <a:rPr lang="ru-RU" dirty="0">
                <a:latin typeface="Comic Sans MS" panose="030F0702030302020204" pitchFamily="66" charset="0"/>
              </a:rPr>
              <a:t>Расти, </a:t>
            </a:r>
            <a:r>
              <a:rPr lang="ru-RU" dirty="0" err="1">
                <a:latin typeface="Comic Sans MS" panose="030F0702030302020204" pitchFamily="66" charset="0"/>
              </a:rPr>
              <a:t>косонька</a:t>
            </a:r>
            <a:r>
              <a:rPr lang="ru-RU" dirty="0">
                <a:latin typeface="Comic Sans MS" panose="030F0702030302020204" pitchFamily="66" charset="0"/>
              </a:rPr>
              <a:t>, до пят - </a:t>
            </a:r>
          </a:p>
          <a:p>
            <a:pPr marL="0" indent="0" algn="ctr">
              <a:buNone/>
            </a:pPr>
            <a:r>
              <a:rPr lang="ru-RU" dirty="0">
                <a:latin typeface="Comic Sans MS" panose="030F0702030302020204" pitchFamily="66" charset="0"/>
              </a:rPr>
              <a:t>Все </a:t>
            </a:r>
            <a:r>
              <a:rPr lang="ru-RU" dirty="0" err="1">
                <a:latin typeface="Comic Sans MS" panose="030F0702030302020204" pitchFamily="66" charset="0"/>
              </a:rPr>
              <a:t>волосоньки</a:t>
            </a:r>
            <a:r>
              <a:rPr lang="ru-RU" dirty="0">
                <a:latin typeface="Comic Sans MS" panose="030F0702030302020204" pitchFamily="66" charset="0"/>
              </a:rPr>
              <a:t> в ряд. </a:t>
            </a:r>
          </a:p>
          <a:p>
            <a:pPr marL="0" indent="0" algn="ctr">
              <a:buNone/>
            </a:pPr>
            <a:r>
              <a:rPr lang="ru-RU" dirty="0">
                <a:latin typeface="Comic Sans MS" panose="030F0702030302020204" pitchFamily="66" charset="0"/>
              </a:rPr>
              <a:t>Расти, коса, не путайся - </a:t>
            </a:r>
          </a:p>
          <a:p>
            <a:pPr marL="0" indent="0" algn="ctr">
              <a:buNone/>
            </a:pPr>
            <a:r>
              <a:rPr lang="ru-RU" dirty="0">
                <a:latin typeface="Comic Sans MS" panose="030F0702030302020204" pitchFamily="66" charset="0"/>
              </a:rPr>
              <a:t>Маму, дочка, слушайся. </a:t>
            </a:r>
          </a:p>
          <a:p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835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6923112" cy="5505475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latin typeface="Comic Sans MS" panose="030F0702030302020204" pitchFamily="66" charset="0"/>
              </a:rPr>
              <a:t>Существует давняя традиция — сопровождать все действия по уходу за малышом песенками, </a:t>
            </a:r>
            <a:r>
              <a:rPr lang="ru-RU" sz="2800" dirty="0" err="1">
                <a:latin typeface="Comic Sans MS" panose="030F0702030302020204" pitchFamily="66" charset="0"/>
              </a:rPr>
              <a:t>потешками</a:t>
            </a:r>
            <a:r>
              <a:rPr lang="ru-RU" sz="2800" dirty="0">
                <a:latin typeface="Comic Sans MS" panose="030F0702030302020204" pitchFamily="66" charset="0"/>
              </a:rPr>
              <a:t>, поговорками, присказками. </a:t>
            </a:r>
            <a:endParaRPr lang="ru-RU" sz="28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Comic Sans MS" panose="030F0702030302020204" pitchFamily="66" charset="0"/>
              </a:rPr>
              <a:t>Устное народное творчество </a:t>
            </a:r>
            <a:r>
              <a:rPr lang="ru-RU" sz="2800" dirty="0">
                <a:latin typeface="Comic Sans MS" panose="030F0702030302020204" pitchFamily="66" charset="0"/>
              </a:rPr>
              <a:t>таит в себе неисчерпаемые возможности для пробуждения познавательной активности, самостоятельности, яркой индивидуальности малыша, для развития речевых навыков.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3822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848872" cy="1368152"/>
          </a:xfrm>
        </p:spPr>
        <p:txBody>
          <a:bodyPr/>
          <a:lstStyle/>
          <a:p>
            <a:r>
              <a:rPr lang="ru-RU" dirty="0" smtClean="0">
                <a:latin typeface="Comic Sans MS" panose="030F0702030302020204" pitchFamily="66" charset="0"/>
              </a:rPr>
              <a:t>ОДЕВАЕМСЯ С ПОТЕШКОЙ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579296" cy="492941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Comic Sans MS" panose="030F0702030302020204" pitchFamily="66" charset="0"/>
              </a:rPr>
              <a:t>Одеваем </a:t>
            </a:r>
            <a:r>
              <a:rPr lang="ru-RU" dirty="0" err="1">
                <a:latin typeface="Comic Sans MS" panose="030F0702030302020204" pitchFamily="66" charset="0"/>
              </a:rPr>
              <a:t>ревушку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</a:rPr>
              <a:t>- Шапку </a:t>
            </a:r>
            <a:r>
              <a:rPr lang="ru-RU" dirty="0">
                <a:latin typeface="Comic Sans MS" panose="030F0702030302020204" pitchFamily="66" charset="0"/>
              </a:rPr>
              <a:t>на головушку,</a:t>
            </a:r>
          </a:p>
          <a:p>
            <a:pPr marL="0" indent="0" algn="ctr">
              <a:buNone/>
            </a:pPr>
            <a:r>
              <a:rPr lang="ru-RU" dirty="0">
                <a:latin typeface="Comic Sans MS" panose="030F0702030302020204" pitchFamily="66" charset="0"/>
              </a:rPr>
              <a:t>Валенки на ножки, </a:t>
            </a:r>
            <a:r>
              <a:rPr lang="ru-RU" dirty="0" smtClean="0">
                <a:latin typeface="Comic Sans MS" panose="030F0702030302020204" pitchFamily="66" charset="0"/>
              </a:rPr>
              <a:t>А </a:t>
            </a:r>
            <a:r>
              <a:rPr lang="ru-RU" dirty="0">
                <a:latin typeface="Comic Sans MS" panose="030F0702030302020204" pitchFamily="66" charset="0"/>
              </a:rPr>
              <a:t>теперь </a:t>
            </a:r>
            <a:r>
              <a:rPr lang="ru-RU" dirty="0" err="1">
                <a:latin typeface="Comic Sans MS" panose="030F0702030302020204" pitchFamily="66" charset="0"/>
              </a:rPr>
              <a:t>калошки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  <a:p>
            <a:pPr marL="0" indent="0" algn="ctr">
              <a:buNone/>
            </a:pPr>
            <a:r>
              <a:rPr lang="ru-RU" dirty="0">
                <a:latin typeface="Comic Sans MS" panose="030F0702030302020204" pitchFamily="66" charset="0"/>
              </a:rPr>
              <a:t>Ты постой, не реви, </a:t>
            </a:r>
            <a:r>
              <a:rPr lang="ru-RU" dirty="0" smtClean="0">
                <a:latin typeface="Comic Sans MS" panose="030F0702030302020204" pitchFamily="66" charset="0"/>
              </a:rPr>
              <a:t>А </a:t>
            </a:r>
            <a:r>
              <a:rPr lang="ru-RU" dirty="0">
                <a:latin typeface="Comic Sans MS" panose="030F0702030302020204" pitchFamily="66" charset="0"/>
              </a:rPr>
              <a:t>шубейку </a:t>
            </a:r>
            <a:r>
              <a:rPr lang="ru-RU" dirty="0" err="1">
                <a:latin typeface="Comic Sans MS" panose="030F0702030302020204" pitchFamily="66" charset="0"/>
              </a:rPr>
              <a:t>натени</a:t>
            </a:r>
            <a:r>
              <a:rPr lang="ru-RU" dirty="0">
                <a:latin typeface="Comic Sans MS" panose="030F0702030302020204" pitchFamily="66" charset="0"/>
              </a:rPr>
              <a:t>!</a:t>
            </a:r>
          </a:p>
          <a:p>
            <a:pPr marL="0" indent="0" algn="ctr">
              <a:buNone/>
            </a:pPr>
            <a:r>
              <a:rPr lang="ru-RU" dirty="0">
                <a:latin typeface="Comic Sans MS" panose="030F0702030302020204" pitchFamily="66" charset="0"/>
              </a:rPr>
              <a:t>Рукавички-невелички </a:t>
            </a:r>
            <a:r>
              <a:rPr lang="ru-RU" dirty="0" smtClean="0">
                <a:latin typeface="Comic Sans MS" panose="030F0702030302020204" pitchFamily="66" charset="0"/>
              </a:rPr>
              <a:t>Прилетели </a:t>
            </a:r>
            <a:r>
              <a:rPr lang="ru-RU" dirty="0">
                <a:latin typeface="Comic Sans MS" panose="030F0702030302020204" pitchFamily="66" charset="0"/>
              </a:rPr>
              <a:t>словно птички,</a:t>
            </a:r>
          </a:p>
          <a:p>
            <a:pPr marL="0" indent="0" algn="ctr">
              <a:buNone/>
            </a:pPr>
            <a:r>
              <a:rPr lang="ru-RU" dirty="0">
                <a:latin typeface="Comic Sans MS" panose="030F0702030302020204" pitchFamily="66" charset="0"/>
              </a:rPr>
              <a:t>На правую ручку скок - </a:t>
            </a:r>
            <a:r>
              <a:rPr lang="ru-RU" dirty="0" smtClean="0">
                <a:latin typeface="Comic Sans MS" panose="030F0702030302020204" pitchFamily="66" charset="0"/>
              </a:rPr>
              <a:t>На </a:t>
            </a:r>
            <a:r>
              <a:rPr lang="ru-RU" dirty="0">
                <a:latin typeface="Comic Sans MS" panose="030F0702030302020204" pitchFamily="66" charset="0"/>
              </a:rPr>
              <a:t>левую ручку скок.</a:t>
            </a:r>
          </a:p>
          <a:p>
            <a:pPr marL="0" indent="0" algn="ctr">
              <a:buNone/>
            </a:pPr>
            <a:r>
              <a:rPr lang="ru-RU" dirty="0">
                <a:latin typeface="Comic Sans MS" panose="030F0702030302020204" pitchFamily="66" charset="0"/>
              </a:rPr>
              <a:t>Мы гулять пойдем, </a:t>
            </a:r>
            <a:r>
              <a:rPr lang="ru-RU" dirty="0" smtClean="0">
                <a:latin typeface="Comic Sans MS" panose="030F0702030302020204" pitchFamily="66" charset="0"/>
              </a:rPr>
              <a:t>Мы </a:t>
            </a:r>
            <a:r>
              <a:rPr lang="ru-RU" dirty="0">
                <a:latin typeface="Comic Sans MS" panose="030F0702030302020204" pitchFamily="66" charset="0"/>
              </a:rPr>
              <a:t>собачку найдем!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639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95500"/>
            <a:ext cx="3171825" cy="4762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/>
          <a:lstStyle/>
          <a:p>
            <a:r>
              <a:rPr lang="ru-RU" sz="3600" dirty="0" smtClean="0">
                <a:latin typeface="Comic Sans MS" panose="030F0702030302020204" pitchFamily="66" charset="0"/>
              </a:rPr>
              <a:t>УЧИМСЯ ХОДИТЬ С ПОТЕШКОЙ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1600200"/>
            <a:ext cx="6275040" cy="492514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Comic Sans MS" panose="030F0702030302020204" pitchFamily="66" charset="0"/>
              </a:rPr>
              <a:t>Встань, малыш, ещё разок</a:t>
            </a:r>
          </a:p>
          <a:p>
            <a:pPr marL="0" indent="0" algn="ctr">
              <a:buNone/>
            </a:pPr>
            <a:r>
              <a:rPr lang="ru-RU" dirty="0">
                <a:latin typeface="Comic Sans MS" panose="030F0702030302020204" pitchFamily="66" charset="0"/>
              </a:rPr>
              <a:t>Сделай маленький шажок.</a:t>
            </a:r>
          </a:p>
          <a:p>
            <a:pPr marL="0" indent="0" algn="ctr">
              <a:buNone/>
            </a:pPr>
            <a:r>
              <a:rPr lang="ru-RU" dirty="0">
                <a:latin typeface="Comic Sans MS" panose="030F0702030302020204" pitchFamily="66" charset="0"/>
              </a:rPr>
              <a:t>Топ-топ!</a:t>
            </a:r>
          </a:p>
          <a:p>
            <a:pPr marL="0" indent="0" algn="ctr">
              <a:buNone/>
            </a:pPr>
            <a:r>
              <a:rPr lang="ru-RU" dirty="0">
                <a:latin typeface="Comic Sans MS" panose="030F0702030302020204" pitchFamily="66" charset="0"/>
              </a:rPr>
              <a:t>Ходит мальчик наш с трудом,</a:t>
            </a:r>
          </a:p>
          <a:p>
            <a:pPr marL="0" indent="0" algn="ctr">
              <a:buNone/>
            </a:pPr>
            <a:r>
              <a:rPr lang="ru-RU" dirty="0">
                <a:latin typeface="Comic Sans MS" panose="030F0702030302020204" pitchFamily="66" charset="0"/>
              </a:rPr>
              <a:t>Первый раз обходит дом.</a:t>
            </a:r>
          </a:p>
          <a:p>
            <a:pPr marL="0" indent="0" algn="ctr">
              <a:buNone/>
            </a:pPr>
            <a:r>
              <a:rPr lang="ru-RU" dirty="0">
                <a:latin typeface="Comic Sans MS" panose="030F0702030302020204" pitchFamily="66" charset="0"/>
              </a:rPr>
              <a:t>Топ-топ!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3292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anose="030F0702030302020204" pitchFamily="66" charset="0"/>
              </a:rPr>
              <a:t>КУШАЕМ С ПОТЕШКОЙ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latin typeface="Comic Sans MS" panose="030F0702030302020204" pitchFamily="66" charset="0"/>
              </a:rPr>
              <a:t>У котенка в чашке </a:t>
            </a:r>
          </a:p>
          <a:p>
            <a:pPr marL="0" indent="0" algn="ctr">
              <a:buNone/>
            </a:pPr>
            <a:r>
              <a:rPr lang="ru-RU" dirty="0">
                <a:latin typeface="Comic Sans MS" panose="030F0702030302020204" pitchFamily="66" charset="0"/>
              </a:rPr>
              <a:t>Было много кашки. </a:t>
            </a:r>
          </a:p>
          <a:p>
            <a:pPr marL="0" indent="0" algn="ctr">
              <a:buNone/>
            </a:pPr>
            <a:r>
              <a:rPr lang="ru-RU" dirty="0">
                <a:latin typeface="Comic Sans MS" panose="030F0702030302020204" pitchFamily="66" charset="0"/>
              </a:rPr>
              <a:t>Две тетери прилетели, </a:t>
            </a:r>
          </a:p>
          <a:p>
            <a:pPr marL="0" indent="0" algn="ctr">
              <a:buNone/>
            </a:pPr>
            <a:r>
              <a:rPr lang="ru-RU" dirty="0">
                <a:latin typeface="Comic Sans MS" panose="030F0702030302020204" pitchFamily="66" charset="0"/>
              </a:rPr>
              <a:t>Две тетери кашку съели. </a:t>
            </a:r>
          </a:p>
          <a:p>
            <a:pPr marL="0" indent="0" algn="ctr">
              <a:buNone/>
            </a:pPr>
            <a:r>
              <a:rPr lang="ru-RU" dirty="0">
                <a:latin typeface="Comic Sans MS" panose="030F0702030302020204" pitchFamily="66" charset="0"/>
              </a:rPr>
              <a:t>И кричат они котенку: </a:t>
            </a:r>
          </a:p>
          <a:p>
            <a:pPr marL="0" indent="0" algn="ctr">
              <a:buNone/>
            </a:pPr>
            <a:r>
              <a:rPr lang="ru-RU" dirty="0">
                <a:latin typeface="Comic Sans MS" panose="030F0702030302020204" pitchFamily="66" charset="0"/>
              </a:rPr>
              <a:t>- Ротозей ты, ротозей! </a:t>
            </a:r>
          </a:p>
          <a:p>
            <a:pPr marL="0" indent="0" algn="ctr">
              <a:buNone/>
            </a:pPr>
            <a:r>
              <a:rPr lang="ru-RU" dirty="0">
                <a:latin typeface="Comic Sans MS" panose="030F0702030302020204" pitchFamily="66" charset="0"/>
              </a:rPr>
              <a:t>Если дали тебе кашку, </a:t>
            </a:r>
          </a:p>
          <a:p>
            <a:pPr marL="0" indent="0" algn="ctr">
              <a:buNone/>
            </a:pPr>
            <a:r>
              <a:rPr lang="ru-RU" dirty="0">
                <a:latin typeface="Comic Sans MS" panose="030F0702030302020204" pitchFamily="66" charset="0"/>
              </a:rPr>
              <a:t>Нужно съесть её скорей!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2321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6971" y="3212976"/>
            <a:ext cx="4871147" cy="34630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920880" cy="1296144"/>
          </a:xfrm>
        </p:spPr>
        <p:txBody>
          <a:bodyPr/>
          <a:lstStyle/>
          <a:p>
            <a:r>
              <a:rPr lang="ru-RU" dirty="0" smtClean="0">
                <a:latin typeface="Comic Sans MS" panose="030F0702030302020204" pitchFamily="66" charset="0"/>
              </a:rPr>
              <a:t>КУПАЕМСЯ С ПОТЕШКОЙ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96752"/>
            <a:ext cx="4896544" cy="43204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latin typeface="Comic Sans MS" panose="030F0702030302020204" pitchFamily="66" charset="0"/>
              </a:rPr>
              <a:t>Ой, ой, ой, ой!</a:t>
            </a:r>
          </a:p>
          <a:p>
            <a:pPr marL="0" indent="0" algn="ctr">
              <a:buNone/>
            </a:pPr>
            <a:r>
              <a:rPr lang="ru-RU" sz="2400" dirty="0">
                <a:latin typeface="Comic Sans MS" panose="030F0702030302020204" pitchFamily="66" charset="0"/>
              </a:rPr>
              <a:t>Кто тут голенький такой,</a:t>
            </a:r>
          </a:p>
          <a:p>
            <a:pPr marL="0" indent="0" algn="ctr">
              <a:buNone/>
            </a:pPr>
            <a:r>
              <a:rPr lang="ru-RU" sz="2400" dirty="0">
                <a:latin typeface="Comic Sans MS" panose="030F0702030302020204" pitchFamily="66" charset="0"/>
              </a:rPr>
              <a:t>Кто тут голенький</a:t>
            </a:r>
          </a:p>
          <a:p>
            <a:pPr marL="0" indent="0" algn="ctr">
              <a:buNone/>
            </a:pPr>
            <a:r>
              <a:rPr lang="ru-RU" sz="2400" dirty="0">
                <a:latin typeface="Comic Sans MS" panose="030F0702030302020204" pitchFamily="66" charset="0"/>
              </a:rPr>
              <a:t>И веселенький?</a:t>
            </a:r>
          </a:p>
          <a:p>
            <a:pPr marL="0" indent="0" algn="ctr">
              <a:buNone/>
            </a:pPr>
            <a:r>
              <a:rPr lang="ru-RU" sz="2400" dirty="0">
                <a:latin typeface="Comic Sans MS" panose="030F0702030302020204" pitchFamily="66" charset="0"/>
              </a:rPr>
              <a:t>Кто купаться пришел,</a:t>
            </a:r>
          </a:p>
          <a:p>
            <a:pPr marL="0" indent="0" algn="ctr">
              <a:buNone/>
            </a:pPr>
            <a:r>
              <a:rPr lang="ru-RU" sz="2400" dirty="0">
                <a:latin typeface="Comic Sans MS" panose="030F0702030302020204" pitchFamily="66" charset="0"/>
              </a:rPr>
              <a:t>Кто водичку нашел?</a:t>
            </a:r>
          </a:p>
          <a:p>
            <a:pPr marL="0" indent="0" algn="ctr">
              <a:buNone/>
            </a:pPr>
            <a:r>
              <a:rPr lang="ru-RU" sz="2400" dirty="0">
                <a:latin typeface="Comic Sans MS" panose="030F0702030302020204" pitchFamily="66" charset="0"/>
              </a:rPr>
              <a:t>Эх, водичка хороша,</a:t>
            </a:r>
          </a:p>
          <a:p>
            <a:pPr marL="0" indent="0" algn="ctr">
              <a:buNone/>
            </a:pPr>
            <a:r>
              <a:rPr lang="ru-RU" sz="2400" dirty="0">
                <a:latin typeface="Comic Sans MS" panose="030F0702030302020204" pitchFamily="66" charset="0"/>
              </a:rPr>
              <a:t>Хороша водичка!</a:t>
            </a:r>
          </a:p>
          <a:p>
            <a:pPr marL="0" indent="0" algn="ctr">
              <a:buNone/>
            </a:pPr>
            <a:r>
              <a:rPr lang="ru-RU" sz="2400" dirty="0">
                <a:latin typeface="Comic Sans MS" panose="030F0702030302020204" pitchFamily="66" charset="0"/>
              </a:rPr>
              <a:t>Искупай-ка малыша,</a:t>
            </a:r>
          </a:p>
          <a:p>
            <a:pPr marL="0" indent="0" algn="ctr">
              <a:buNone/>
            </a:pPr>
            <a:r>
              <a:rPr lang="ru-RU" sz="2400" dirty="0">
                <a:latin typeface="Comic Sans MS" panose="030F0702030302020204" pitchFamily="66" charset="0"/>
              </a:rPr>
              <a:t>Чтоб сияло личико!</a:t>
            </a:r>
          </a:p>
        </p:txBody>
      </p:sp>
    </p:spTree>
    <p:extLst>
      <p:ext uri="{BB962C8B-B14F-4D97-AF65-F5344CB8AC3E}">
        <p14:creationId xmlns:p14="http://schemas.microsoft.com/office/powerpoint/2010/main" val="1267651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anose="030F0702030302020204" pitchFamily="66" charset="0"/>
              </a:rPr>
              <a:t>УЧИМ ЧАСТИ ТЕЛА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579296" cy="5112568"/>
          </a:xfrm>
        </p:spPr>
        <p:txBody>
          <a:bodyPr/>
          <a:lstStyle/>
          <a:p>
            <a:pPr marL="0" indent="0" algn="ctr">
              <a:buNone/>
            </a:pPr>
            <a:r>
              <a:rPr lang="ru-RU" sz="3000" dirty="0">
                <a:latin typeface="Comic Sans MS" panose="030F0702030302020204" pitchFamily="66" charset="0"/>
              </a:rPr>
              <a:t>Ножки бегали, </a:t>
            </a:r>
            <a:r>
              <a:rPr lang="ru-RU" sz="3000" smtClean="0">
                <a:latin typeface="Comic Sans MS" panose="030F0702030302020204" pitchFamily="66" charset="0"/>
              </a:rPr>
              <a:t>скакали </a:t>
            </a:r>
            <a:endParaRPr lang="ru-RU" sz="300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3000" smtClean="0">
                <a:latin typeface="Comic Sans MS" panose="030F0702030302020204" pitchFamily="66" charset="0"/>
              </a:rPr>
              <a:t> </a:t>
            </a:r>
            <a:r>
              <a:rPr lang="ru-RU" sz="3000" dirty="0" smtClean="0">
                <a:latin typeface="Comic Sans MS" panose="030F0702030302020204" pitchFamily="66" charset="0"/>
              </a:rPr>
              <a:t>Маше </a:t>
            </a:r>
            <a:r>
              <a:rPr lang="ru-RU" sz="3000" dirty="0">
                <a:latin typeface="Comic Sans MS" panose="030F0702030302020204" pitchFamily="66" charset="0"/>
              </a:rPr>
              <a:t>спать не давали.</a:t>
            </a:r>
          </a:p>
          <a:p>
            <a:pPr marL="0" indent="0" algn="ctr">
              <a:buNone/>
            </a:pPr>
            <a:r>
              <a:rPr lang="ru-RU" sz="3000" dirty="0">
                <a:latin typeface="Comic Sans MS" panose="030F0702030302020204" pitchFamily="66" charset="0"/>
              </a:rPr>
              <a:t>Зубки наши </a:t>
            </a:r>
            <a:r>
              <a:rPr lang="ru-RU" sz="3000" dirty="0" smtClean="0">
                <a:latin typeface="Comic Sans MS" panose="030F0702030302020204" pitchFamily="66" charset="0"/>
              </a:rPr>
              <a:t>кушали, Ушки </a:t>
            </a:r>
            <a:r>
              <a:rPr lang="ru-RU" sz="3000" dirty="0">
                <a:latin typeface="Comic Sans MS" panose="030F0702030302020204" pitchFamily="66" charset="0"/>
              </a:rPr>
              <a:t>маму слушали.</a:t>
            </a:r>
          </a:p>
          <a:p>
            <a:pPr marL="0" indent="0" algn="ctr">
              <a:buNone/>
            </a:pPr>
            <a:r>
              <a:rPr lang="ru-RU" sz="3000" dirty="0">
                <a:latin typeface="Comic Sans MS" panose="030F0702030302020204" pitchFamily="66" charset="0"/>
              </a:rPr>
              <a:t>Прыг, прыг, скок, </a:t>
            </a:r>
            <a:r>
              <a:rPr lang="ru-RU" sz="3000" dirty="0" smtClean="0">
                <a:latin typeface="Comic Sans MS" panose="030F0702030302020204" pitchFamily="66" charset="0"/>
              </a:rPr>
              <a:t>скок Улыбается </a:t>
            </a:r>
            <a:r>
              <a:rPr lang="ru-RU" sz="3000" dirty="0">
                <a:latin typeface="Comic Sans MS" panose="030F0702030302020204" pitchFamily="66" charset="0"/>
              </a:rPr>
              <a:t>роток.</a:t>
            </a:r>
          </a:p>
          <a:p>
            <a:pPr marL="0" indent="0" algn="ctr">
              <a:buNone/>
            </a:pPr>
            <a:r>
              <a:rPr lang="ru-RU" sz="3000" dirty="0">
                <a:latin typeface="Comic Sans MS" panose="030F0702030302020204" pitchFamily="66" charset="0"/>
              </a:rPr>
              <a:t>Ручками похлопаем</a:t>
            </a:r>
            <a:r>
              <a:rPr lang="ru-RU" sz="3000" dirty="0" smtClean="0">
                <a:latin typeface="Comic Sans MS" panose="030F0702030302020204" pitchFamily="66" charset="0"/>
              </a:rPr>
              <a:t>, Мамочку </a:t>
            </a:r>
            <a:r>
              <a:rPr lang="ru-RU" sz="3000" dirty="0">
                <a:latin typeface="Comic Sans MS" panose="030F0702030302020204" pitchFamily="66" charset="0"/>
              </a:rPr>
              <a:t>обнимем.</a:t>
            </a:r>
          </a:p>
          <a:p>
            <a:pPr marL="0" indent="0" algn="ctr">
              <a:buNone/>
            </a:pPr>
            <a:r>
              <a:rPr lang="ru-RU" sz="3000" dirty="0">
                <a:latin typeface="Comic Sans MS" panose="030F0702030302020204" pitchFamily="66" charset="0"/>
              </a:rPr>
              <a:t>Ножками </a:t>
            </a:r>
            <a:r>
              <a:rPr lang="ru-RU" sz="3000" dirty="0" smtClean="0">
                <a:latin typeface="Comic Sans MS" panose="030F0702030302020204" pitchFamily="66" charset="0"/>
              </a:rPr>
              <a:t>потопаем Всю </a:t>
            </a:r>
            <a:r>
              <a:rPr lang="ru-RU" sz="3000" dirty="0">
                <a:latin typeface="Comic Sans MS" panose="030F0702030302020204" pitchFamily="66" charset="0"/>
              </a:rPr>
              <a:t>усталость снимем.</a:t>
            </a:r>
          </a:p>
          <a:p>
            <a:pPr algn="ctr"/>
            <a:endParaRPr lang="ru-RU" sz="3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122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19268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Одна дана нам голова</a:t>
            </a:r>
            <a:r>
              <a:rPr lang="ru-RU" dirty="0" smtClean="0"/>
              <a:t>, А </a:t>
            </a:r>
            <a:r>
              <a:rPr lang="ru-RU" dirty="0"/>
              <a:t>глаза два и уха два,</a:t>
            </a:r>
          </a:p>
          <a:p>
            <a:pPr marL="0" indent="0" algn="ctr">
              <a:buNone/>
            </a:pPr>
            <a:r>
              <a:rPr lang="ru-RU" dirty="0"/>
              <a:t>И два виска, и две щеки</a:t>
            </a:r>
            <a:r>
              <a:rPr lang="ru-RU" dirty="0" smtClean="0"/>
              <a:t>, И </a:t>
            </a:r>
            <a:r>
              <a:rPr lang="ru-RU" dirty="0"/>
              <a:t>две ноги, и две руки.</a:t>
            </a:r>
          </a:p>
          <a:p>
            <a:pPr marL="0" indent="0" algn="ctr">
              <a:buNone/>
            </a:pPr>
            <a:r>
              <a:rPr lang="ru-RU" dirty="0"/>
              <a:t>Зато один и нос и рот</a:t>
            </a:r>
            <a:r>
              <a:rPr lang="ru-RU" dirty="0" smtClean="0"/>
              <a:t>. А </a:t>
            </a:r>
            <a:r>
              <a:rPr lang="ru-RU" dirty="0"/>
              <a:t>будь у нас наоборот,</a:t>
            </a:r>
          </a:p>
          <a:p>
            <a:pPr marL="0" indent="0" algn="ctr">
              <a:buNone/>
            </a:pPr>
            <a:r>
              <a:rPr lang="ru-RU" dirty="0"/>
              <a:t>Одна нога, одна рука</a:t>
            </a:r>
            <a:r>
              <a:rPr lang="ru-RU" dirty="0" smtClean="0"/>
              <a:t>, Зато </a:t>
            </a:r>
            <a:r>
              <a:rPr lang="ru-RU" dirty="0"/>
              <a:t>два рта, два языка, -</a:t>
            </a:r>
          </a:p>
          <a:p>
            <a:pPr marL="0" indent="0" algn="ctr">
              <a:buNone/>
            </a:pPr>
            <a:r>
              <a:rPr lang="ru-RU" dirty="0"/>
              <a:t>Мы только бы и знали</a:t>
            </a:r>
            <a:r>
              <a:rPr lang="ru-RU" dirty="0" smtClean="0"/>
              <a:t>, Что </a:t>
            </a:r>
            <a:r>
              <a:rPr lang="ru-RU" dirty="0"/>
              <a:t>ели да болтали!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3000024"/>
            <a:ext cx="5782833" cy="3857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119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anose="030F0702030302020204" pitchFamily="66" charset="0"/>
              </a:rPr>
              <a:t>ПОДСТРИГАЕМ НОГОТКИ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Comic Sans MS" panose="030F0702030302020204" pitchFamily="66" charset="0"/>
              </a:rPr>
              <a:t>Пальчик, пальчик!</a:t>
            </a:r>
          </a:p>
          <a:p>
            <a:pPr marL="0" indent="0" algn="ctr">
              <a:buNone/>
            </a:pPr>
            <a:r>
              <a:rPr lang="ru-RU" dirty="0">
                <a:latin typeface="Comic Sans MS" panose="030F0702030302020204" pitchFamily="66" charset="0"/>
              </a:rPr>
              <a:t>Где ты был?</a:t>
            </a:r>
          </a:p>
          <a:p>
            <a:pPr marL="0" indent="0" algn="ctr">
              <a:buNone/>
            </a:pPr>
            <a:r>
              <a:rPr lang="ru-RU" dirty="0">
                <a:latin typeface="Comic Sans MS" panose="030F0702030302020204" pitchFamily="66" charset="0"/>
              </a:rPr>
              <a:t>Милый мальчик,</a:t>
            </a:r>
          </a:p>
          <a:p>
            <a:pPr marL="0" indent="0" algn="ctr">
              <a:buNone/>
            </a:pPr>
            <a:r>
              <a:rPr lang="ru-RU" dirty="0">
                <a:latin typeface="Comic Sans MS" panose="030F0702030302020204" pitchFamily="66" charset="0"/>
              </a:rPr>
              <a:t>Где бродил?</a:t>
            </a:r>
          </a:p>
          <a:p>
            <a:pPr marL="0" indent="0" algn="ctr">
              <a:buNone/>
            </a:pPr>
            <a:r>
              <a:rPr lang="ru-RU" dirty="0">
                <a:latin typeface="Comic Sans MS" panose="030F0702030302020204" pitchFamily="66" charset="0"/>
              </a:rPr>
              <a:t>Покажи-ка ноготок!</a:t>
            </a:r>
          </a:p>
          <a:p>
            <a:pPr marL="0" indent="0" algn="ctr">
              <a:buNone/>
            </a:pPr>
            <a:r>
              <a:rPr lang="ru-RU" dirty="0">
                <a:latin typeface="Comic Sans MS" panose="030F0702030302020204" pitchFamily="66" charset="0"/>
              </a:rPr>
              <a:t>Подстрижем его: цок-цок!</a:t>
            </a:r>
          </a:p>
          <a:p>
            <a:pPr marL="0" indent="0" algn="ctr">
              <a:buNone/>
            </a:pPr>
            <a:r>
              <a:rPr lang="ru-RU" dirty="0">
                <a:latin typeface="Comic Sans MS" panose="030F0702030302020204" pitchFamily="66" charset="0"/>
              </a:rPr>
              <a:t>Стриг да стриг, цок да цок!</a:t>
            </a:r>
          </a:p>
          <a:p>
            <a:pPr marL="0" indent="0" algn="ctr">
              <a:buNone/>
            </a:pPr>
            <a:r>
              <a:rPr lang="ru-RU" dirty="0">
                <a:latin typeface="Comic Sans MS" panose="030F0702030302020204" pitchFamily="66" charset="0"/>
              </a:rPr>
              <a:t>Аккуратный ноготок!</a:t>
            </a:r>
          </a:p>
          <a:p>
            <a:pPr marL="0" indent="0">
              <a:buNone/>
            </a:pP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570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99392"/>
            <a:ext cx="9036496" cy="69573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Comic Sans MS" panose="030F0702030302020204" pitchFamily="66" charset="0"/>
              </a:rPr>
              <a:t>Через </a:t>
            </a:r>
            <a:r>
              <a:rPr lang="ru-RU" dirty="0" err="1">
                <a:latin typeface="Comic Sans MS" panose="030F0702030302020204" pitchFamily="66" charset="0"/>
              </a:rPr>
              <a:t>потешки</a:t>
            </a:r>
            <a:r>
              <a:rPr lang="ru-RU" dirty="0">
                <a:latin typeface="Comic Sans MS" panose="030F0702030302020204" pitchFamily="66" charset="0"/>
              </a:rPr>
              <a:t> малыши учатся основным возрастным навыкам, чувству ритма и рифмы, счету, алфавиту, узнают части своего тела и расширяют активный словарный запас. А еще </a:t>
            </a:r>
            <a:r>
              <a:rPr lang="ru-RU" dirty="0" err="1">
                <a:latin typeface="Comic Sans MS" panose="030F0702030302020204" pitchFamily="66" charset="0"/>
              </a:rPr>
              <a:t>потешки</a:t>
            </a:r>
            <a:r>
              <a:rPr lang="ru-RU" dirty="0">
                <a:latin typeface="Comic Sans MS" panose="030F0702030302020204" pitchFamily="66" charset="0"/>
              </a:rPr>
              <a:t> в доступной форме, обыгрывая житейские ситуации, знакомят ребенка с окружающим миром, помогают осознать в нем себя и понять свои эмоции.</a:t>
            </a:r>
          </a:p>
          <a:p>
            <a:pPr marL="0" indent="0" algn="ctr">
              <a:buNone/>
            </a:pPr>
            <a:r>
              <a:rPr lang="ru-RU" dirty="0" smtClean="0">
                <a:latin typeface="Comic Sans MS" panose="030F0702030302020204" pitchFamily="66" charset="0"/>
              </a:rPr>
              <a:t>С </a:t>
            </a:r>
            <a:r>
              <a:rPr lang="ru-RU" dirty="0">
                <a:latin typeface="Comic Sans MS" panose="030F0702030302020204" pitchFamily="66" charset="0"/>
              </a:rPr>
              <a:t>ростом и развитием малыша </a:t>
            </a:r>
            <a:r>
              <a:rPr lang="ru-RU" dirty="0" err="1">
                <a:latin typeface="Comic Sans MS" panose="030F0702030302020204" pitchFamily="66" charset="0"/>
              </a:rPr>
              <a:t>потешки</a:t>
            </a:r>
            <a:r>
              <a:rPr lang="ru-RU" dirty="0">
                <a:latin typeface="Comic Sans MS" panose="030F0702030302020204" pitchFamily="66" charset="0"/>
              </a:rPr>
              <a:t> помогают: умыть, накормить, искупать, сделать зарядку, да и просто </a:t>
            </a:r>
            <a:r>
              <a:rPr lang="ru-RU" dirty="0" smtClean="0">
                <a:latin typeface="Comic Sans MS" panose="030F0702030302020204" pitchFamily="66" charset="0"/>
              </a:rPr>
              <a:t>развеселить </a:t>
            </a:r>
            <a:r>
              <a:rPr lang="ru-RU" dirty="0">
                <a:latin typeface="Comic Sans MS" panose="030F0702030302020204" pitchFamily="66" charset="0"/>
              </a:rPr>
              <a:t>вашего малыша. </a:t>
            </a:r>
          </a:p>
        </p:txBody>
      </p:sp>
    </p:spTree>
    <p:extLst>
      <p:ext uri="{BB962C8B-B14F-4D97-AF65-F5344CB8AC3E}">
        <p14:creationId xmlns:p14="http://schemas.microsoft.com/office/powerpoint/2010/main" val="527895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3"/>
            <a:ext cx="7427168" cy="4968553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latin typeface="Comic Sans MS" panose="030F0702030302020204" pitchFamily="66" charset="0"/>
              </a:rPr>
              <a:t>Ритмически построенная мелодия песенки, ритмически организованные звуки речи создают условия для восприятия даже самым маленьким ребенком настроения взрослого, рождают чувство безопасности и комфорта. Тем более что и сами действия, которые осуществляет человек, ухаживая за ребенком, — все эти покачивания, </a:t>
            </a:r>
            <a:r>
              <a:rPr lang="ru-RU" sz="2800" dirty="0" smtClean="0">
                <a:latin typeface="Comic Sans MS" panose="030F0702030302020204" pitchFamily="66" charset="0"/>
              </a:rPr>
              <a:t>поглаживания  очень </a:t>
            </a:r>
            <a:r>
              <a:rPr lang="ru-RU" sz="2800" dirty="0">
                <a:latin typeface="Comic Sans MS" panose="030F0702030302020204" pitchFamily="66" charset="0"/>
              </a:rPr>
              <a:t>нужны ребенку. </a:t>
            </a:r>
          </a:p>
        </p:txBody>
      </p:sp>
    </p:spTree>
    <p:extLst>
      <p:ext uri="{BB962C8B-B14F-4D97-AF65-F5344CB8AC3E}">
        <p14:creationId xmlns:p14="http://schemas.microsoft.com/office/powerpoint/2010/main" val="343563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734481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atin typeface="Comic Sans MS" panose="030F0702030302020204" pitchFamily="66" charset="0"/>
              </a:rPr>
              <a:t>ПОТЕ́ШКИ </a:t>
            </a:r>
            <a:endParaRPr lang="ru-RU" sz="4400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2800" dirty="0" smtClean="0">
                <a:latin typeface="Comic Sans MS" panose="030F0702030302020204" pitchFamily="66" charset="0"/>
              </a:rPr>
              <a:t>— </a:t>
            </a:r>
            <a:r>
              <a:rPr lang="ru-RU" sz="2800" dirty="0">
                <a:latin typeface="Comic Sans MS" panose="030F0702030302020204" pitchFamily="66" charset="0"/>
              </a:rPr>
              <a:t>короткие стишки (реже песенки), предназначенные  для развлечения детей младенческого возраста и сопровождающиеся  элементарными игровыми движениями: </a:t>
            </a:r>
            <a:endParaRPr lang="ru-RU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2800" dirty="0" smtClean="0">
                <a:latin typeface="Comic Sans MS" panose="030F0702030302020204" pitchFamily="66" charset="0"/>
              </a:rPr>
              <a:t>во </a:t>
            </a:r>
            <a:r>
              <a:rPr lang="ru-RU" sz="2800" dirty="0">
                <a:latin typeface="Comic Sans MS" panose="030F0702030302020204" pitchFamily="66" charset="0"/>
              </a:rPr>
              <a:t>время проговаривания </a:t>
            </a:r>
            <a:endParaRPr lang="ru-RU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2800" dirty="0" smtClean="0">
                <a:latin typeface="Comic Sans MS" panose="030F0702030302020204" pitchFamily="66" charset="0"/>
              </a:rPr>
              <a:t>или </a:t>
            </a:r>
            <a:r>
              <a:rPr lang="ru-RU" sz="2800" dirty="0" err="1">
                <a:latin typeface="Comic Sans MS" panose="030F0702030302020204" pitchFamily="66" charset="0"/>
              </a:rPr>
              <a:t>пропевания</a:t>
            </a:r>
            <a:r>
              <a:rPr lang="ru-RU" sz="2800" dirty="0">
                <a:latin typeface="Comic Sans MS" panose="030F0702030302020204" pitchFamily="66" charset="0"/>
              </a:rPr>
              <a:t>  </a:t>
            </a:r>
            <a:r>
              <a:rPr lang="ru-RU" sz="2800" dirty="0" err="1">
                <a:latin typeface="Comic Sans MS" panose="030F0702030302020204" pitchFamily="66" charset="0"/>
              </a:rPr>
              <a:t>потешки</a:t>
            </a:r>
            <a:r>
              <a:rPr lang="ru-RU" sz="2800" dirty="0">
                <a:latin typeface="Comic Sans MS" panose="030F0702030302020204" pitchFamily="66" charset="0"/>
              </a:rPr>
              <a:t>, </a:t>
            </a:r>
            <a:endParaRPr lang="ru-RU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2800" dirty="0" smtClean="0">
                <a:latin typeface="Comic Sans MS" panose="030F0702030302020204" pitchFamily="66" charset="0"/>
              </a:rPr>
              <a:t>их </a:t>
            </a:r>
            <a:r>
              <a:rPr lang="ru-RU" sz="2800" dirty="0">
                <a:latin typeface="Comic Sans MS" panose="030F0702030302020204" pitchFamily="66" charset="0"/>
              </a:rPr>
              <a:t>содержание разыгрывалось с помощью пальцев, </a:t>
            </a:r>
            <a:r>
              <a:rPr lang="ru-RU" sz="2800" dirty="0" smtClean="0">
                <a:latin typeface="Comic Sans MS" panose="030F0702030302020204" pitchFamily="66" charset="0"/>
              </a:rPr>
              <a:t>рук</a:t>
            </a:r>
            <a:r>
              <a:rPr lang="ru-RU" sz="2800" dirty="0">
                <a:latin typeface="Comic Sans MS" panose="030F0702030302020204" pitchFamily="66" charset="0"/>
              </a:rPr>
              <a:t>, мимики, </a:t>
            </a:r>
            <a:endParaRPr lang="ru-RU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2800" dirty="0" smtClean="0">
                <a:latin typeface="Comic Sans MS" panose="030F0702030302020204" pitchFamily="66" charset="0"/>
              </a:rPr>
              <a:t>при </a:t>
            </a:r>
            <a:r>
              <a:rPr lang="ru-RU" sz="2800" dirty="0">
                <a:latin typeface="Comic Sans MS" panose="030F0702030302020204" pitchFamily="66" charset="0"/>
              </a:rPr>
              <a:t>этом сами дети </a:t>
            </a:r>
            <a:endParaRPr lang="ru-RU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2800" dirty="0" smtClean="0">
                <a:latin typeface="Comic Sans MS" panose="030F0702030302020204" pitchFamily="66" charset="0"/>
              </a:rPr>
              <a:t>вовлекались </a:t>
            </a:r>
            <a:r>
              <a:rPr lang="ru-RU" sz="2800" dirty="0">
                <a:latin typeface="Comic Sans MS" panose="030F0702030302020204" pitchFamily="66" charset="0"/>
              </a:rPr>
              <a:t>в игру.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8640"/>
            <a:ext cx="78123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Назначение </a:t>
            </a:r>
            <a:r>
              <a:rPr lang="ru-RU" sz="3200" dirty="0" err="1">
                <a:latin typeface="Comic Sans MS" panose="030F0702030302020204" pitchFamily="66" charset="0"/>
              </a:rPr>
              <a:t>потешки</a:t>
            </a:r>
            <a:r>
              <a:rPr lang="ru-RU" sz="3200" dirty="0">
                <a:latin typeface="Comic Sans MS" panose="030F0702030302020204" pitchFamily="66" charset="0"/>
              </a:rPr>
              <a:t> </a:t>
            </a:r>
            <a:endParaRPr lang="ru-RU" sz="3200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3200" dirty="0" smtClean="0">
                <a:latin typeface="Comic Sans MS" panose="030F0702030302020204" pitchFamily="66" charset="0"/>
              </a:rPr>
              <a:t>— </a:t>
            </a:r>
            <a:r>
              <a:rPr lang="ru-RU" sz="3200" dirty="0">
                <a:latin typeface="Comic Sans MS" panose="030F0702030302020204" pitchFamily="66" charset="0"/>
              </a:rPr>
              <a:t>позабавить, развеселить ребенка, вызвать хорошее эмоциональное  состояние.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2130443"/>
            <a:ext cx="7092281" cy="47065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961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88641"/>
            <a:ext cx="705678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Comic Sans MS" panose="030F0702030302020204" pitchFamily="66" charset="0"/>
              </a:rPr>
              <a:t>Наиболее  популярные сюжеты </a:t>
            </a:r>
            <a:r>
              <a:rPr lang="ru-RU" sz="2400" dirty="0" err="1">
                <a:latin typeface="Comic Sans MS" panose="030F0702030302020204" pitchFamily="66" charset="0"/>
              </a:rPr>
              <a:t>потешки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endParaRPr lang="ru-RU" sz="2400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2400" dirty="0" smtClean="0">
                <a:latin typeface="Comic Sans MS" panose="030F0702030302020204" pitchFamily="66" charset="0"/>
              </a:rPr>
              <a:t>"</a:t>
            </a:r>
            <a:r>
              <a:rPr lang="ru-RU" sz="2800" b="1" dirty="0">
                <a:latin typeface="Comic Sans MS" panose="030F0702030302020204" pitchFamily="66" charset="0"/>
              </a:rPr>
              <a:t>Ладушки</a:t>
            </a:r>
            <a:r>
              <a:rPr lang="ru-RU" sz="2400" dirty="0">
                <a:latin typeface="Comic Sans MS" panose="030F0702030302020204" pitchFamily="66" charset="0"/>
              </a:rPr>
              <a:t>" (в такт стихам хлопают детскими ладошками, при </a:t>
            </a:r>
            <a:r>
              <a:rPr lang="ru-RU" sz="2400" dirty="0" smtClean="0">
                <a:latin typeface="Comic Sans MS" panose="030F0702030302020204" pitchFamily="66" charset="0"/>
              </a:rPr>
              <a:t>заключительных </a:t>
            </a:r>
            <a:r>
              <a:rPr lang="ru-RU" sz="2400" dirty="0">
                <a:latin typeface="Comic Sans MS" panose="030F0702030302020204" pitchFamily="66" charset="0"/>
              </a:rPr>
              <a:t>словах ручки разводят и кладут на голову: "Полетели, на головку сели!"); </a:t>
            </a:r>
            <a:endParaRPr lang="ru-RU" sz="2400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2400" dirty="0" smtClean="0">
                <a:latin typeface="Comic Sans MS" panose="030F0702030302020204" pitchFamily="66" charset="0"/>
              </a:rPr>
              <a:t>"</a:t>
            </a:r>
            <a:r>
              <a:rPr lang="ru-RU" sz="2800" b="1" dirty="0">
                <a:latin typeface="Comic Sans MS" panose="030F0702030302020204" pitchFamily="66" charset="0"/>
              </a:rPr>
              <a:t>Идет коза рогатая</a:t>
            </a:r>
            <a:r>
              <a:rPr lang="ru-RU" sz="2400" dirty="0">
                <a:latin typeface="Comic Sans MS" panose="030F0702030302020204" pitchFamily="66" charset="0"/>
              </a:rPr>
              <a:t>" </a:t>
            </a:r>
            <a:r>
              <a:rPr lang="ru-RU" sz="2400" dirty="0" smtClean="0">
                <a:latin typeface="Comic Sans MS" panose="030F0702030302020204" pitchFamily="66" charset="0"/>
              </a:rPr>
              <a:t>(</a:t>
            </a:r>
            <a:r>
              <a:rPr lang="ru-RU" sz="2400" dirty="0">
                <a:latin typeface="Comic Sans MS" panose="030F0702030302020204" pitchFamily="66" charset="0"/>
              </a:rPr>
              <a:t>жесты взрослого изображают встречу с козой). </a:t>
            </a:r>
            <a:endParaRPr lang="ru-RU" sz="2400" dirty="0" smtClean="0">
              <a:latin typeface="Comic Sans MS" panose="030F0702030302020204" pitchFamily="66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76" y="3573016"/>
            <a:ext cx="4638796" cy="3284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5206" y="3591018"/>
            <a:ext cx="4591891" cy="32489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427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64235"/>
            <a:ext cx="66247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>
                <a:latin typeface="Comic Sans MS" panose="030F0702030302020204" pitchFamily="66" charset="0"/>
              </a:rPr>
              <a:t>В </a:t>
            </a:r>
            <a:r>
              <a:rPr lang="ru-RU" sz="2500" dirty="0" err="1" smtClean="0">
                <a:latin typeface="Comic Sans MS" panose="030F0702030302020204" pitchFamily="66" charset="0"/>
              </a:rPr>
              <a:t>потешках</a:t>
            </a:r>
            <a:r>
              <a:rPr lang="ru-RU" sz="2500" dirty="0" smtClean="0">
                <a:latin typeface="Comic Sans MS" panose="030F0702030302020204" pitchFamily="66" charset="0"/>
              </a:rPr>
              <a:t> </a:t>
            </a:r>
            <a:r>
              <a:rPr lang="ru-RU" sz="2500" dirty="0">
                <a:latin typeface="Comic Sans MS" panose="030F0702030302020204" pitchFamily="66" charset="0"/>
              </a:rPr>
              <a:t>отразился многовековой опыт народной педагогики.</a:t>
            </a:r>
          </a:p>
          <a:p>
            <a:pPr algn="ctr"/>
            <a:endParaRPr lang="ru-RU" sz="2500" dirty="0">
              <a:latin typeface="Comic Sans MS" panose="030F0702030302020204" pitchFamily="66" charset="0"/>
            </a:endParaRPr>
          </a:p>
          <a:p>
            <a:pPr algn="ctr"/>
            <a:r>
              <a:rPr lang="ru-RU" sz="2500" dirty="0">
                <a:latin typeface="Comic Sans MS" panose="030F0702030302020204" pitchFamily="66" charset="0"/>
              </a:rPr>
              <a:t>Упоминаемые в </a:t>
            </a:r>
            <a:r>
              <a:rPr lang="ru-RU" sz="2500" dirty="0" err="1">
                <a:latin typeface="Comic Sans MS" panose="030F0702030302020204" pitchFamily="66" charset="0"/>
              </a:rPr>
              <a:t>потешках</a:t>
            </a:r>
            <a:r>
              <a:rPr lang="ru-RU" sz="2500" dirty="0">
                <a:latin typeface="Comic Sans MS" panose="030F0702030302020204" pitchFamily="66" charset="0"/>
              </a:rPr>
              <a:t> предметы обычно связаны с непосредственным окружением ребенка, событиями его повседневной жизни: прогулкой, кормлением, умыванием.</a:t>
            </a:r>
          </a:p>
          <a:p>
            <a:pPr algn="ctr"/>
            <a:endParaRPr lang="ru-RU" sz="2500" dirty="0">
              <a:latin typeface="Comic Sans MS" panose="030F0702030302020204" pitchFamily="66" charset="0"/>
            </a:endParaRPr>
          </a:p>
          <a:p>
            <a:pPr algn="ctr"/>
            <a:r>
              <a:rPr lang="ru-RU" sz="2500" dirty="0">
                <a:latin typeface="Comic Sans MS" panose="030F0702030302020204" pitchFamily="66" charset="0"/>
              </a:rPr>
              <a:t>В отличие от других жанров детского фольклора, </a:t>
            </a:r>
            <a:r>
              <a:rPr lang="ru-RU" sz="2500" dirty="0" err="1">
                <a:latin typeface="Comic Sans MS" panose="030F0702030302020204" pitchFamily="66" charset="0"/>
              </a:rPr>
              <a:t>потешки</a:t>
            </a:r>
            <a:r>
              <a:rPr lang="ru-RU" sz="2500" dirty="0">
                <a:latin typeface="Comic Sans MS" panose="030F0702030302020204" pitchFamily="66" charset="0"/>
              </a:rPr>
              <a:t> практически не изменяются со </a:t>
            </a:r>
            <a:r>
              <a:rPr lang="ru-RU" sz="2500" dirty="0" smtClean="0">
                <a:latin typeface="Comic Sans MS" panose="030F0702030302020204" pitchFamily="66" charset="0"/>
              </a:rPr>
              <a:t>временем.</a:t>
            </a:r>
            <a:endParaRPr lang="ru-RU" sz="2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047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09034"/>
            <a:ext cx="4968552" cy="3548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620688"/>
            <a:ext cx="6192688" cy="3528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smtClean="0">
                <a:latin typeface="Comic Sans MS" panose="030F0702030302020204" pitchFamily="66" charset="0"/>
              </a:rPr>
              <a:t>Между </a:t>
            </a:r>
            <a:r>
              <a:rPr lang="ru-RU" sz="2500" dirty="0">
                <a:latin typeface="Comic Sans MS" panose="030F0702030302020204" pitchFamily="66" charset="0"/>
              </a:rPr>
              <a:t>текстами, </a:t>
            </a:r>
            <a:r>
              <a:rPr lang="ru-RU" sz="2500" dirty="0" smtClean="0">
                <a:latin typeface="Comic Sans MS" panose="030F0702030302020204" pitchFamily="66" charset="0"/>
              </a:rPr>
              <a:t>записанными </a:t>
            </a:r>
            <a:r>
              <a:rPr lang="ru-RU" sz="2500" dirty="0">
                <a:latin typeface="Comic Sans MS" panose="030F0702030302020204" pitchFamily="66" charset="0"/>
              </a:rPr>
              <a:t>у различных народов, оказывается такое сходство, что нередко они напоминают переводы с одного языка на другой.</a:t>
            </a:r>
          </a:p>
          <a:p>
            <a:pPr algn="ctr"/>
            <a:r>
              <a:rPr lang="ru-RU" sz="2500" dirty="0" smtClean="0">
                <a:latin typeface="Comic Sans MS" panose="030F0702030302020204" pitchFamily="66" charset="0"/>
              </a:rPr>
              <a:t>Так</a:t>
            </a:r>
            <a:r>
              <a:rPr lang="ru-RU" sz="2500" dirty="0">
                <a:latin typeface="Comic Sans MS" panose="030F0702030302020204" pitchFamily="66" charset="0"/>
              </a:rPr>
              <a:t>, известная </a:t>
            </a:r>
            <a:r>
              <a:rPr lang="ru-RU" sz="2500" dirty="0" err="1">
                <a:latin typeface="Comic Sans MS" panose="030F0702030302020204" pitchFamily="66" charset="0"/>
              </a:rPr>
              <a:t>потешка</a:t>
            </a:r>
            <a:r>
              <a:rPr lang="ru-RU" sz="2500" dirty="0">
                <a:latin typeface="Comic Sans MS" panose="030F0702030302020204" pitchFamily="66" charset="0"/>
              </a:rPr>
              <a:t> </a:t>
            </a:r>
            <a:endParaRPr lang="ru-RU" sz="2500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2500" dirty="0" smtClean="0">
                <a:latin typeface="Comic Sans MS" panose="030F0702030302020204" pitchFamily="66" charset="0"/>
              </a:rPr>
              <a:t>«</a:t>
            </a:r>
            <a:r>
              <a:rPr lang="ru-RU" sz="2500" dirty="0">
                <a:latin typeface="Comic Sans MS" panose="030F0702030302020204" pitchFamily="66" charset="0"/>
              </a:rPr>
              <a:t>Сорока, ворона кашу варила» </a:t>
            </a:r>
            <a:endParaRPr lang="ru-RU" sz="2500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2500" dirty="0" smtClean="0">
                <a:latin typeface="Comic Sans MS" panose="030F0702030302020204" pitchFamily="66" charset="0"/>
              </a:rPr>
              <a:t>известна </a:t>
            </a:r>
            <a:r>
              <a:rPr lang="ru-RU" sz="2500" dirty="0">
                <a:latin typeface="Comic Sans MS" panose="030F0702030302020204" pitchFamily="66" charset="0"/>
              </a:rPr>
              <a:t>почти у всех европейских народов.</a:t>
            </a:r>
          </a:p>
        </p:txBody>
      </p:sp>
    </p:spTree>
    <p:extLst>
      <p:ext uri="{BB962C8B-B14F-4D97-AF65-F5344CB8AC3E}">
        <p14:creationId xmlns:p14="http://schemas.microsoft.com/office/powerpoint/2010/main" val="2227537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260649"/>
            <a:ext cx="648072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dirty="0" err="1">
                <a:latin typeface="Comic Sans MS" panose="030F0702030302020204" pitchFamily="66" charset="0"/>
              </a:rPr>
              <a:t>Потешки</a:t>
            </a:r>
            <a:r>
              <a:rPr lang="ru-RU" sz="3400" dirty="0">
                <a:latin typeface="Comic Sans MS" panose="030F0702030302020204" pitchFamily="66" charset="0"/>
              </a:rPr>
              <a:t> всегда забавны и лаконичны. Они отлично развивают речевой слух ребенка: умение слушать, различать звуки, близкие по звучанию, ритмичность и плавность речи, ее интонацию и выразительность, улавливать повышение и понижение голоса.</a:t>
            </a:r>
          </a:p>
        </p:txBody>
      </p:sp>
    </p:spTree>
    <p:extLst>
      <p:ext uri="{BB962C8B-B14F-4D97-AF65-F5344CB8AC3E}">
        <p14:creationId xmlns:p14="http://schemas.microsoft.com/office/powerpoint/2010/main" val="2727808735"/>
      </p:ext>
    </p:extLst>
  </p:cSld>
  <p:clrMapOvr>
    <a:masterClrMapping/>
  </p:clrMapOvr>
</p:sld>
</file>

<file path=ppt/theme/theme1.xml><?xml version="1.0" encoding="utf-8"?>
<a:theme xmlns:a="http://schemas.openxmlformats.org/drawingml/2006/main" name="Фокина Л. П. Шаблон 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3</Template>
  <TotalTime>3534</TotalTime>
  <Words>1114</Words>
  <Application>Microsoft Office PowerPoint</Application>
  <PresentationFormat>Экран (4:3)</PresentationFormat>
  <Paragraphs>135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Фокина Л. П. Шаблон 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ПОТЕШКИ ОТ СЛЕЗ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ПРИЧЕСЫВАЕМСЯ С ПОТЕШКОЙ</vt:lpstr>
      <vt:lpstr>ОДЕВАЕМСЯ С ПОТЕШКОЙ</vt:lpstr>
      <vt:lpstr>УЧИМСЯ ХОДИТЬ С ПОТЕШКОЙ</vt:lpstr>
      <vt:lpstr>КУШАЕМ С ПОТЕШКОЙ</vt:lpstr>
      <vt:lpstr>КУПАЕМСЯ С ПОТЕШКОЙ</vt:lpstr>
      <vt:lpstr>УЧИМ ЧАСТИ ТЕЛА</vt:lpstr>
      <vt:lpstr>Презентация PowerPoint</vt:lpstr>
      <vt:lpstr>ПОДСТРИГАЕМ НОГОТКИ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Андрей</cp:lastModifiedBy>
  <cp:revision>35</cp:revision>
  <dcterms:created xsi:type="dcterms:W3CDTF">2014-01-16T17:36:21Z</dcterms:created>
  <dcterms:modified xsi:type="dcterms:W3CDTF">2014-03-06T20:22:07Z</dcterms:modified>
</cp:coreProperties>
</file>