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sldIdLst>
    <p:sldId id="256" r:id="rId2"/>
    <p:sldId id="257" r:id="rId3"/>
    <p:sldId id="258" r:id="rId4"/>
    <p:sldId id="259" r:id="rId5"/>
    <p:sldId id="260" r:id="rId6"/>
    <p:sldId id="300" r:id="rId7"/>
    <p:sldId id="261" r:id="rId8"/>
    <p:sldId id="328" r:id="rId9"/>
    <p:sldId id="262" r:id="rId10"/>
    <p:sldId id="310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7" r:id="rId35"/>
    <p:sldId id="288" r:id="rId36"/>
    <p:sldId id="289" r:id="rId37"/>
    <p:sldId id="286" r:id="rId38"/>
    <p:sldId id="329" r:id="rId39"/>
    <p:sldId id="291" r:id="rId40"/>
    <p:sldId id="290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0E2D"/>
    <a:srgbClr val="CC3399"/>
    <a:srgbClr val="FF0066"/>
    <a:srgbClr val="F5536A"/>
    <a:srgbClr val="D60093"/>
    <a:srgbClr val="009900"/>
    <a:srgbClr val="6600CC"/>
    <a:srgbClr val="800000"/>
    <a:srgbClr val="2105CB"/>
    <a:srgbClr val="0066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62" d="100"/>
          <a:sy n="62" d="100"/>
        </p:scale>
        <p:origin x="-168" y="-3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2E06BC49-1035-4C3F-A29E-C9B1A617CBF6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95BDC3EA-6C24-4684-8E02-B68B3D308B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6BC49-1035-4C3F-A29E-C9B1A617CBF6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DC3EA-6C24-4684-8E02-B68B3D308B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6BC49-1035-4C3F-A29E-C9B1A617CBF6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DC3EA-6C24-4684-8E02-B68B3D308B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6BC49-1035-4C3F-A29E-C9B1A617CBF6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DC3EA-6C24-4684-8E02-B68B3D308B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6BC49-1035-4C3F-A29E-C9B1A617CBF6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DC3EA-6C24-4684-8E02-B68B3D308B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6BC49-1035-4C3F-A29E-C9B1A617CBF6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DC3EA-6C24-4684-8E02-B68B3D308B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E06BC49-1035-4C3F-A29E-C9B1A617CBF6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5BDC3EA-6C24-4684-8E02-B68B3D308BC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2E06BC49-1035-4C3F-A29E-C9B1A617CBF6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95BDC3EA-6C24-4684-8E02-B68B3D308B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6BC49-1035-4C3F-A29E-C9B1A617CBF6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DC3EA-6C24-4684-8E02-B68B3D308B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6BC49-1035-4C3F-A29E-C9B1A617CBF6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DC3EA-6C24-4684-8E02-B68B3D308B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6BC49-1035-4C3F-A29E-C9B1A617CBF6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DC3EA-6C24-4684-8E02-B68B3D308B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2E06BC49-1035-4C3F-A29E-C9B1A617CBF6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95BDC3EA-6C24-4684-8E02-B68B3D308BC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908720"/>
            <a:ext cx="8435280" cy="2790056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Животные</a:t>
            </a:r>
            <a:b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омашние и дикие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4509120"/>
            <a:ext cx="1872208" cy="12995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581128"/>
            <a:ext cx="1769472" cy="12687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88024" y="4079147"/>
            <a:ext cx="1368152" cy="14075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4077072"/>
            <a:ext cx="1728192" cy="13381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22249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3212976"/>
            <a:ext cx="4104456" cy="3078342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95536" y="836712"/>
            <a:ext cx="849694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400" dirty="0" smtClean="0"/>
              <a:t>	</a:t>
            </a:r>
            <a:r>
              <a:rPr lang="ru-RU" sz="2400" b="1" dirty="0" smtClean="0">
                <a:solidFill>
                  <a:srgbClr val="002060"/>
                </a:solidFill>
              </a:rPr>
              <a:t>Белки водятся </a:t>
            </a:r>
            <a:r>
              <a:rPr lang="ru-RU" sz="2400" b="1" dirty="0" smtClean="0">
                <a:solidFill>
                  <a:srgbClr val="002060"/>
                </a:solidFill>
              </a:rPr>
              <a:t>повсюду, кроме Австралии. </a:t>
            </a:r>
            <a:r>
              <a:rPr lang="ru-RU" sz="2400" b="1" dirty="0" smtClean="0">
                <a:solidFill>
                  <a:srgbClr val="002060"/>
                </a:solidFill>
              </a:rPr>
              <a:t>	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Одной </a:t>
            </a:r>
            <a:r>
              <a:rPr lang="ru-RU" sz="2400" b="1" dirty="0" smtClean="0">
                <a:solidFill>
                  <a:srgbClr val="002060"/>
                </a:solidFill>
              </a:rPr>
              <a:t>из широко известных отличительных особенностей многих белок является их способность запасать на зиму орехи. Некоторые виды орехи закапывают в землю, другие прячут их в дуплах деревьев.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4495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06984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Загадка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9" y="2420888"/>
            <a:ext cx="53285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Гонится за ним лисица,</a:t>
            </a:r>
          </a:p>
          <a:p>
            <a:r>
              <a:rPr lang="ru-RU" sz="2400" b="1" dirty="0" smtClean="0">
                <a:solidFill>
                  <a:srgbClr val="0070C0"/>
                </a:solidFill>
              </a:rPr>
              <a:t>Хочет бедного схватить.</a:t>
            </a:r>
          </a:p>
          <a:p>
            <a:r>
              <a:rPr lang="ru-RU" sz="2400" b="1" dirty="0" smtClean="0">
                <a:solidFill>
                  <a:srgbClr val="0070C0"/>
                </a:solidFill>
              </a:rPr>
              <a:t>И летят вдогонку птицы,</a:t>
            </a:r>
          </a:p>
          <a:p>
            <a:r>
              <a:rPr lang="ru-RU" sz="2400" b="1" dirty="0" smtClean="0">
                <a:solidFill>
                  <a:srgbClr val="0070C0"/>
                </a:solidFill>
              </a:rPr>
              <a:t>Продолжая гомонить.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9632" y="5517232"/>
            <a:ext cx="20162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D60093"/>
                </a:solidFill>
              </a:rPr>
              <a:t>Заяц</a:t>
            </a:r>
            <a:endParaRPr lang="ru-RU" sz="4400" b="1" dirty="0">
              <a:solidFill>
                <a:srgbClr val="D60093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924944"/>
            <a:ext cx="3456384" cy="274403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0560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Загадка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3212976"/>
            <a:ext cx="4464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6600CC"/>
                </a:solidFill>
              </a:rPr>
              <a:t>Всех зверей она хитрей,</a:t>
            </a:r>
          </a:p>
          <a:p>
            <a:r>
              <a:rPr lang="ru-RU" sz="2400" b="1" dirty="0" smtClean="0">
                <a:solidFill>
                  <a:srgbClr val="6600CC"/>
                </a:solidFill>
              </a:rPr>
              <a:t>Шуба рыжая на ней.</a:t>
            </a:r>
            <a:endParaRPr lang="ru-RU" sz="2400" b="1" dirty="0">
              <a:solidFill>
                <a:srgbClr val="6600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31640" y="4653136"/>
            <a:ext cx="23762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Лиса</a:t>
            </a:r>
            <a:endParaRPr lang="ru-RU" sz="4400" b="1" dirty="0">
              <a:solidFill>
                <a:srgbClr val="FF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068960"/>
            <a:ext cx="3442194" cy="295232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29586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Загадка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20072" y="3212975"/>
            <a:ext cx="3456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D60093"/>
                </a:solidFill>
              </a:rPr>
              <a:t>Чей тоскливый вой</a:t>
            </a:r>
          </a:p>
          <a:p>
            <a:r>
              <a:rPr lang="ru-RU" sz="2400" b="1" dirty="0" smtClean="0">
                <a:solidFill>
                  <a:srgbClr val="D60093"/>
                </a:solidFill>
              </a:rPr>
              <a:t>Слышится зимой?</a:t>
            </a:r>
            <a:endParaRPr lang="ru-RU" sz="2400" b="1" dirty="0">
              <a:solidFill>
                <a:srgbClr val="D6009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40152" y="5013176"/>
            <a:ext cx="25202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B050"/>
                </a:solidFill>
              </a:rPr>
              <a:t>Волк</a:t>
            </a:r>
            <a:endParaRPr lang="ru-RU" sz="4400" b="1" dirty="0">
              <a:solidFill>
                <a:srgbClr val="00B05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924944"/>
            <a:ext cx="3597577" cy="28083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48967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Загадка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2996952"/>
            <a:ext cx="352839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800000"/>
                </a:solidFill>
              </a:rPr>
              <a:t>Кто в берлогу </a:t>
            </a:r>
          </a:p>
          <a:p>
            <a:r>
              <a:rPr lang="ru-RU" sz="2800" b="1" dirty="0">
                <a:solidFill>
                  <a:srgbClr val="800000"/>
                </a:solidFill>
              </a:rPr>
              <a:t>С</a:t>
            </a:r>
            <a:r>
              <a:rPr lang="ru-RU" sz="2800" b="1" dirty="0" smtClean="0">
                <a:solidFill>
                  <a:srgbClr val="800000"/>
                </a:solidFill>
              </a:rPr>
              <a:t>пать  ложится –</a:t>
            </a:r>
          </a:p>
          <a:p>
            <a:r>
              <a:rPr lang="ru-RU" sz="2800" b="1" dirty="0" smtClean="0">
                <a:solidFill>
                  <a:srgbClr val="800000"/>
                </a:solidFill>
              </a:rPr>
              <a:t>Волк, медведь </a:t>
            </a:r>
          </a:p>
          <a:p>
            <a:r>
              <a:rPr lang="ru-RU" sz="2800" b="1" dirty="0">
                <a:solidFill>
                  <a:srgbClr val="800000"/>
                </a:solidFill>
              </a:rPr>
              <a:t>И</a:t>
            </a:r>
            <a:r>
              <a:rPr lang="ru-RU" sz="2800" b="1" dirty="0" smtClean="0">
                <a:solidFill>
                  <a:srgbClr val="800000"/>
                </a:solidFill>
              </a:rPr>
              <a:t>ли лисица?</a:t>
            </a:r>
            <a:endParaRPr lang="ru-RU" sz="2800" b="1" dirty="0">
              <a:solidFill>
                <a:srgbClr val="8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4984" y="5395305"/>
            <a:ext cx="2736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B050"/>
                </a:solidFill>
              </a:rPr>
              <a:t>Медведь</a:t>
            </a:r>
            <a:endParaRPr lang="ru-RU" sz="4000" b="1" dirty="0">
              <a:solidFill>
                <a:srgbClr val="00B05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852936"/>
            <a:ext cx="3667972" cy="288952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6266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Загадка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55976" y="2983808"/>
            <a:ext cx="49320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2105CB"/>
                </a:solidFill>
              </a:rPr>
              <a:t>Это что за шалунишка – </a:t>
            </a:r>
          </a:p>
          <a:p>
            <a:r>
              <a:rPr lang="ru-RU" sz="2400" b="1" dirty="0" smtClean="0">
                <a:solidFill>
                  <a:srgbClr val="2105CB"/>
                </a:solidFill>
              </a:rPr>
              <a:t>Рвет с еловой ветки шишку.</a:t>
            </a:r>
          </a:p>
          <a:p>
            <a:r>
              <a:rPr lang="ru-RU" sz="2400" b="1" dirty="0" smtClean="0">
                <a:solidFill>
                  <a:srgbClr val="2105CB"/>
                </a:solidFill>
              </a:rPr>
              <a:t>Семена в ней выгрызает,</a:t>
            </a:r>
          </a:p>
          <a:p>
            <a:r>
              <a:rPr lang="ru-RU" sz="2400" b="1" dirty="0" smtClean="0">
                <a:solidFill>
                  <a:srgbClr val="2105CB"/>
                </a:solidFill>
              </a:rPr>
              <a:t>Шелуху на снег бросает?</a:t>
            </a:r>
            <a:endParaRPr lang="ru-RU" sz="2400" b="1" dirty="0">
              <a:solidFill>
                <a:srgbClr val="2105CB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4048" y="4869160"/>
            <a:ext cx="2808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D60093"/>
                </a:solidFill>
              </a:rPr>
              <a:t>Белка</a:t>
            </a:r>
            <a:endParaRPr lang="ru-RU" sz="4000" b="1" dirty="0">
              <a:solidFill>
                <a:srgbClr val="D60093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996952"/>
            <a:ext cx="3525124" cy="27901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854163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06984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Игра: </a:t>
            </a:r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Назови 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животное и его детеныша»</a:t>
            </a:r>
            <a:endParaRPr lang="ru-RU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47664" y="2348880"/>
            <a:ext cx="5976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Свинья </a:t>
            </a:r>
            <a:r>
              <a:rPr lang="ru-RU" sz="4000" b="1" dirty="0" smtClean="0">
                <a:solidFill>
                  <a:srgbClr val="FF0000"/>
                </a:solidFill>
              </a:rPr>
              <a:t>- поросенок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356992"/>
            <a:ext cx="3096344" cy="294772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30998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492896"/>
            <a:ext cx="5040560" cy="336709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619672" y="1124744"/>
            <a:ext cx="5904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D60093"/>
                </a:solidFill>
              </a:rPr>
              <a:t>Корова – </a:t>
            </a:r>
            <a:r>
              <a:rPr lang="ru-RU" sz="4000" b="1" dirty="0" smtClean="0">
                <a:solidFill>
                  <a:srgbClr val="D60093"/>
                </a:solidFill>
              </a:rPr>
              <a:t>теленок</a:t>
            </a:r>
            <a:endParaRPr lang="ru-RU" sz="4000" dirty="0">
              <a:solidFill>
                <a:srgbClr val="D60093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54724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87624" y="1052736"/>
            <a:ext cx="6768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B050"/>
                </a:solidFill>
              </a:rPr>
              <a:t>Лошадь – </a:t>
            </a:r>
            <a:r>
              <a:rPr lang="ru-RU" sz="4000" b="1" dirty="0" smtClean="0">
                <a:solidFill>
                  <a:srgbClr val="00B050"/>
                </a:solidFill>
              </a:rPr>
              <a:t>жеребенок</a:t>
            </a:r>
            <a:endParaRPr lang="ru-RU" sz="4000" b="1" dirty="0">
              <a:solidFill>
                <a:srgbClr val="00B05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748" y="2276872"/>
            <a:ext cx="4536504" cy="340237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75605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19672" y="980728"/>
            <a:ext cx="5904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D60093"/>
                </a:solidFill>
              </a:rPr>
              <a:t>Кошка – </a:t>
            </a:r>
            <a:r>
              <a:rPr lang="ru-RU" sz="4000" b="1" dirty="0" smtClean="0">
                <a:solidFill>
                  <a:srgbClr val="D60093"/>
                </a:solidFill>
              </a:rPr>
              <a:t>котенок</a:t>
            </a:r>
            <a:endParaRPr lang="ru-RU" sz="4000" b="1" dirty="0">
              <a:solidFill>
                <a:srgbClr val="D60093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796" y="2060848"/>
            <a:ext cx="3672408" cy="375054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56317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96416" y="764704"/>
            <a:ext cx="8229600" cy="106984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Дикие </a:t>
            </a: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животные - 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3356992"/>
            <a:ext cx="2304694" cy="18316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3645024"/>
            <a:ext cx="1684043" cy="20285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356992"/>
            <a:ext cx="2088232" cy="1632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827584" y="1916832"/>
            <a:ext cx="81003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сами </a:t>
            </a:r>
            <a:r>
              <a:rPr lang="ru-RU" sz="2400" b="1" dirty="0" smtClean="0"/>
              <a:t>добывают  пищу, защищаются от врагов, устраивают себе жильё, выводят </a:t>
            </a:r>
            <a:r>
              <a:rPr lang="ru-RU" sz="2400" b="1" dirty="0" smtClean="0"/>
              <a:t>потомство.</a:t>
            </a:r>
            <a:endParaRPr lang="ru-RU" sz="2400" b="1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12686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652" y="2348880"/>
            <a:ext cx="6264696" cy="3522171"/>
          </a:xfrm>
          <a:prstGeom prst="rect">
            <a:avLst/>
          </a:prstGeom>
          <a:ln w="12700">
            <a:solidFill>
              <a:schemeClr val="accent2">
                <a:lumMod val="50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799692" y="1196752"/>
            <a:ext cx="5544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9900"/>
                </a:solidFill>
              </a:rPr>
              <a:t>Собака – </a:t>
            </a:r>
            <a:r>
              <a:rPr lang="ru-RU" sz="3600" b="1" dirty="0" smtClean="0">
                <a:solidFill>
                  <a:srgbClr val="009900"/>
                </a:solidFill>
              </a:rPr>
              <a:t>щенок</a:t>
            </a:r>
            <a:endParaRPr lang="ru-RU" sz="3600" b="1" dirty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06654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1780" y="2492896"/>
            <a:ext cx="3960440" cy="3685410"/>
          </a:xfrm>
          <a:prstGeom prst="rect">
            <a:avLst/>
          </a:prstGeom>
          <a:ln w="12700">
            <a:solidFill>
              <a:schemeClr val="accent5">
                <a:lumMod val="75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403648" y="980728"/>
            <a:ext cx="6336704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6600CC"/>
                </a:solidFill>
              </a:rPr>
              <a:t>Курица – </a:t>
            </a:r>
            <a:r>
              <a:rPr lang="ru-RU" sz="4000" b="1" dirty="0" smtClean="0">
                <a:solidFill>
                  <a:srgbClr val="6600CC"/>
                </a:solidFill>
              </a:rPr>
              <a:t>цыпленок</a:t>
            </a:r>
            <a:endParaRPr lang="ru-RU" sz="4000" dirty="0"/>
          </a:p>
        </p:txBody>
      </p:sp>
    </p:spTree>
    <p:extLst>
      <p:ext uri="{BB962C8B-B14F-4D97-AF65-F5344CB8AC3E}">
        <p14:creationId xmlns="" xmlns:p14="http://schemas.microsoft.com/office/powerpoint/2010/main" val="3107957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63688" y="1052736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Тигр – </a:t>
            </a:r>
            <a:r>
              <a:rPr lang="ru-RU" sz="4000" b="1" dirty="0" smtClean="0">
                <a:solidFill>
                  <a:srgbClr val="FF0000"/>
                </a:solidFill>
              </a:rPr>
              <a:t>тигренок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276872"/>
            <a:ext cx="5040560" cy="378552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41411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881" y="2369966"/>
            <a:ext cx="4723375" cy="38281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11660" y="1196752"/>
            <a:ext cx="61206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D60093"/>
                </a:solidFill>
              </a:rPr>
              <a:t>Волк – </a:t>
            </a:r>
            <a:r>
              <a:rPr lang="ru-RU" sz="4400" b="1" dirty="0" smtClean="0">
                <a:solidFill>
                  <a:srgbClr val="D60093"/>
                </a:solidFill>
              </a:rPr>
              <a:t>волчонок</a:t>
            </a:r>
            <a:endParaRPr lang="ru-RU" sz="4400" dirty="0">
              <a:solidFill>
                <a:srgbClr val="D60093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1095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732" y="2276872"/>
            <a:ext cx="4824536" cy="35219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375756" y="1052736"/>
            <a:ext cx="43924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2105CB"/>
                </a:solidFill>
              </a:rPr>
              <a:t>Еж – </a:t>
            </a:r>
            <a:r>
              <a:rPr lang="ru-RU" sz="4400" b="1" dirty="0" smtClean="0">
                <a:solidFill>
                  <a:srgbClr val="2105CB"/>
                </a:solidFill>
              </a:rPr>
              <a:t>ежонок</a:t>
            </a:r>
            <a:endParaRPr lang="ru-RU" sz="4400" dirty="0">
              <a:solidFill>
                <a:srgbClr val="2105CB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904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87724" y="1124744"/>
            <a:ext cx="4968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800000"/>
                </a:solidFill>
              </a:rPr>
              <a:t>Овца – </a:t>
            </a:r>
            <a:r>
              <a:rPr lang="ru-RU" sz="4000" b="1" dirty="0" smtClean="0">
                <a:solidFill>
                  <a:srgbClr val="800000"/>
                </a:solidFill>
              </a:rPr>
              <a:t>ягненок</a:t>
            </a:r>
            <a:endParaRPr lang="ru-RU" sz="4000" b="1" dirty="0">
              <a:solidFill>
                <a:srgbClr val="8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756" y="2132856"/>
            <a:ext cx="4392488" cy="393567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10465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35696" y="1052736"/>
            <a:ext cx="54726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B050"/>
                </a:solidFill>
              </a:rPr>
              <a:t>Слон – </a:t>
            </a:r>
            <a:r>
              <a:rPr lang="ru-RU" sz="4000" b="1" dirty="0" smtClean="0">
                <a:solidFill>
                  <a:srgbClr val="00B050"/>
                </a:solidFill>
              </a:rPr>
              <a:t>слоненок</a:t>
            </a:r>
            <a:endParaRPr lang="ru-RU" sz="4000" b="1" dirty="0">
              <a:solidFill>
                <a:srgbClr val="00B05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060848"/>
            <a:ext cx="5184576" cy="388843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49556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232120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Как называется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детеныш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лошади?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24128" y="3068960"/>
            <a:ext cx="29523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800" b="1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Теленок</a:t>
            </a:r>
            <a:endParaRPr lang="ru-RU" sz="2800" b="1" dirty="0" smtClean="0">
              <a:solidFill>
                <a:srgbClr val="0099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rabicPeriod"/>
            </a:pPr>
            <a:r>
              <a:rPr lang="ru-RU" sz="2800" b="1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Лошаденок</a:t>
            </a:r>
            <a:endParaRPr lang="ru-RU" sz="2800" b="1" dirty="0">
              <a:solidFill>
                <a:srgbClr val="0099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rabicPeriod"/>
            </a:pPr>
            <a:r>
              <a:rPr lang="ru-RU" sz="2800" b="1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Жеребенок</a:t>
            </a:r>
            <a:endParaRPr lang="ru-RU" sz="2800" b="1" dirty="0">
              <a:solidFill>
                <a:srgbClr val="0099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83560" y="4797152"/>
            <a:ext cx="3960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Жеребенок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708920"/>
            <a:ext cx="4248472" cy="331348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20277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69848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Игра: «Четвертый лишний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204864"/>
            <a:ext cx="65882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FF0000"/>
                </a:solidFill>
              </a:rPr>
              <a:t>Лиса, волк, медведь,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FF0000"/>
                </a:solidFill>
              </a:rPr>
              <a:t>Свинья</a:t>
            </a:r>
            <a:r>
              <a:rPr lang="ru-RU" sz="2400" b="1" dirty="0" smtClean="0">
                <a:solidFill>
                  <a:srgbClr val="FF0000"/>
                </a:solidFill>
              </a:rPr>
              <a:t>,             , лошадь, собака</a:t>
            </a:r>
            <a:endParaRPr lang="ru-RU" sz="2400" b="1" dirty="0" smtClean="0">
              <a:solidFill>
                <a:srgbClr val="FF0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FF0000"/>
                </a:solidFill>
              </a:rPr>
              <a:t>Котенок, жеребенок, щенок, 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4221088"/>
            <a:ext cx="3131840" cy="19452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861048"/>
            <a:ext cx="2880320" cy="19896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2060848"/>
            <a:ext cx="1800200" cy="200972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76056" y="2924944"/>
            <a:ext cx="14077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</a:rPr>
              <a:t>корова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763688" y="2564904"/>
            <a:ext cx="928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лось</a:t>
            </a:r>
            <a:endParaRPr lang="ru-RU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3779912" y="2204864"/>
            <a:ext cx="9861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</a:rPr>
              <a:t>коза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876614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052736"/>
            <a:ext cx="8229600" cy="1069848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Игра: «Кто это?»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3212976"/>
            <a:ext cx="52166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D60093"/>
                </a:solidFill>
              </a:rPr>
              <a:t>Ласков он, да хитер: </a:t>
            </a:r>
            <a:r>
              <a:rPr lang="ru-RU" sz="2400" b="1" dirty="0">
                <a:solidFill>
                  <a:srgbClr val="D60093"/>
                </a:solidFill>
              </a:rPr>
              <a:t>л</a:t>
            </a:r>
            <a:r>
              <a:rPr lang="ru-RU" sz="2400" b="1" dirty="0" smtClean="0">
                <a:solidFill>
                  <a:srgbClr val="D60093"/>
                </a:solidFill>
              </a:rPr>
              <a:t>апки бархатные, коготки острые</a:t>
            </a:r>
            <a:r>
              <a:rPr lang="ru-RU" sz="2400" b="1" dirty="0" smtClean="0">
                <a:solidFill>
                  <a:srgbClr val="D60093"/>
                </a:solidFill>
              </a:rPr>
              <a:t>.</a:t>
            </a:r>
          </a:p>
          <a:p>
            <a:r>
              <a:rPr lang="ru-RU" sz="2400" b="1" dirty="0" smtClean="0">
                <a:solidFill>
                  <a:srgbClr val="D60093"/>
                </a:solidFill>
              </a:rPr>
              <a:t>У </a:t>
            </a:r>
            <a:r>
              <a:rPr lang="ru-RU" sz="2400" b="1" dirty="0" smtClean="0">
                <a:solidFill>
                  <a:srgbClr val="D60093"/>
                </a:solidFill>
              </a:rPr>
              <a:t>него ушки чутки, усы длинны, шубка шелковая.</a:t>
            </a:r>
            <a:endParaRPr lang="ru-RU" sz="2400" b="1" dirty="0">
              <a:solidFill>
                <a:srgbClr val="D60093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708920"/>
            <a:ext cx="2775381" cy="33123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50112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06984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Домашние </a:t>
            </a: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животные -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3501008"/>
            <a:ext cx="1872208" cy="20743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573016"/>
            <a:ext cx="2748848" cy="18093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3573016"/>
            <a:ext cx="2689651" cy="186811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95636" y="1916832"/>
            <a:ext cx="65527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животные,  которых люди разводят и используют в своём </a:t>
            </a:r>
            <a:r>
              <a:rPr lang="ru-RU" sz="2400" b="1" dirty="0" smtClean="0"/>
              <a:t>хозяйстве.</a:t>
            </a: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3267634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118" y="2636912"/>
            <a:ext cx="70577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6600CC"/>
                </a:solidFill>
              </a:rPr>
              <a:t>Она травушку рвет, жвачку жует, пойло пьет, мычит и ревет, хозяйку зовет.</a:t>
            </a:r>
            <a:endParaRPr lang="ru-RU" sz="2400" b="1" dirty="0">
              <a:solidFill>
                <a:srgbClr val="6600CC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Игра: «Кто это?»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6580" y="3645024"/>
            <a:ext cx="3750840" cy="280182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34522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Игра: «Кто это?»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2564904"/>
            <a:ext cx="8064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Хвост у нее винтом, хребет горбом, на хребте </a:t>
            </a:r>
            <a:r>
              <a:rPr lang="ru-RU" sz="2400" b="1" dirty="0">
                <a:solidFill>
                  <a:srgbClr val="C00000"/>
                </a:solidFill>
              </a:rPr>
              <a:t>щ</a:t>
            </a:r>
            <a:r>
              <a:rPr lang="ru-RU" sz="2400" b="1" dirty="0" smtClean="0">
                <a:solidFill>
                  <a:srgbClr val="C00000"/>
                </a:solidFill>
              </a:rPr>
              <a:t>етина торчит. Ест она за троих, толстеет за пятерых.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3645024"/>
            <a:ext cx="3168352" cy="289721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11176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Игра: «Кто это?»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91580" y="2420888"/>
            <a:ext cx="7560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9900"/>
                </a:solidFill>
              </a:rPr>
              <a:t>У него на хвосте узоры, на ногах шпоры. Лапами он куче разгребает, курочек с цыплятами созывает.</a:t>
            </a:r>
            <a:endParaRPr lang="ru-RU" sz="2400" b="1" dirty="0">
              <a:solidFill>
                <a:srgbClr val="0099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473" y="3717032"/>
            <a:ext cx="2773054" cy="285293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53595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836712"/>
            <a:ext cx="8136904" cy="1069848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Игра: 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Вспомни 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сказку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 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ее 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герою»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51720" y="5876258"/>
            <a:ext cx="5040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D60093"/>
                </a:solidFill>
              </a:rPr>
              <a:t>«Три медведя</a:t>
            </a:r>
            <a:r>
              <a:rPr lang="ru-RU" sz="4000" b="1" dirty="0" smtClean="0">
                <a:solidFill>
                  <a:srgbClr val="D60093"/>
                </a:solidFill>
              </a:rPr>
              <a:t>»</a:t>
            </a:r>
            <a:endParaRPr lang="ru-RU" sz="4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244" y="2204864"/>
            <a:ext cx="3893513" cy="3361306"/>
          </a:xfrm>
          <a:prstGeom prst="rect">
            <a:avLst/>
          </a:prstGeom>
          <a:ln w="12700">
            <a:solidFill>
              <a:schemeClr val="accent2">
                <a:lumMod val="50000"/>
              </a:schemeClr>
            </a:solidFill>
          </a:ln>
        </p:spPr>
      </p:pic>
    </p:spTree>
    <p:extLst>
      <p:ext uri="{BB962C8B-B14F-4D97-AF65-F5344CB8AC3E}">
        <p14:creationId xmlns="" xmlns:p14="http://schemas.microsoft.com/office/powerpoint/2010/main" val="1398865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99592" y="2204864"/>
            <a:ext cx="7344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«Олень – золотые рога</a:t>
            </a:r>
            <a:r>
              <a:rPr lang="ru-RU" sz="4000" b="1" dirty="0" smtClean="0">
                <a:solidFill>
                  <a:srgbClr val="FF0000"/>
                </a:solidFill>
              </a:rPr>
              <a:t>»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131586"/>
            <a:ext cx="4536504" cy="3402378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03548" y="836712"/>
            <a:ext cx="8136904" cy="106984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Игра: </a:t>
            </a:r>
            <a:br>
              <a:rPr kumimoji="0" lang="ru-RU" sz="3600" b="1" i="0" u="none" strike="noStrike" kern="1200" cap="none" spc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3600" b="1" i="0" u="none" strike="noStrike" kern="1200" cap="none" spc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«Вспомни сказку по ее герою»</a:t>
            </a:r>
            <a:endParaRPr kumimoji="0" lang="ru-RU" sz="3600" b="1" i="0" u="none" strike="noStrike" kern="1200" cap="none" spc="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06298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068960"/>
            <a:ext cx="4824536" cy="32816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51720" y="2132856"/>
            <a:ext cx="5184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6600CC"/>
                </a:solidFill>
              </a:rPr>
              <a:t>«Курочка- ряба</a:t>
            </a:r>
            <a:r>
              <a:rPr lang="ru-RU" sz="4000" b="1" dirty="0" smtClean="0">
                <a:solidFill>
                  <a:srgbClr val="6600CC"/>
                </a:solidFill>
              </a:rPr>
              <a:t>»</a:t>
            </a:r>
            <a:endParaRPr lang="ru-RU" sz="4000" b="1" dirty="0">
              <a:solidFill>
                <a:srgbClr val="6600CC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03548" y="836712"/>
            <a:ext cx="8136904" cy="106984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Игра: </a:t>
            </a:r>
            <a:br>
              <a:rPr kumimoji="0" lang="ru-RU" sz="3600" b="1" i="0" u="none" strike="noStrike" kern="1200" cap="none" spc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3600" b="1" i="0" u="none" strike="noStrike" kern="1200" cap="none" spc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«Вспомни сказку по ее герою»</a:t>
            </a:r>
            <a:endParaRPr kumimoji="0" lang="ru-RU" sz="3600" b="1" i="0" u="none" strike="noStrike" kern="1200" cap="none" spc="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16951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5536" y="2060848"/>
            <a:ext cx="8460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«Петушок – Золотой гребешок</a:t>
            </a:r>
            <a:r>
              <a:rPr lang="ru-RU" sz="3600" b="1" dirty="0" smtClean="0">
                <a:solidFill>
                  <a:srgbClr val="FF0000"/>
                </a:solidFill>
              </a:rPr>
              <a:t>»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210" y="2924944"/>
            <a:ext cx="3569581" cy="3672408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503548" y="836712"/>
            <a:ext cx="8136904" cy="106984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Игра: </a:t>
            </a:r>
            <a:br>
              <a:rPr kumimoji="0" lang="ru-RU" sz="3600" b="1" i="0" u="none" strike="noStrike" kern="1200" cap="none" spc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3600" b="1" i="0" u="none" strike="noStrike" kern="1200" cap="none" spc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«Вспомни сказку по ее герою»</a:t>
            </a:r>
            <a:endParaRPr kumimoji="0" lang="ru-RU" sz="3600" b="1" i="0" u="none" strike="noStrike" kern="1200" cap="none" spc="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3816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2924944"/>
            <a:ext cx="3672408" cy="350918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899592" y="2060848"/>
            <a:ext cx="7488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2105CB"/>
                </a:solidFill>
              </a:rPr>
              <a:t>«Иван-царевич и серый </a:t>
            </a:r>
            <a:r>
              <a:rPr lang="ru-RU" sz="3200" b="1" dirty="0" smtClean="0">
                <a:solidFill>
                  <a:srgbClr val="2105CB"/>
                </a:solidFill>
              </a:rPr>
              <a:t>волк»</a:t>
            </a:r>
            <a:endParaRPr lang="ru-RU" sz="3200" b="1" dirty="0">
              <a:solidFill>
                <a:srgbClr val="2105CB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03548" y="836712"/>
            <a:ext cx="8136904" cy="106984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Игра: </a:t>
            </a:r>
            <a:br>
              <a:rPr kumimoji="0" lang="ru-RU" sz="3600" b="1" i="0" u="none" strike="noStrike" kern="1200" cap="none" spc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3600" b="1" i="0" u="none" strike="noStrike" kern="1200" cap="none" spc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«Вспомни сказку по ее герою»</a:t>
            </a:r>
            <a:endParaRPr kumimoji="0" lang="ru-RU" sz="3600" b="1" i="0" u="none" strike="noStrike" kern="1200" cap="none" spc="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36277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80728"/>
            <a:ext cx="8229600" cy="792088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Вопросы: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2937" y="2132856"/>
            <a:ext cx="801812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</a:rPr>
              <a:t> Что </a:t>
            </a:r>
            <a:r>
              <a:rPr lang="ru-RU" sz="2400" b="1" dirty="0" smtClean="0">
                <a:solidFill>
                  <a:srgbClr val="002060"/>
                </a:solidFill>
              </a:rPr>
              <a:t>интересного было на уроке?</a:t>
            </a:r>
          </a:p>
          <a:p>
            <a:pPr lvl="0"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</a:rPr>
              <a:t> На </a:t>
            </a:r>
            <a:r>
              <a:rPr lang="ru-RU" sz="2400" b="1" dirty="0" smtClean="0">
                <a:solidFill>
                  <a:srgbClr val="002060"/>
                </a:solidFill>
              </a:rPr>
              <a:t>какие две группы мы сегодня научились </a:t>
            </a:r>
            <a:r>
              <a:rPr lang="ru-RU" sz="2400" b="1" dirty="0" smtClean="0">
                <a:solidFill>
                  <a:srgbClr val="002060"/>
                </a:solidFill>
              </a:rPr>
              <a:t>   распределять </a:t>
            </a:r>
            <a:r>
              <a:rPr lang="ru-RU" sz="2400" b="1" dirty="0" smtClean="0">
                <a:solidFill>
                  <a:srgbClr val="002060"/>
                </a:solidFill>
              </a:rPr>
              <a:t>животных?</a:t>
            </a:r>
          </a:p>
          <a:p>
            <a:pPr lvl="0"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</a:rPr>
              <a:t> Чем </a:t>
            </a:r>
            <a:r>
              <a:rPr lang="ru-RU" sz="2400" b="1" dirty="0" smtClean="0">
                <a:solidFill>
                  <a:srgbClr val="002060"/>
                </a:solidFill>
              </a:rPr>
              <a:t>отличаются домашние животные от диких животных?</a:t>
            </a:r>
          </a:p>
          <a:p>
            <a:pPr lvl="0"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</a:rPr>
              <a:t> Почему </a:t>
            </a:r>
            <a:r>
              <a:rPr lang="ru-RU" sz="2400" b="1" dirty="0" smtClean="0">
                <a:solidFill>
                  <a:srgbClr val="002060"/>
                </a:solidFill>
              </a:rPr>
              <a:t>одних животных мы называем домашними, а других – дикими? Докажите.</a:t>
            </a:r>
          </a:p>
          <a:p>
            <a:pPr lvl="0"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</a:rPr>
              <a:t> Что </a:t>
            </a:r>
            <a:r>
              <a:rPr lang="ru-RU" sz="2400" b="1" dirty="0" smtClean="0">
                <a:solidFill>
                  <a:srgbClr val="002060"/>
                </a:solidFill>
              </a:rPr>
              <a:t>больше всего вам понравилось на уроке?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7-конечная звезда 1"/>
          <p:cNvSpPr/>
          <p:nvPr/>
        </p:nvSpPr>
        <p:spPr>
          <a:xfrm>
            <a:off x="521884" y="5050287"/>
            <a:ext cx="1512168" cy="1274440"/>
          </a:xfrm>
          <a:prstGeom prst="star7">
            <a:avLst/>
          </a:prstGeom>
          <a:solidFill>
            <a:srgbClr val="D6009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4400" b="1" spc="150" dirty="0" smtClean="0">
                <a:ln w="11430"/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М</a:t>
            </a:r>
            <a:endParaRPr lang="ru-RU" sz="4400" b="1" spc="150" dirty="0">
              <a:ln w="11430"/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7-конечная звезда 2"/>
          <p:cNvSpPr/>
          <p:nvPr/>
        </p:nvSpPr>
        <p:spPr>
          <a:xfrm>
            <a:off x="521884" y="3356992"/>
            <a:ext cx="1512168" cy="1274440"/>
          </a:xfrm>
          <a:prstGeom prst="star7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44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О</a:t>
            </a:r>
            <a:endParaRPr lang="ru-RU" sz="4400" b="1" spc="150" dirty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7-конечная звезда 3"/>
          <p:cNvSpPr/>
          <p:nvPr/>
        </p:nvSpPr>
        <p:spPr>
          <a:xfrm>
            <a:off x="1140267" y="1920189"/>
            <a:ext cx="1512168" cy="1274440"/>
          </a:xfrm>
          <a:prstGeom prst="star7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4400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Л</a:t>
            </a:r>
            <a:endParaRPr lang="ru-RU" sz="4400" b="1" spc="150" dirty="0">
              <a:ln w="11430"/>
              <a:solidFill>
                <a:srgbClr val="00B05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7-конечная звезда 4"/>
          <p:cNvSpPr/>
          <p:nvPr/>
        </p:nvSpPr>
        <p:spPr>
          <a:xfrm>
            <a:off x="2652435" y="948989"/>
            <a:ext cx="1512168" cy="1274440"/>
          </a:xfrm>
          <a:prstGeom prst="star7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4400" b="1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О</a:t>
            </a:r>
            <a:endParaRPr lang="ru-RU" sz="4400" b="1" spc="150" dirty="0">
              <a:ln w="11430"/>
              <a:solidFill>
                <a:srgbClr val="FF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7-конечная звезда 5"/>
          <p:cNvSpPr/>
          <p:nvPr/>
        </p:nvSpPr>
        <p:spPr>
          <a:xfrm>
            <a:off x="4716016" y="948989"/>
            <a:ext cx="1512168" cy="1274440"/>
          </a:xfrm>
          <a:prstGeom prst="star7">
            <a:avLst/>
          </a:prstGeom>
          <a:solidFill>
            <a:srgbClr val="FF00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44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Д</a:t>
            </a:r>
            <a:endParaRPr lang="ru-RU" sz="4400" b="1" spc="150" dirty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7-конечная звезда 6"/>
          <p:cNvSpPr/>
          <p:nvPr/>
        </p:nvSpPr>
        <p:spPr>
          <a:xfrm>
            <a:off x="6552220" y="1772816"/>
            <a:ext cx="1512168" cy="1274440"/>
          </a:xfrm>
          <a:prstGeom prst="star7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4400" b="1" spc="150" dirty="0" smtClean="0">
                <a:ln w="11430"/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Ц</a:t>
            </a:r>
            <a:endParaRPr lang="ru-RU" sz="4400" b="1" spc="150" dirty="0">
              <a:ln w="11430"/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7-конечная звезда 7"/>
          <p:cNvSpPr/>
          <p:nvPr/>
        </p:nvSpPr>
        <p:spPr>
          <a:xfrm>
            <a:off x="6876256" y="3471047"/>
            <a:ext cx="1512168" cy="1274440"/>
          </a:xfrm>
          <a:prstGeom prst="star7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4400" b="1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Ы</a:t>
            </a:r>
            <a:endParaRPr lang="ru-RU" sz="4400" b="1" spc="150" dirty="0">
              <a:ln w="11430"/>
              <a:solidFill>
                <a:srgbClr val="FF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7-конечная звезда 8"/>
          <p:cNvSpPr/>
          <p:nvPr/>
        </p:nvSpPr>
        <p:spPr>
          <a:xfrm>
            <a:off x="7308304" y="5050287"/>
            <a:ext cx="1512168" cy="1274440"/>
          </a:xfrm>
          <a:prstGeom prst="star7">
            <a:avLst/>
          </a:prstGeom>
          <a:solidFill>
            <a:srgbClr val="E80E2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rgbClr val="FFFF00"/>
                </a:solidFill>
              </a:rPr>
              <a:t>!</a:t>
            </a:r>
            <a:endParaRPr lang="ru-RU" sz="4800" dirty="0">
              <a:solidFill>
                <a:srgbClr val="FFFF00"/>
              </a:solidFill>
            </a:endParaRPr>
          </a:p>
        </p:txBody>
      </p:sp>
      <p:sp>
        <p:nvSpPr>
          <p:cNvPr id="10" name="4-конечная звезда 9"/>
          <p:cNvSpPr/>
          <p:nvPr/>
        </p:nvSpPr>
        <p:spPr>
          <a:xfrm rot="20742371">
            <a:off x="7711832" y="757733"/>
            <a:ext cx="914400" cy="914400"/>
          </a:xfrm>
          <a:prstGeom prst="star4">
            <a:avLst>
              <a:gd name="adj" fmla="val 934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4-конечная звезда 11"/>
          <p:cNvSpPr/>
          <p:nvPr/>
        </p:nvSpPr>
        <p:spPr>
          <a:xfrm rot="764900">
            <a:off x="734884" y="685744"/>
            <a:ext cx="896739" cy="811527"/>
          </a:xfrm>
          <a:prstGeom prst="star4">
            <a:avLst>
              <a:gd name="adj" fmla="val 1012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4-конечная звезда 12"/>
          <p:cNvSpPr/>
          <p:nvPr/>
        </p:nvSpPr>
        <p:spPr>
          <a:xfrm rot="21427217">
            <a:off x="4131159" y="512328"/>
            <a:ext cx="781171" cy="763576"/>
          </a:xfrm>
          <a:prstGeom prst="star4">
            <a:avLst>
              <a:gd name="adj" fmla="val 934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484" y="2356791"/>
            <a:ext cx="4680520" cy="3967936"/>
          </a:xfrm>
          <a:prstGeom prst="ellipse">
            <a:avLst/>
          </a:prstGeom>
          <a:ln w="19050" cap="rnd">
            <a:solidFill>
              <a:srgbClr val="FFFF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5" name="4-конечная звезда 14"/>
          <p:cNvSpPr/>
          <p:nvPr/>
        </p:nvSpPr>
        <p:spPr>
          <a:xfrm rot="764900">
            <a:off x="208028" y="2563449"/>
            <a:ext cx="896739" cy="811527"/>
          </a:xfrm>
          <a:prstGeom prst="star4">
            <a:avLst>
              <a:gd name="adj" fmla="val 12134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4-конечная звезда 15"/>
          <p:cNvSpPr/>
          <p:nvPr/>
        </p:nvSpPr>
        <p:spPr>
          <a:xfrm rot="764900">
            <a:off x="8142875" y="2616458"/>
            <a:ext cx="896739" cy="811527"/>
          </a:xfrm>
          <a:prstGeom prst="star4">
            <a:avLst>
              <a:gd name="adj" fmla="val 1012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68092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936104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Дикое животное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933056"/>
            <a:ext cx="2736304" cy="20564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31640" y="2132856"/>
            <a:ext cx="67687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800000"/>
                </a:solidFill>
              </a:rPr>
              <a:t>Царь зверей раскатисто рычит,</a:t>
            </a:r>
          </a:p>
          <a:p>
            <a:r>
              <a:rPr lang="ru-RU" sz="2400" b="1" dirty="0" smtClean="0">
                <a:solidFill>
                  <a:srgbClr val="800000"/>
                </a:solidFill>
              </a:rPr>
              <a:t>Всех зверей собрать спешит,</a:t>
            </a:r>
          </a:p>
          <a:p>
            <a:r>
              <a:rPr lang="ru-RU" sz="2400" b="1" dirty="0" smtClean="0">
                <a:solidFill>
                  <a:srgbClr val="800000"/>
                </a:solidFill>
              </a:rPr>
              <a:t>На камень грациозно сев,</a:t>
            </a:r>
          </a:p>
          <a:p>
            <a:r>
              <a:rPr lang="ru-RU" sz="2400" b="1" dirty="0" smtClean="0">
                <a:solidFill>
                  <a:srgbClr val="800000"/>
                </a:solidFill>
              </a:rPr>
              <a:t>Скажите, кто же это - …</a:t>
            </a:r>
            <a:endParaRPr lang="ru-RU" sz="2400" b="1" dirty="0">
              <a:solidFill>
                <a:srgbClr val="8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1920" y="4653136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Лев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3933056"/>
            <a:ext cx="2105888" cy="21602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61140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1484784"/>
            <a:ext cx="7848872" cy="3078088"/>
          </a:xfrm>
          <a:ln w="28575"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Презентацию </a:t>
            </a:r>
            <a:r>
              <a:rPr lang="ru-RU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выполнила</a:t>
            </a:r>
            <a:r>
              <a:rPr lang="ru-RU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/>
            </a:r>
            <a:br>
              <a:rPr lang="ru-RU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r>
              <a:rPr lang="ru-RU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воспитатель ГПД</a:t>
            </a:r>
            <a:br>
              <a:rPr lang="ru-RU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r>
              <a:rPr lang="ru-RU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ГБОУ НОШ№992</a:t>
            </a:r>
            <a:br>
              <a:rPr lang="ru-RU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r>
              <a:rPr lang="ru-RU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Юдина Н.Н.</a:t>
            </a:r>
            <a:endParaRPr lang="ru-RU" sz="4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12947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80728"/>
            <a:ext cx="8229600" cy="106984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Дикое животное</a:t>
            </a:r>
            <a:endParaRPr lang="ru-RU" sz="4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3140968"/>
            <a:ext cx="4896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Через поле </a:t>
            </a:r>
            <a:r>
              <a:rPr lang="ru-RU" sz="2400" b="1" dirty="0" smtClean="0">
                <a:solidFill>
                  <a:srgbClr val="7030A0"/>
                </a:solidFill>
              </a:rPr>
              <a:t>напрямик</a:t>
            </a:r>
            <a:endParaRPr lang="ru-RU" sz="2400" b="1" dirty="0" smtClean="0">
              <a:solidFill>
                <a:srgbClr val="7030A0"/>
              </a:solidFill>
            </a:endParaRPr>
          </a:p>
          <a:p>
            <a:r>
              <a:rPr lang="ru-RU" sz="2400" b="1" dirty="0" smtClean="0">
                <a:solidFill>
                  <a:srgbClr val="7030A0"/>
                </a:solidFill>
              </a:rPr>
              <a:t>Скачет белый </a:t>
            </a:r>
            <a:r>
              <a:rPr lang="ru-RU" sz="2400" b="1" dirty="0" smtClean="0">
                <a:solidFill>
                  <a:srgbClr val="7030A0"/>
                </a:solidFill>
              </a:rPr>
              <a:t>воротник.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91680" y="4581128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Заяц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852936"/>
            <a:ext cx="3384376" cy="253828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84292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683568" y="908720"/>
            <a:ext cx="3384376" cy="457200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Заяц - беляк</a:t>
            </a:r>
            <a:endParaRPr lang="ru-RU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>
          <a:xfrm>
            <a:off x="5580112" y="908720"/>
            <a:ext cx="3096344" cy="457200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Заяц - русак</a:t>
            </a:r>
            <a:endParaRPr lang="ru-RU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>
          <a:xfrm>
            <a:off x="539552" y="1628800"/>
            <a:ext cx="4041648" cy="1872208"/>
          </a:xfrm>
        </p:spPr>
        <p:txBody>
          <a:bodyPr/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Зимой беляк чисто-белый, за исключением чёрных кончиков ушей.  Окраска летнего меха  рыжевато-серая. Брюхо белое.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>
          <a:xfrm>
            <a:off x="4860032" y="1700808"/>
            <a:ext cx="4041775" cy="2016224"/>
          </a:xfrm>
        </p:spPr>
        <p:txBody>
          <a:bodyPr/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Летняя окраска бывает охристо-серая, бурая, коричневая. Шерсть русака блестящая, шелковистая.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573016"/>
            <a:ext cx="3528392" cy="245148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573016"/>
            <a:ext cx="3227851" cy="242088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03467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425756" cy="106984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Как называется жилице медведя?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9592" y="2852936"/>
            <a:ext cx="34563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D60093"/>
                </a:solidFill>
                <a:latin typeface="Arial" pitchFamily="34" charset="0"/>
                <a:cs typeface="Arial" pitchFamily="34" charset="0"/>
              </a:rPr>
              <a:t>1. Нора</a:t>
            </a:r>
          </a:p>
          <a:p>
            <a:r>
              <a:rPr lang="ru-RU" sz="3200" b="1" dirty="0" smtClean="0">
                <a:solidFill>
                  <a:srgbClr val="D60093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ru-RU" sz="3200" b="1" dirty="0" smtClean="0">
                <a:solidFill>
                  <a:srgbClr val="D60093"/>
                </a:solidFill>
                <a:latin typeface="Arial" pitchFamily="34" charset="0"/>
                <a:cs typeface="Arial" pitchFamily="34" charset="0"/>
              </a:rPr>
              <a:t>Дупло</a:t>
            </a:r>
            <a:endParaRPr lang="ru-RU" sz="3200" b="1" dirty="0" smtClean="0">
              <a:solidFill>
                <a:srgbClr val="D60093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3200" b="1" dirty="0" smtClean="0">
                <a:solidFill>
                  <a:srgbClr val="D60093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lang="ru-RU" sz="3200" b="1" dirty="0" smtClean="0">
                <a:solidFill>
                  <a:srgbClr val="D60093"/>
                </a:solidFill>
                <a:latin typeface="Arial" pitchFamily="34" charset="0"/>
                <a:cs typeface="Arial" pitchFamily="34" charset="0"/>
              </a:rPr>
              <a:t>Берлога</a:t>
            </a:r>
            <a:endParaRPr lang="ru-RU" sz="3200" b="1" dirty="0">
              <a:solidFill>
                <a:srgbClr val="D6009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15616" y="4941168"/>
            <a:ext cx="2736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</a:rPr>
              <a:t>Берлога</a:t>
            </a:r>
            <a:endParaRPr lang="ru-RU" sz="4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852936"/>
            <a:ext cx="3744416" cy="259047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90958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212976"/>
            <a:ext cx="3528392" cy="264629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212976"/>
            <a:ext cx="3710380" cy="2677021"/>
          </a:xfrm>
          <a:prstGeom prst="rect">
            <a:avLst/>
          </a:prstGeom>
        </p:spPr>
      </p:pic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755576" y="693277"/>
            <a:ext cx="7632848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Бурый медведь — лесное животное.</a:t>
            </a:r>
            <a:r>
              <a:rPr lang="ru-RU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Держится медведь обычно одиночно.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Бурый медведь всеяден, но рацион у него на 3/4 растительный: ягоды, жёлуди, орехи, корни, клубни и стебли трав.</a:t>
            </a:r>
          </a:p>
          <a:p>
            <a:pPr lvl="0"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Бурый медведь внесён в </a:t>
            </a:r>
            <a:r>
              <a:rPr lang="ru-RU" sz="2400" u="sng" dirty="0" smtClean="0">
                <a:solidFill>
                  <a:srgbClr val="E80E2D"/>
                </a:solidFill>
                <a:latin typeface="Arial" pitchFamily="34" charset="0"/>
                <a:cs typeface="Arial" pitchFamily="34" charset="0"/>
              </a:rPr>
              <a:t>Красную книгу.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rgbClr val="E80E2D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6167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980728"/>
            <a:ext cx="8229600" cy="106984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Как называются детеныши белки?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36096" y="2672138"/>
            <a:ext cx="32403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06699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ru-RU" sz="3200" b="1" dirty="0" smtClean="0">
                <a:solidFill>
                  <a:srgbClr val="006699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3200" b="1" dirty="0" err="1" smtClean="0">
                <a:solidFill>
                  <a:srgbClr val="006699"/>
                </a:solidFill>
                <a:latin typeface="Arial" pitchFamily="34" charset="0"/>
                <a:cs typeface="Arial" pitchFamily="34" charset="0"/>
              </a:rPr>
              <a:t>Бельчонки</a:t>
            </a:r>
            <a:endParaRPr lang="ru-RU" sz="3200" b="1" dirty="0" smtClean="0">
              <a:solidFill>
                <a:srgbClr val="006699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3200" b="1" dirty="0" smtClean="0">
                <a:solidFill>
                  <a:srgbClr val="006699"/>
                </a:solidFill>
                <a:latin typeface="Arial" pitchFamily="34" charset="0"/>
                <a:cs typeface="Arial" pitchFamily="34" charset="0"/>
              </a:rPr>
              <a:t>2. Бельчата</a:t>
            </a:r>
            <a:endParaRPr lang="ru-RU" sz="3200" b="1" dirty="0" smtClean="0">
              <a:solidFill>
                <a:srgbClr val="006699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3200" b="1" dirty="0" smtClean="0">
                <a:solidFill>
                  <a:srgbClr val="006699"/>
                </a:solidFill>
                <a:latin typeface="Arial" pitchFamily="34" charset="0"/>
                <a:cs typeface="Arial" pitchFamily="34" charset="0"/>
              </a:rPr>
              <a:t>3. Белочки</a:t>
            </a:r>
            <a:endParaRPr lang="ru-RU" sz="3200" b="1" dirty="0">
              <a:solidFill>
                <a:srgbClr val="0066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52120" y="4653136"/>
            <a:ext cx="3024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Бельчата</a:t>
            </a:r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780928"/>
            <a:ext cx="3588873" cy="288216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37941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1275</TotalTime>
  <Words>490</Words>
  <Application>Microsoft Office PowerPoint</Application>
  <PresentationFormat>Экран (4:3)</PresentationFormat>
  <Paragraphs>117</Paragraphs>
  <Slides>40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Городская</vt:lpstr>
      <vt:lpstr>Животные домашние и дикие</vt:lpstr>
      <vt:lpstr>Дикие животные - </vt:lpstr>
      <vt:lpstr>Домашние животные -</vt:lpstr>
      <vt:lpstr>Дикое животное</vt:lpstr>
      <vt:lpstr>Дикое животное</vt:lpstr>
      <vt:lpstr>Слайд 6</vt:lpstr>
      <vt:lpstr>Как называется жилице медведя?</vt:lpstr>
      <vt:lpstr>Слайд 8</vt:lpstr>
      <vt:lpstr>Как называются детеныши белки?</vt:lpstr>
      <vt:lpstr>Слайд 10</vt:lpstr>
      <vt:lpstr>Загадка</vt:lpstr>
      <vt:lpstr>Загадка</vt:lpstr>
      <vt:lpstr>Загадка</vt:lpstr>
      <vt:lpstr>Загадка</vt:lpstr>
      <vt:lpstr>Загадка</vt:lpstr>
      <vt:lpstr>Игра:  «Назови животное и его детеныша»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Как называется  детеныш лошади?</vt:lpstr>
      <vt:lpstr>Игра: «Четвертый лишний»</vt:lpstr>
      <vt:lpstr>Игра: «Кто это?»</vt:lpstr>
      <vt:lpstr>Игра: «Кто это?»</vt:lpstr>
      <vt:lpstr>Игра: «Кто это?»</vt:lpstr>
      <vt:lpstr>Игра: «Кто это?»</vt:lpstr>
      <vt:lpstr>Игра:  «Вспомни сказку по ее герою»</vt:lpstr>
      <vt:lpstr>Слайд 34</vt:lpstr>
      <vt:lpstr>Слайд 35</vt:lpstr>
      <vt:lpstr>Слайд 36</vt:lpstr>
      <vt:lpstr>Слайд 37</vt:lpstr>
      <vt:lpstr>Вопросы:</vt:lpstr>
      <vt:lpstr>Слайд 39</vt:lpstr>
      <vt:lpstr>Презентацию выполнила воспитатель ГПД ГБОУ НОШ№992 Юдина Н.Н.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Дикие и  домашние животные.</dc:title>
  <dc:creator>Наташа</dc:creator>
  <cp:lastModifiedBy>YudinaNN</cp:lastModifiedBy>
  <cp:revision>98</cp:revision>
  <dcterms:created xsi:type="dcterms:W3CDTF">2012-03-13T15:58:40Z</dcterms:created>
  <dcterms:modified xsi:type="dcterms:W3CDTF">2014-04-28T08:40:04Z</dcterms:modified>
</cp:coreProperties>
</file>