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33"/>
  </p:notesMasterIdLst>
  <p:sldIdLst>
    <p:sldId id="261" r:id="rId2"/>
    <p:sldId id="262" r:id="rId3"/>
    <p:sldId id="292" r:id="rId4"/>
    <p:sldId id="256" r:id="rId5"/>
    <p:sldId id="263" r:id="rId6"/>
    <p:sldId id="293" r:id="rId7"/>
    <p:sldId id="264" r:id="rId8"/>
    <p:sldId id="258" r:id="rId9"/>
    <p:sldId id="265" r:id="rId10"/>
    <p:sldId id="283" r:id="rId11"/>
    <p:sldId id="266" r:id="rId12"/>
    <p:sldId id="267" r:id="rId13"/>
    <p:sldId id="260" r:id="rId14"/>
    <p:sldId id="294" r:id="rId15"/>
    <p:sldId id="268" r:id="rId16"/>
    <p:sldId id="259" r:id="rId17"/>
    <p:sldId id="295" r:id="rId18"/>
    <p:sldId id="269" r:id="rId19"/>
    <p:sldId id="270" r:id="rId20"/>
    <p:sldId id="272" r:id="rId21"/>
    <p:sldId id="271" r:id="rId22"/>
    <p:sldId id="273" r:id="rId23"/>
    <p:sldId id="296" r:id="rId24"/>
    <p:sldId id="297" r:id="rId25"/>
    <p:sldId id="307" r:id="rId26"/>
    <p:sldId id="299" r:id="rId27"/>
    <p:sldId id="300" r:id="rId28"/>
    <p:sldId id="286" r:id="rId29"/>
    <p:sldId id="308" r:id="rId30"/>
    <p:sldId id="312" r:id="rId31"/>
    <p:sldId id="30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FFFF99"/>
    <a:srgbClr val="FFFF66"/>
    <a:srgbClr val="00B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76" autoAdjust="0"/>
  </p:normalViewPr>
  <p:slideViewPr>
    <p:cSldViewPr>
      <p:cViewPr varScale="1">
        <p:scale>
          <a:sx n="71" d="100"/>
          <a:sy n="71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0B405-D67B-486B-AD58-77DB2DE7DFBB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1DC92-2FDC-45DE-8FB4-DEF4554BDD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15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17BC-5FB8-46F8-9005-5193F50545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3B74-4BAB-4755-A2B0-47CA9E5C3A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17BC-5FB8-46F8-9005-5193F50545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3B74-4BAB-4755-A2B0-47CA9E5C3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17BC-5FB8-46F8-9005-5193F50545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3B74-4BAB-4755-A2B0-47CA9E5C3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17BC-5FB8-46F8-9005-5193F50545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3B74-4BAB-4755-A2B0-47CA9E5C3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17BC-5FB8-46F8-9005-5193F50545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3B74-4BAB-4755-A2B0-47CA9E5C3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17BC-5FB8-46F8-9005-5193F50545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3B74-4BAB-4755-A2B0-47CA9E5C3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17BC-5FB8-46F8-9005-5193F50545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3B74-4BAB-4755-A2B0-47CA9E5C3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17BC-5FB8-46F8-9005-5193F50545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3B74-4BAB-4755-A2B0-47CA9E5C3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17BC-5FB8-46F8-9005-5193F50545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3B74-4BAB-4755-A2B0-47CA9E5C3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17BC-5FB8-46F8-9005-5193F50545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3B74-4BAB-4755-A2B0-47CA9E5C3A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17BC-5FB8-46F8-9005-5193F50545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3B74-4BAB-4755-A2B0-47CA9E5C3A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FF017BC-5FB8-46F8-9005-5193F505451D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4433B74-4BAB-4755-A2B0-47CA9E5C3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082.radikal.ru/0908/56/4df7503edc0a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bm.img.com.ua/img/prikol/images/large/4/9/100394_135627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-fotki.yandex.ru/get/4707/89053479.a/0_649eb_5a8b993_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fanohot.ru/wp-content/uploads/2011/09/1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ics.livejournal.com/asaratov/pic/00hbaxkt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all-karelia.ru/resources/39358-original.jpe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tourism.avo.ru/sms/images/2011-08-02/ohota_na_gluharya_0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stat17.privet.ru/lr/0a044e890d57637f3a00f15c3a773fe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1.liveinternet.ru/images/attach/c/2/71/351/71351679_1212275238_i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://young.rzd.ru/dbmm/images/41/4080/318406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-fotki.yandex.ru/get/5906/ketlin-liselse.2e/0_64d48_a44ba974_X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www.allanguages.info/imperor/samka8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s58.radikal.ru/i160/1005/f1/ed673bf45e3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www.deryabino.ru/ptaha/dyatel/dyatel04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upload.wikimedia.org/wikipedia/commons/d/d2/Oriole_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givotnie.com/wp-content/uploads/2011/09/ivolga_1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hyperlink" Target="http://fc03.deviantart.net/fs21/i/2007/233/2/5/My_Little_Wolfy_by_Gnollpuppy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://bm.img.com.ua/img/prikol/images/large/5/5/178755_374068.jpg" TargetMode="Externa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4desktop.ru/wallpaper/4desktop_ru_Reka_Kuinault_1600_5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nationalgeographic.com/wpf/media-live/photos/000/006/cache/red-fox_679_600x450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1.liveinternet.ru/images/foto/b/3/706/1536706/f_14422757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thumb/e/e1/Erinaceus_europaeus_LC0119.jpg/800px-Erinaceus_europaeus_LC0119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3 из 1565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2348880"/>
            <a:ext cx="3838569" cy="324035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83568" y="620688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BatangChe" pitchFamily="49" charset="-127"/>
              </a:rPr>
              <a:t>Лесные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BatangChe" pitchFamily="49" charset="-127"/>
              </a:rPr>
              <a:t> жители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BatangChe" pitchFamily="49" charset="-127"/>
            </a:endParaRPr>
          </a:p>
        </p:txBody>
      </p:sp>
      <p:pic>
        <p:nvPicPr>
          <p:cNvPr id="5" name="Picture 2" descr="Да это наш старый знакомый Старичок - Лесовичок. Какая у него особенность, ...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 rot="1356226">
            <a:off x="2489952" y="3646948"/>
            <a:ext cx="1890255" cy="1908726"/>
          </a:xfrm>
          <a:prstGeom prst="ellipse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5076056" y="2276872"/>
            <a:ext cx="37444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Здравствуй, лес!</a:t>
            </a:r>
          </a:p>
          <a:p>
            <a:r>
              <a:rPr lang="ru-RU" sz="2000" b="1" dirty="0" smtClean="0"/>
              <a:t>Здравствуй, лес, зеленый лес,</a:t>
            </a:r>
          </a:p>
          <a:p>
            <a:r>
              <a:rPr lang="ru-RU" sz="2000" b="1" dirty="0" smtClean="0"/>
              <a:t>Полон сказок и чудес,</a:t>
            </a:r>
          </a:p>
          <a:p>
            <a:r>
              <a:rPr lang="ru-RU" sz="2000" b="1" dirty="0" smtClean="0"/>
              <a:t>Ты о чем шумишь листвою</a:t>
            </a:r>
          </a:p>
          <a:p>
            <a:r>
              <a:rPr lang="ru-RU" sz="2000" b="1" dirty="0" smtClean="0"/>
              <a:t>Ночью темной, грозовою?</a:t>
            </a:r>
          </a:p>
          <a:p>
            <a:r>
              <a:rPr lang="ru-RU" sz="2000" b="1" dirty="0" smtClean="0"/>
              <a:t>Что там шепчешь на заре,</a:t>
            </a:r>
          </a:p>
          <a:p>
            <a:r>
              <a:rPr lang="ru-RU" sz="2000" b="1" dirty="0" smtClean="0"/>
              <a:t>Весь в росе, как в сентябре?</a:t>
            </a:r>
          </a:p>
          <a:p>
            <a:r>
              <a:rPr lang="ru-RU" sz="2000" b="1" dirty="0" smtClean="0"/>
              <a:t>Кто в глуши твоей таится?</a:t>
            </a:r>
          </a:p>
          <a:p>
            <a:r>
              <a:rPr lang="ru-RU" sz="2000" b="1" dirty="0" smtClean="0"/>
              <a:t>Что за зверь? Какая птица?</a:t>
            </a:r>
          </a:p>
          <a:p>
            <a:r>
              <a:rPr lang="ru-RU" sz="2000" b="1" dirty="0" smtClean="0"/>
              <a:t>Все открой, не утаи:</a:t>
            </a:r>
          </a:p>
          <a:p>
            <a:r>
              <a:rPr lang="ru-RU" sz="2000" b="1" dirty="0" smtClean="0"/>
              <a:t>Ты же видишь – мы свои!</a:t>
            </a:r>
          </a:p>
          <a:p>
            <a:r>
              <a:rPr lang="ru-RU" sz="2000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6 из 2135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2115563"/>
            <a:ext cx="3744416" cy="28030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43608" y="2492896"/>
            <a:ext cx="34448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Серовато,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убовато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полю рыщет,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Телят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ягнят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ищет.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Картинка 17 из 2130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8184" y="476672"/>
            <a:ext cx="1872208" cy="14041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3558" name="Picture 6" descr="http://fanohot.ru/wp-content/uploads/2011/09/1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7" y="559504"/>
            <a:ext cx="1944216" cy="14554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771800" y="548680"/>
            <a:ext cx="363957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Волк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23528" y="2276872"/>
            <a:ext cx="851206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Волк – крупный зверь, напоминает собаку; «Серый, зубатый, злой…» - так говорят о нем.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Мех у волков густой и длинный, состоящий из двух слоев, помогая согревать их в зимнюю пору.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Волк ест все, что может поймать, и всех, кто слабее его. В рацион питания входят: олени, лоси, косули, кабаны, антилопы. В летний период едят рыбу, птиц, лягушек, гусей и уток.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Зимой волки собираются в стаи. Вожак в стае – самый сильный и опытный волк, он выводит стаю на добычу.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Волк – охотник способный одолеть зверя в десять раз тяжелее его самого. Его единственное оружие – это нос и острые зубы.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Картинка 24 из 1633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247264"/>
            <a:ext cx="3456384" cy="27595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403648" y="2060848"/>
            <a:ext cx="29425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Маленький,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Беленький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лесочку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Прыг-прыг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снежочку - </a:t>
            </a:r>
          </a:p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ык-тык.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2023423" cy="15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6999" y="62068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Заяц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84" y="2276872"/>
            <a:ext cx="7848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	У зайца много врагов: и волки, и лисы, и хищные птицы. Но не так просто поймать зайца. Летом все зайцы серые а зимой белые, чтобы лучше маскироваться в лесу. Лапы у зайца широкие и пушистые, собаки по снегу его не догонят, по сугробам заяц бежит, как на лыжах.</a:t>
            </a:r>
          </a:p>
          <a:p>
            <a:r>
              <a:rPr lang="ru-RU" sz="2000" b="1" dirty="0" smtClean="0"/>
              <a:t>	Когда на него нападает орел, он ложится на спину и отбивается лапами.</a:t>
            </a:r>
          </a:p>
          <a:p>
            <a:r>
              <a:rPr lang="ru-RU" sz="2000" b="1" dirty="0" smtClean="0"/>
              <a:t>	Заяц – растительноядное животное. Летом он  охотно поедает злаки, лишайники, овес и клевер. Зимой, когда большинство пищи находится под снегом, он поедает кору различных деревьев и кустарников.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5796" y="3140968"/>
            <a:ext cx="3672408" cy="278564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620688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 копытами касаясь,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Ходит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лесу красавец,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Ходит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смело и легко,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Рога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раскинув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широко.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6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://www.all-karelia.ru/resources/39358-original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692696"/>
            <a:ext cx="2160240" cy="15451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483768" y="621210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Лось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2586392"/>
            <a:ext cx="849694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«Лесной великан», - говорят о лосе. У лося широкие тяжелые рога, похожие на лопаты. Самцы сбрасывают рога в начале зимы, а новые начинают расти только весной.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Лосю не страшны ни болота, ни глубокие снега.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Питается листьями деревьев и кустарников, а также травой, грибами и ягодами; зимой переходит на веточный корм, кору молодых осин и сосен.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Лось – мирное животное, но если на него нападут волки, он защищается и рогами и копытами. Только голодные волки осмеливаются напасть на лося.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96144"/>
            <a:ext cx="734481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Физкультминутка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700808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Я гуляю по дорожке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(шаги на месте), </a:t>
            </a:r>
            <a:b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А кузнечик скачет рядом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(подскоки на месте), </a:t>
            </a:r>
            <a:b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Наклонюсь, возьму в ладошки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(наклониться «взять кузнечика»), 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Здесь скакать ему не надо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(погрозить пальчиком),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Пусть сидит он лучше в травке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(шаги на месте, ладошки «держат кузнечика»), </a:t>
            </a:r>
            <a:b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Там с ним будет все в порядке.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(наклониться «отпустить кузнечика»)</a:t>
            </a:r>
            <a:endParaRPr lang="ru-RU" sz="2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" name="Picture 4" descr="http://deti-online.com/images/zagadki-pro-kuznechik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08304" y="4725144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060848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есные птицы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2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736828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Глухарь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28" name="Picture 4" descr="Картинка 38 из 31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6216" y="908720"/>
            <a:ext cx="2116206" cy="15841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6630" name="Picture 6" descr="Картинка 14 из 316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894318"/>
            <a:ext cx="1872208" cy="149776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2996952"/>
            <a:ext cx="84249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Посмотрите на эту красивую крупную птицу – это глухарь. Он немного неуклюж, тяжеловат и пуглив. Ходит очень быстро, а вот полёт у него тяжёлый и шумный.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Весь день глухари любят проводить на лесных полянах. Здесь им проще отыскать сочную траву, почки, ягоды и различных насекомых. Ближе к ночи глухари взлетают на деревья, где и ночуют.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	Свои гнёзда глухари вьют прямо под деревьями, причём очень часто делают это вблизи дорог и тропинок.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5756" y="620688"/>
            <a:ext cx="439248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Козодой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52" name="Picture 4" descr="Картинка 14 из 5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88224" y="908720"/>
            <a:ext cx="1944216" cy="14554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7654" name="Picture 6" descr="Картинка 1 из 56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683568" y="814512"/>
            <a:ext cx="1944216" cy="14618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99592" y="2996952"/>
            <a:ext cx="73448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Ещё одна интересная птица -  козодой.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У козодоя клюва почти или вовсе нет.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Рот огромный, а клювик махонький – едва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выступает.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Козодой ловит жуков и больших ночных бабочек. Разинет рот пошире,  догонит жука, накроет, как сачком, и на лету проглотит.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 – это дом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растений и животных!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3384376" cy="2913128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8024" y="2780928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Они нужны друг другу. Животные находят в лесу разнообразную пищу, убежище, устраивают место для выведения потомства – норы, гнезда, берлоги.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4443" y="692696"/>
            <a:ext cx="357511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Сорока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700" name="Picture 4" descr="Картинка 10 из 99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980728"/>
            <a:ext cx="1800200" cy="1800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9702" name="Picture 6" descr="Картинка 13 из 990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6516216" y="980728"/>
            <a:ext cx="1702047" cy="17637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03648" y="3429000"/>
            <a:ext cx="66247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Сорока строит гнездо из сухих ветвей, покрытых слоем глины и грязи высоко над землей в кроне деревьев.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Лакомиться сорока насекомыми, гусеницами, мелкими животными.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498738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Дятел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678" name="Picture 6" descr="Картинка 95 из 1477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404664"/>
            <a:ext cx="1507022" cy="16698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8680" name="Picture 8" descr="Картинка 203 из 1477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16216" y="476672"/>
            <a:ext cx="1872208" cy="15221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7584" y="2636912"/>
            <a:ext cx="7632848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Один из голосов, который мы   слышим в лесу – голос дятла. Но правильнее сказать, что мы слышали не его голос, а звуки «тук-тук-тук».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Целыми днями он стучит по стволу дерева – работает в своей «кузнице». Найдёт дятел в лесу дерево с расщелиной – и устроит в ней свою «кузницу». Таскает туда еловые шишки и достаёт языком из-под чешуек семена. Расклюёт одну – летит за другой.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народе дятла называют «лесным доктором», т. к. он уничтожает насекомых-вредителей.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7 из 19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539552" y="620688"/>
            <a:ext cx="2171763" cy="16257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15816" y="548680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Иволга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24" name="Picture 4" descr="Картинка 10 из 193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6444208" y="692696"/>
            <a:ext cx="2160240" cy="15766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27584" y="2780928"/>
            <a:ext cx="74888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Её голос напоминает игру на флейте. Но тут же мелодичное пение могут заменить такие звуки, что хоть уши затыкай - будто кошке на хвост наступили.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Поверить трудно, но и неприятные звуки издаёт тоже птица. Недаром иволгу зовут и лесной флейтой и лесной кошкой.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 все лады звучат птичьи голоса. От зари до арии хлопочет пернатое население. В трудах и заботах проходит их день.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132856"/>
            <a:ext cx="38164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3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 Поставьте в следующие предложения названия животных: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6212" y="2296697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Трусливый</a:t>
            </a:r>
            <a:r>
              <a:rPr lang="ru-RU" sz="3600" b="1" i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, как</a:t>
            </a:r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…</a:t>
            </a:r>
          </a:p>
          <a:p>
            <a:endParaRPr lang="ru-RU" sz="3600" b="1" i="1" dirty="0">
              <a:ln>
                <a:solidFill>
                  <a:srgbClr val="FF0000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Колючий</a:t>
            </a:r>
            <a:r>
              <a:rPr lang="ru-RU" sz="3600" b="1" i="1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, как</a:t>
            </a:r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…</a:t>
            </a:r>
          </a:p>
          <a:p>
            <a:endParaRPr lang="ru-RU" sz="3600" b="1" i="1" dirty="0">
              <a:ln>
                <a:solidFill>
                  <a:srgbClr val="FF0000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Злой</a:t>
            </a:r>
            <a:r>
              <a:rPr lang="ru-RU" sz="3600" b="1" i="1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как…</a:t>
            </a:r>
          </a:p>
          <a:p>
            <a:endParaRPr lang="ru-RU" sz="3600" b="1" i="1" dirty="0">
              <a:ln>
                <a:solidFill>
                  <a:srgbClr val="FF0000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Хитрый</a:t>
            </a:r>
            <a:r>
              <a:rPr lang="ru-RU" sz="3600" b="1" i="1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, как…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1343" y="229669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заяц</a:t>
            </a:r>
            <a:endParaRPr lang="ru-RU" sz="36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4644" y="3380453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еж</a:t>
            </a:r>
            <a:endParaRPr lang="ru-RU" sz="36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3960" y="447738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волк</a:t>
            </a:r>
            <a:endParaRPr lang="ru-RU" sz="36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4040" y="5598298"/>
            <a:ext cx="142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лиса</a:t>
            </a:r>
            <a:endParaRPr lang="ru-RU" sz="36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22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6408712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 Назовите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детенышей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следующих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зверей: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556792"/>
            <a:ext cx="2744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4000" b="1" i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Волк –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7" y="1484784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волчонок</a:t>
            </a:r>
          </a:p>
        </p:txBody>
      </p:sp>
      <p:pic>
        <p:nvPicPr>
          <p:cNvPr id="5" name="Picture 2" descr="Картинка 2 из 379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264" y="963434"/>
            <a:ext cx="1656184" cy="12398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3568" y="227687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4000" b="1" i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Медведь –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12" y="227687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медвежонок</a:t>
            </a:r>
            <a:endParaRPr lang="ru-RU" sz="3600" b="1" i="1" dirty="0">
              <a:ln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92896"/>
            <a:ext cx="1379521" cy="103194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568" y="299695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4000" b="1" i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Лиса –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824" y="299695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лисенок</a:t>
            </a:r>
            <a:endParaRPr lang="ru-RU" sz="5400" b="1" i="1" dirty="0">
              <a:ln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11" name="Picture 2" descr="Картинка 4 из 17244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36096" y="3140968"/>
            <a:ext cx="1373912" cy="11521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83568" y="3861048"/>
            <a:ext cx="295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ru-RU" sz="4000" b="1" i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Лось </a:t>
            </a:r>
            <a:r>
              <a:rPr lang="ru-RU" sz="4000" b="1" i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-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3861048"/>
            <a:ext cx="198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лосенок</a:t>
            </a:r>
            <a:endParaRPr lang="ru-RU" sz="4000" b="1" i="1" dirty="0">
              <a:ln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1510676" cy="120252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568" y="4653136"/>
            <a:ext cx="2757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ru-RU" sz="4000" b="1" i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Заяц -</a:t>
            </a:r>
            <a:endParaRPr lang="ru-RU" sz="4000" dirty="0">
              <a:ln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9832" y="465313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зайчонок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69160"/>
            <a:ext cx="1544940" cy="100472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254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3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103" y="83671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Ответьте на вопросы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844824"/>
            <a:ext cx="52565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200" b="1" i="1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b="1" i="1" dirty="0" smtClean="0">
                <a:ln>
                  <a:solidFill>
                    <a:srgbClr val="00B050"/>
                  </a:solidFill>
                </a:ln>
              </a:rPr>
              <a:t>Какая </a:t>
            </a:r>
            <a:r>
              <a:rPr lang="ru-RU" sz="3200" b="1" i="1" dirty="0">
                <a:ln>
                  <a:solidFill>
                    <a:srgbClr val="00B050"/>
                  </a:solidFill>
                </a:ln>
              </a:rPr>
              <a:t>птица считается символом мудрости и познания?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b="1" i="1" dirty="0" smtClean="0">
                <a:ln>
                  <a:solidFill>
                    <a:srgbClr val="7030A0"/>
                  </a:solidFill>
                </a:ln>
              </a:rPr>
              <a:t>Кого </a:t>
            </a:r>
            <a:r>
              <a:rPr lang="ru-RU" sz="3200" b="1" i="1" dirty="0">
                <a:ln>
                  <a:solidFill>
                    <a:srgbClr val="7030A0"/>
                  </a:solidFill>
                </a:ln>
              </a:rPr>
              <a:t>называют лесным доктором? </a:t>
            </a:r>
            <a:endParaRPr lang="ru-RU" sz="3200" b="1" i="1" dirty="0" smtClean="0">
              <a:ln>
                <a:solidFill>
                  <a:srgbClr val="7030A0"/>
                </a:solidFill>
              </a:ln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b="1" i="1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i="1" dirty="0">
                <a:ln>
                  <a:solidFill>
                    <a:srgbClr val="FF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Какая птица умеет считать годы нашей жизни?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2648" y="2073819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</a:rPr>
              <a:t>Сова</a:t>
            </a:r>
            <a:endParaRPr lang="ru-RU" sz="3200" dirty="0">
              <a:ln>
                <a:solidFill>
                  <a:srgbClr val="FFFF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38610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24600" y="40134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77000" y="41658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60382" y="3798005"/>
            <a:ext cx="1661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n>
                  <a:solidFill>
                    <a:srgbClr val="FF0000"/>
                  </a:solidFill>
                </a:ln>
              </a:rPr>
              <a:t>Дятла</a:t>
            </a:r>
            <a:endParaRPr lang="ru-RU" sz="32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3816" y="5345080"/>
            <a:ext cx="1877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</a:rPr>
              <a:t>Кукушка</a:t>
            </a:r>
            <a:endParaRPr lang="ru-RU" sz="3200" dirty="0">
              <a:ln>
                <a:solidFill>
                  <a:srgbClr val="FFFF0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2498" y="1042565"/>
            <a:ext cx="1423958" cy="17181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6032" y="4896558"/>
            <a:ext cx="1802431" cy="11967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5484" y="2890411"/>
            <a:ext cx="1470972" cy="162821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964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636" y="692696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4) Поиграем, используя метод противоречий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0326" y="2315553"/>
            <a:ext cx="5778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- 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волк - злой, лиса </a:t>
            </a: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-</a:t>
            </a:r>
            <a:endParaRPr lang="ru-RU" sz="3200" b="1" i="1" dirty="0">
              <a:ln>
                <a:solidFill>
                  <a:srgbClr val="00206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- волк </a:t>
            </a: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- серый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, лиса </a:t>
            </a: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-</a:t>
            </a:r>
            <a:endParaRPr lang="ru-RU" sz="3200" b="1" i="1" dirty="0">
              <a:ln>
                <a:solidFill>
                  <a:srgbClr val="00206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- еж 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-</a:t>
            </a: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колючий</a:t>
            </a: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белка </a:t>
            </a: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- </a:t>
            </a:r>
            <a:endParaRPr lang="ru-RU" sz="3200" b="1" i="1" dirty="0">
              <a:ln>
                <a:solidFill>
                  <a:srgbClr val="00206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- медведь </a:t>
            </a: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- 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большой, заяц </a:t>
            </a: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-</a:t>
            </a:r>
            <a:endParaRPr lang="ru-RU" sz="3200" b="1" i="1" dirty="0">
              <a:ln>
                <a:solidFill>
                  <a:srgbClr val="00206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- медведь </a:t>
            </a: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- 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травоядный, лиса </a:t>
            </a: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-</a:t>
            </a:r>
            <a:endParaRPr lang="ru-RU" sz="3200" b="1" i="1" dirty="0">
              <a:ln>
                <a:solidFill>
                  <a:srgbClr val="00206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360078"/>
            <a:ext cx="1713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C000"/>
                </a:solidFill>
              </a:rPr>
              <a:t>хитрая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2848812"/>
            <a:ext cx="1699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C000"/>
                </a:solidFill>
              </a:rPr>
              <a:t>рыжая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4540" y="3333764"/>
            <a:ext cx="267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пушистая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2160" y="3789040"/>
            <a:ext cx="2311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0458" y="430532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хищница</a:t>
            </a:r>
          </a:p>
        </p:txBody>
      </p:sp>
    </p:spTree>
    <p:extLst>
      <p:ext uri="{BB962C8B-B14F-4D97-AF65-F5344CB8AC3E}">
        <p14:creationId xmlns:p14="http://schemas.microsoft.com/office/powerpoint/2010/main" xmlns="" val="160408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 descr="http://4desktop.ru/wallpaper/4desktop_ru_Reka_Kuinault_1600_5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2564904"/>
            <a:ext cx="3900453" cy="316835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91580" y="476672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 – БОГАТСТВО И КРАСА, БЕРЕГИ СВОИ ЛЕСА!</a:t>
            </a:r>
          </a:p>
        </p:txBody>
      </p:sp>
      <p:pic>
        <p:nvPicPr>
          <p:cNvPr id="3074" name="Picture 2" descr="Да это наш старый знакомый Старичок - Лесовичок. Какая у него особенность, ...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 rot="1356226">
            <a:off x="2416808" y="3861853"/>
            <a:ext cx="1882963" cy="1901362"/>
          </a:xfrm>
          <a:prstGeom prst="ellipse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2636912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Солнце прячется в тумане,</a:t>
            </a:r>
            <a:br>
              <a:rPr lang="ru-RU" sz="2000" b="1" dirty="0" smtClean="0"/>
            </a:br>
            <a:r>
              <a:rPr lang="ru-RU" sz="2000" b="1" dirty="0" smtClean="0"/>
              <a:t>Лес дремучий, до свидания!</a:t>
            </a:r>
            <a:br>
              <a:rPr lang="ru-RU" sz="2000" b="1" dirty="0" smtClean="0"/>
            </a:br>
            <a:r>
              <a:rPr lang="ru-RU" sz="2000" b="1" dirty="0" smtClean="0"/>
              <a:t>Защитил ты нас от зноя,</a:t>
            </a:r>
            <a:br>
              <a:rPr lang="ru-RU" sz="2000" b="1" dirty="0" smtClean="0"/>
            </a:br>
            <a:r>
              <a:rPr lang="ru-RU" sz="2000" b="1" dirty="0" smtClean="0"/>
              <a:t>Напоил живой водою,</a:t>
            </a:r>
            <a:br>
              <a:rPr lang="ru-RU" sz="2000" b="1" dirty="0" smtClean="0"/>
            </a:br>
            <a:r>
              <a:rPr lang="ru-RU" sz="2000" b="1" dirty="0" smtClean="0"/>
              <a:t>Дал здоровья, свежих сил,</a:t>
            </a:r>
            <a:br>
              <a:rPr lang="ru-RU" sz="2000" b="1" dirty="0" smtClean="0"/>
            </a:br>
            <a:r>
              <a:rPr lang="ru-RU" sz="2000" b="1" dirty="0" smtClean="0"/>
              <a:t>И гостинцем угостил.</a:t>
            </a:r>
            <a:br>
              <a:rPr lang="ru-RU" sz="2000" b="1" dirty="0" smtClean="0"/>
            </a:br>
            <a:r>
              <a:rPr lang="ru-RU" sz="2000" b="1" dirty="0" smtClean="0"/>
              <a:t>Ты расти на радость людям!</a:t>
            </a:r>
            <a:br>
              <a:rPr lang="ru-RU" sz="2000" b="1" dirty="0" smtClean="0"/>
            </a:br>
            <a:r>
              <a:rPr lang="ru-RU" sz="2000" b="1" dirty="0" smtClean="0"/>
              <a:t>Мы дружить с тобою будем.</a:t>
            </a:r>
            <a:br>
              <a:rPr lang="ru-RU" sz="2000" b="1" dirty="0" smtClean="0"/>
            </a:br>
            <a:r>
              <a:rPr lang="ru-RU" sz="2000" b="1" dirty="0" smtClean="0"/>
              <a:t>	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.livelib.ru/boocover/1000564310/l/d22f/Vitalij_Bianki__Hitryj_lis_i_umnaya_utochka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2771800" y="2204864"/>
            <a:ext cx="3600400" cy="3600400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79612" y="404664"/>
            <a:ext cx="698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Виталий Бианки</a:t>
            </a:r>
          </a:p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«Хитрый лис и умная уточка»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916832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 о животных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956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с сайта Просто дети - http://just-kids.r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9857" y="1700808"/>
            <a:ext cx="4024287" cy="436898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21014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3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Оригами «Лисичка»</a:t>
            </a: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4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2054251" cy="1399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Пользователь\Local Settings\Temporary Internet Files\Content.IE5\E9262TSG\MC900344513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4990026"/>
            <a:ext cx="2088232" cy="1422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44824"/>
            <a:ext cx="9144000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Презентацию выполнила: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ГПД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Школа №998 г. Москва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Юдина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Наталья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12866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276872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Не мышь, не птица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В </a:t>
            </a:r>
            <a:r>
              <a:rPr lang="ru-RU" sz="3200" b="1" dirty="0">
                <a:solidFill>
                  <a:srgbClr val="FFFF00"/>
                </a:solidFill>
              </a:rPr>
              <a:t>лесу резвится,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На </a:t>
            </a:r>
            <a:r>
              <a:rPr lang="ru-RU" sz="3200" b="1" dirty="0">
                <a:solidFill>
                  <a:srgbClr val="FFFF00"/>
                </a:solidFill>
              </a:rPr>
              <a:t>деревьях живет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И </a:t>
            </a:r>
            <a:r>
              <a:rPr lang="ru-RU" sz="3200" b="1" dirty="0">
                <a:solidFill>
                  <a:srgbClr val="FFFF00"/>
                </a:solidFill>
              </a:rPr>
              <a:t>орешки грызет.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055209" cy="28083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88640"/>
            <a:ext cx="367240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Белка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3888"/>
            <a:ext cx="1944216" cy="152097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64704"/>
            <a:ext cx="1916670" cy="15121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032" y="2564904"/>
            <a:ext cx="83894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	Белка строит гнездо из веток на елке и спит в нем зимой, накрывшись пушистым хвостом, как одеялом. </a:t>
            </a:r>
          </a:p>
          <a:p>
            <a:r>
              <a:rPr lang="ru-RU" sz="2000" b="1" dirty="0" smtClean="0"/>
              <a:t>	Осенью белочка запасает орехи, желуди и сушит много грибов на ветках. Грибы она выбирает самые лучшие. Кроме запасов белка любит полакомиться зимой сосновыми шишками. </a:t>
            </a:r>
          </a:p>
          <a:p>
            <a:r>
              <a:rPr lang="ru-RU" sz="2000" b="1" dirty="0" smtClean="0"/>
              <a:t>	Летом шерсть у белки рыжая и короткая, а зимой белка обрастает пушистым голубоватым мехом.</a:t>
            </a:r>
          </a:p>
          <a:p>
            <a:r>
              <a:rPr lang="ru-RU" sz="2000" b="1" dirty="0" smtClean="0"/>
              <a:t>	 Белка – очень подвижный и ловкий зверек. Когда она прыгает, с дерева на дерево, то расправляет свой пушистый  хвост, и он – как парашют – поддерживает ее в воздухе, помогает ей сохранять равновесие.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348880"/>
            <a:ext cx="41334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Рыжая хозяюшка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леса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пришла,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Всей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 пересчитала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собой унесла…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046839" cy="256575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821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Картинка 80 из 2113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6118" y="692696"/>
            <a:ext cx="2087689" cy="15628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483768" y="188640"/>
            <a:ext cx="432048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Лиса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564904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	У лисы густая рыжая шубка, очень пушистый хвост, острые ушки, живые умные глаза.</a:t>
            </a:r>
          </a:p>
          <a:p>
            <a:r>
              <a:rPr lang="ru-RU" sz="2000" b="1" dirty="0" smtClean="0"/>
              <a:t>	Нору лиса роет среди камней, корней деревьев или в расщелинах скал. Но любит лиса занимать чужие норы. Особенно нравится ей нора аккуратного барсука.</a:t>
            </a:r>
          </a:p>
          <a:p>
            <a:r>
              <a:rPr lang="ru-RU" sz="2000" b="1" dirty="0" smtClean="0"/>
              <a:t>	Чего только не едят лисы: белок, зайцев, оленят, птиц и их яйца. Любят полакомиться мышами, ящерицами, лягушками, насекомыми. Следовательно, лиса – хищное животное.</a:t>
            </a:r>
          </a:p>
          <a:p>
            <a:r>
              <a:rPr lang="ru-RU" sz="2000" b="1" dirty="0" smtClean="0"/>
              <a:t>	Очень красив у лисы хвост. Лиса без хвоста пропадет. Погонятся за ней собаки и быстро ее поймают, бесхвостую. А с хвостом лиса их обманет: поведет хвостом вправо, а сама влево метнется, так и уйдет рыжая плутовка от погони.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348880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кустами,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елками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Катится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клубок 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иголками.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Картинка 40 из 1618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9" y="2385898"/>
            <a:ext cx="3384376" cy="25335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18 из 16185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548274"/>
            <a:ext cx="2160240" cy="16171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979712" y="546297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Еж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348880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	У ежа короткое туловище, длиной до 25 см, остренькое рыльце, маленькие глазки, коротенькие ножки. Все эти зверьки усыпаны иголками, кроме морды, головы и живота. Мышцы помогают им сворачиваться в колючие шары, когда грозит опасность. </a:t>
            </a:r>
          </a:p>
          <a:p>
            <a:r>
              <a:rPr lang="ru-RU" sz="2000" b="1" dirty="0" smtClean="0"/>
              <a:t>	На зиму ежи впадают в спячку, отыскивают чужие норы и устраиваются в них. Питаются жужелицами, лягушками, мышами, насекомыми. Могут есть грибы и ягоды. Но у ежей, даже таких колючих, есть враги. Так, лиса катит ежа в воду – он разворачивается, и она его съедает.</a:t>
            </a:r>
          </a:p>
          <a:p>
            <a:r>
              <a:rPr lang="ru-RU" sz="2000" b="1" dirty="0" smtClean="0"/>
              <a:t>            Ежи приносят людям пользу, уничтожая мышей, вредных насекомых. Люди ценят это и на дачах часто прикармливают ежей. Им оставляют на ночь косточки, мясо, кашу и молоко.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1370</TotalTime>
  <Words>374</Words>
  <Application>Microsoft Office PowerPoint</Application>
  <PresentationFormat>Экран (4:3)</PresentationFormat>
  <Paragraphs>149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Паркет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   Оригами «Лисичка» 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YudinaNN</dc:creator>
  <cp:lastModifiedBy>YudinaNN</cp:lastModifiedBy>
  <cp:revision>156</cp:revision>
  <dcterms:created xsi:type="dcterms:W3CDTF">2012-06-14T09:01:46Z</dcterms:created>
  <dcterms:modified xsi:type="dcterms:W3CDTF">2015-04-16T07:03:01Z</dcterms:modified>
</cp:coreProperties>
</file>