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1" r:id="rId3"/>
    <p:sldId id="290" r:id="rId4"/>
    <p:sldId id="275" r:id="rId5"/>
    <p:sldId id="292" r:id="rId6"/>
    <p:sldId id="269" r:id="rId7"/>
    <p:sldId id="280" r:id="rId8"/>
    <p:sldId id="293" r:id="rId9"/>
    <p:sldId id="258" r:id="rId10"/>
    <p:sldId id="294" r:id="rId11"/>
    <p:sldId id="260" r:id="rId12"/>
    <p:sldId id="265" r:id="rId13"/>
    <p:sldId id="268" r:id="rId14"/>
    <p:sldId id="274" r:id="rId15"/>
    <p:sldId id="266" r:id="rId16"/>
    <p:sldId id="279" r:id="rId17"/>
    <p:sldId id="281" r:id="rId18"/>
    <p:sldId id="284" r:id="rId19"/>
    <p:sldId id="270" r:id="rId20"/>
    <p:sldId id="283" r:id="rId21"/>
    <p:sldId id="262" r:id="rId22"/>
    <p:sldId id="263" r:id="rId23"/>
    <p:sldId id="27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clrMru>
    <a:srgbClr val="FFFF00"/>
    <a:srgbClr val="E9E59B"/>
    <a:srgbClr val="CE8F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034A3-0C61-4DDC-94E6-0D20F1235987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3CA2C7-79C4-4DDB-9BDB-2F95E89E680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94CAF-E896-4B57-922F-0B47F9CEC504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CDD1A-E5A4-45E2-9487-7187D8A051C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>
                <a:alpha val="8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56CF299-3060-4B4C-B956-3081616F43DE}" type="datetimeFigureOut">
              <a:rPr lang="ru-RU" smtClean="0"/>
              <a:pPr/>
              <a:t>06.06.2014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0BEBEF7-0354-4E44-A8FA-FC741DADB46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CCCCFF">
                <a:alpha val="88000"/>
              </a:srgb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428604"/>
            <a:ext cx="5105400" cy="2868168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Трудовое воспитание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Формирование представлений о труде взрослых у старших дошкольников в условиях современного ДОУ.</a:t>
            </a:r>
            <a:endParaRPr lang="ru-RU" dirty="0"/>
          </a:p>
        </p:txBody>
      </p:sp>
      <p:pic>
        <p:nvPicPr>
          <p:cNvPr id="4" name="Рисунок 3" descr="Изображение 047.jpg"/>
          <p:cNvPicPr preferRelativeResize="0">
            <a:picLocks/>
          </p:cNvPicPr>
          <p:nvPr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14325" y="857230"/>
            <a:ext cx="4285211" cy="3499658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 w="0"/>
          </a:sp3d>
        </p:spPr>
      </p:pic>
      <p:pic>
        <p:nvPicPr>
          <p:cNvPr id="5" name="Рисунок 4" descr="Изображение 0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500042"/>
            <a:ext cx="2071702" cy="1553777"/>
          </a:xfrm>
          <a:prstGeom prst="irregularSeal1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План воспитательно-образовательной работы по </a:t>
            </a:r>
            <a:r>
              <a:rPr lang="ru-RU" sz="1400" dirty="0" smtClean="0">
                <a:solidFill>
                  <a:srgbClr val="00B050"/>
                </a:solidFill>
              </a:rPr>
              <a:t>формированию представлений  о труде  взрослых.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Изучить и проанализировать план работы по проблеме ознакомление с трудом взрослых;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Побеседовать с детьми по выявлению представлений о труде взрослых;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Выявить имеющиеся представления через проводимые дидактические игры;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Провести наблюдения за творческими играми детей;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Закрепить и уточнить знания детей о труде взрослых в изобразительной деятельности.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 людей разных профессий </a:t>
            </a: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35204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Труд людей в ближайшем окружении детского сада:</a:t>
            </a:r>
          </a:p>
          <a:p>
            <a:r>
              <a:rPr lang="ru-RU" sz="1400" dirty="0" smtClean="0"/>
              <a:t>Завхоз</a:t>
            </a:r>
          </a:p>
          <a:p>
            <a:r>
              <a:rPr lang="ru-RU" sz="1400" dirty="0" smtClean="0"/>
              <a:t>Медсестра</a:t>
            </a:r>
          </a:p>
          <a:p>
            <a:r>
              <a:rPr lang="ru-RU" sz="1400" dirty="0" smtClean="0"/>
              <a:t>Сантехник</a:t>
            </a:r>
          </a:p>
          <a:p>
            <a:r>
              <a:rPr lang="ru-RU" sz="1400" dirty="0" smtClean="0"/>
              <a:t>Заведующая</a:t>
            </a:r>
          </a:p>
          <a:p>
            <a:r>
              <a:rPr lang="ru-RU" sz="1400" dirty="0" smtClean="0"/>
              <a:t>Бухгалтер</a:t>
            </a:r>
          </a:p>
          <a:p>
            <a:r>
              <a:rPr lang="ru-RU" sz="1400" dirty="0" smtClean="0"/>
              <a:t>Повар</a:t>
            </a:r>
          </a:p>
          <a:p>
            <a:r>
              <a:rPr lang="ru-RU" sz="1400" dirty="0" smtClean="0"/>
              <a:t>Прачка</a:t>
            </a:r>
          </a:p>
          <a:p>
            <a:r>
              <a:rPr lang="ru-RU" sz="1400" dirty="0" smtClean="0"/>
              <a:t>Воспитатель</a:t>
            </a:r>
          </a:p>
          <a:p>
            <a:r>
              <a:rPr lang="ru-RU" sz="1400" dirty="0" smtClean="0"/>
              <a:t>Сторож</a:t>
            </a:r>
          </a:p>
          <a:p>
            <a:r>
              <a:rPr lang="ru-RU" sz="1400" dirty="0" smtClean="0"/>
              <a:t>Дворник</a:t>
            </a:r>
          </a:p>
          <a:p>
            <a:r>
              <a:rPr lang="ru-RU" sz="1400" dirty="0" smtClean="0"/>
              <a:t>Кастелянша</a:t>
            </a:r>
          </a:p>
          <a:p>
            <a:pPr>
              <a:buNone/>
            </a:pPr>
            <a:endParaRPr lang="ru-RU" sz="1400" dirty="0" smtClean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Труд людей за пределами детского сада:</a:t>
            </a:r>
          </a:p>
          <a:p>
            <a:r>
              <a:rPr lang="ru-RU" sz="1400" dirty="0" smtClean="0"/>
              <a:t>Продавец</a:t>
            </a:r>
          </a:p>
          <a:p>
            <a:r>
              <a:rPr lang="ru-RU" sz="1400" dirty="0" smtClean="0"/>
              <a:t>Почтальон</a:t>
            </a:r>
          </a:p>
          <a:p>
            <a:r>
              <a:rPr lang="ru-RU" sz="1400" dirty="0" smtClean="0"/>
              <a:t>Милиционер</a:t>
            </a:r>
          </a:p>
          <a:p>
            <a:r>
              <a:rPr lang="ru-RU" sz="1400" dirty="0" smtClean="0"/>
              <a:t>Учитель</a:t>
            </a:r>
          </a:p>
          <a:p>
            <a:r>
              <a:rPr lang="ru-RU" sz="1400" dirty="0" smtClean="0"/>
              <a:t>Фотограф</a:t>
            </a:r>
          </a:p>
          <a:p>
            <a:r>
              <a:rPr lang="ru-RU" sz="1400" dirty="0" smtClean="0"/>
              <a:t>Строитель</a:t>
            </a:r>
          </a:p>
          <a:p>
            <a:r>
              <a:rPr lang="ru-RU" sz="1400" dirty="0" smtClean="0"/>
              <a:t>Фермер</a:t>
            </a:r>
          </a:p>
          <a:p>
            <a:r>
              <a:rPr lang="ru-RU" sz="1400" dirty="0" smtClean="0"/>
              <a:t>Пожарный</a:t>
            </a:r>
          </a:p>
          <a:p>
            <a:r>
              <a:rPr lang="ru-RU" sz="1400" dirty="0" smtClean="0"/>
              <a:t>Библиотекарь</a:t>
            </a:r>
          </a:p>
          <a:p>
            <a:r>
              <a:rPr lang="ru-RU" sz="1400" dirty="0" smtClean="0"/>
              <a:t>Врач</a:t>
            </a:r>
          </a:p>
          <a:p>
            <a:r>
              <a:rPr lang="ru-RU" sz="1400" dirty="0" smtClean="0"/>
              <a:t>Парикмахер</a:t>
            </a:r>
          </a:p>
          <a:p>
            <a:r>
              <a:rPr lang="ru-RU" sz="1400" dirty="0" smtClean="0"/>
              <a:t>Банкир</a:t>
            </a:r>
          </a:p>
          <a:p>
            <a:r>
              <a:rPr lang="ru-RU" sz="1400" dirty="0" smtClean="0"/>
              <a:t>Летчик</a:t>
            </a:r>
            <a:endParaRPr lang="ru-RU" sz="15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 tmFilter="0,0; .5, 1; 1, 1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 tmFilter="0,0; .5, 1; 1, 1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 tmFilter="0,0; .5, 1; 1, 1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 tmFilter="0,0; .5, 1; 1, 1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 tmFilter="0,0; .5, 1; 1, 1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 tmFilter="0,0; .5, 1; 1, 1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Океан  мыльных пузырей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Наблюдение за трудом прачки:</a:t>
            </a:r>
            <a:endParaRPr lang="ru-RU" dirty="0"/>
          </a:p>
        </p:txBody>
      </p:sp>
      <p:pic>
        <p:nvPicPr>
          <p:cNvPr id="7" name="Рисунок 6" descr="SDC1013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43438" y="4143380"/>
            <a:ext cx="2857488" cy="2143116"/>
          </a:xfrm>
          <a:prstGeom prst="ellipse">
            <a:avLst/>
          </a:prstGeom>
        </p:spPr>
      </p:pic>
      <p:pic>
        <p:nvPicPr>
          <p:cNvPr id="8" name="Рисунок 7" descr="SDC1013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214942" y="2071678"/>
            <a:ext cx="2571768" cy="1928826"/>
          </a:xfrm>
          <a:prstGeom prst="round2DiagRect">
            <a:avLst/>
          </a:prstGeom>
        </p:spPr>
      </p:pic>
      <p:pic>
        <p:nvPicPr>
          <p:cNvPr id="9" name="Рисунок 8" descr="SDC10155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42976" y="4357694"/>
            <a:ext cx="2762237" cy="2071678"/>
          </a:xfrm>
          <a:prstGeom prst="round2DiagRect">
            <a:avLst/>
          </a:prstGeom>
        </p:spPr>
      </p:pic>
      <p:pic>
        <p:nvPicPr>
          <p:cNvPr id="10" name="Рисунок 9" descr="SDC1013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43042" y="2143116"/>
            <a:ext cx="2500330" cy="1875248"/>
          </a:xfrm>
          <a:prstGeom prst="ellipse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Горы глади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кастелянши:</a:t>
            </a:r>
            <a:endParaRPr lang="ru-RU" dirty="0"/>
          </a:p>
        </p:txBody>
      </p:sp>
      <p:pic>
        <p:nvPicPr>
          <p:cNvPr id="3074" name="Picture 2" descr="H:\Program Files\Microsoft Office\MEDIA\CAGCAT10\j0234266.wmf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849457" y="79733"/>
            <a:ext cx="2802672" cy="2643206"/>
          </a:xfrm>
          <a:prstGeom prst="rect">
            <a:avLst/>
          </a:prstGeom>
          <a:noFill/>
        </p:spPr>
      </p:pic>
      <p:pic>
        <p:nvPicPr>
          <p:cNvPr id="5" name="Рисунок 4" descr="SDC1014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2285992"/>
            <a:ext cx="3238491" cy="2428868"/>
          </a:xfrm>
          <a:prstGeom prst="ellipse">
            <a:avLst/>
          </a:prstGeom>
        </p:spPr>
      </p:pic>
      <p:pic>
        <p:nvPicPr>
          <p:cNvPr id="6" name="Рисунок 5" descr="SDC1014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785918" y="2071678"/>
            <a:ext cx="3238490" cy="2428868"/>
          </a:xfrm>
          <a:prstGeom prst="round2DiagRect">
            <a:avLst>
              <a:gd name="adj1" fmla="val 16667"/>
              <a:gd name="adj2" fmla="val 28539"/>
            </a:avLst>
          </a:prstGeom>
        </p:spPr>
      </p:pic>
      <p:pic>
        <p:nvPicPr>
          <p:cNvPr id="7" name="Рисунок 6" descr="SDC1014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4348" y="4572008"/>
            <a:ext cx="3047989" cy="2285992"/>
          </a:xfrm>
          <a:prstGeom prst="ellipse">
            <a:avLst/>
          </a:prstGeom>
        </p:spPr>
      </p:pic>
      <p:pic>
        <p:nvPicPr>
          <p:cNvPr id="8" name="Рисунок 7" descr="SDC1014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4071934" y="4572008"/>
            <a:ext cx="3047990" cy="2285992"/>
          </a:xfrm>
          <a:prstGeom prst="ellipse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9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9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7239000" cy="1143000"/>
          </a:xfrm>
        </p:spPr>
        <p:txBody>
          <a:bodyPr/>
          <a:lstStyle/>
          <a:p>
            <a:pPr algn="ctr"/>
            <a:r>
              <a:rPr lang="ru-RU" dirty="0" smtClean="0"/>
              <a:t>Профессия  врач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медсестры в детском саду:</a:t>
            </a:r>
            <a:endParaRPr lang="ru-RU" dirty="0"/>
          </a:p>
        </p:txBody>
      </p:sp>
      <p:pic>
        <p:nvPicPr>
          <p:cNvPr id="4" name="Рисунок 3" descr="SDC1014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2285992"/>
            <a:ext cx="3047989" cy="2285992"/>
          </a:xfrm>
          <a:prstGeom prst="cloud">
            <a:avLst/>
          </a:prstGeom>
        </p:spPr>
      </p:pic>
      <p:pic>
        <p:nvPicPr>
          <p:cNvPr id="5" name="Рисунок 4" descr="SDC1015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357554" y="2071678"/>
            <a:ext cx="3071834" cy="2303876"/>
          </a:xfrm>
          <a:prstGeom prst="round2DiagRect">
            <a:avLst/>
          </a:prstGeom>
        </p:spPr>
      </p:pic>
      <p:pic>
        <p:nvPicPr>
          <p:cNvPr id="7" name="Рисунок 6" descr="SDC1015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6200000">
            <a:off x="6143620" y="1143001"/>
            <a:ext cx="3500464" cy="2500296"/>
          </a:xfrm>
          <a:prstGeom prst="cloud">
            <a:avLst/>
          </a:prstGeom>
        </p:spPr>
      </p:pic>
      <p:pic>
        <p:nvPicPr>
          <p:cNvPr id="8" name="Рисунок 7" descr="SDC10153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488" y="4572008"/>
            <a:ext cx="3047989" cy="2285992"/>
          </a:xfrm>
          <a:prstGeom prst="cloud">
            <a:avLst/>
          </a:prstGeom>
        </p:spPr>
      </p:pic>
      <p:pic>
        <p:nvPicPr>
          <p:cNvPr id="9" name="Рисунок 8" descr="SDC10149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000728" y="4429108"/>
            <a:ext cx="2857552" cy="2143164"/>
          </a:xfrm>
          <a:prstGeom prst="round2DiagRect">
            <a:avLst>
              <a:gd name="adj1" fmla="val 16667"/>
              <a:gd name="adj2" fmla="val 6882"/>
            </a:avLst>
          </a:prstGeom>
        </p:spPr>
      </p:pic>
      <p:pic>
        <p:nvPicPr>
          <p:cNvPr id="10" name="Рисунок 9" descr="SDC10152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14282" y="4714884"/>
            <a:ext cx="2571736" cy="1928802"/>
          </a:xfrm>
          <a:prstGeom prst="ellipse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35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85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239000" cy="1143000"/>
          </a:xfrm>
        </p:spPr>
        <p:txBody>
          <a:bodyPr/>
          <a:lstStyle/>
          <a:p>
            <a:r>
              <a:rPr lang="ru-RU" dirty="0" smtClean="0"/>
              <a:t>Королевство </a:t>
            </a:r>
            <a:r>
              <a:rPr lang="ru-RU" dirty="0" err="1" smtClean="0"/>
              <a:t>Вкуснотеево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Труд повара:</a:t>
            </a:r>
            <a:endParaRPr lang="ru-RU" dirty="0"/>
          </a:p>
        </p:txBody>
      </p:sp>
      <p:pic>
        <p:nvPicPr>
          <p:cNvPr id="4" name="Рисунок 3" descr="SDC1015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2" y="4214818"/>
            <a:ext cx="3047990" cy="2285992"/>
          </a:xfrm>
          <a:prstGeom prst="ellipse">
            <a:avLst/>
          </a:prstGeom>
        </p:spPr>
      </p:pic>
      <p:pic>
        <p:nvPicPr>
          <p:cNvPr id="5" name="Рисунок 4" descr="SDC1015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86314" y="4214818"/>
            <a:ext cx="3000396" cy="2250297"/>
          </a:xfrm>
          <a:prstGeom prst="cloud">
            <a:avLst/>
          </a:prstGeom>
        </p:spPr>
      </p:pic>
      <p:pic>
        <p:nvPicPr>
          <p:cNvPr id="6" name="Рисунок 5" descr="SDC101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99592" y="2132856"/>
            <a:ext cx="2762269" cy="2071702"/>
          </a:xfrm>
          <a:prstGeom prst="cloud">
            <a:avLst/>
          </a:prstGeom>
        </p:spPr>
      </p:pic>
      <p:pic>
        <p:nvPicPr>
          <p:cNvPr id="8" name="Рисунок 7" descr="SDC1016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43438" y="1714488"/>
            <a:ext cx="2952770" cy="2214578"/>
          </a:xfrm>
          <a:prstGeom prst="ellipse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dirty="0" smtClean="0"/>
              <a:t>Дежурные  по столовой</a:t>
            </a:r>
            <a:endParaRPr lang="ru-RU" dirty="0"/>
          </a:p>
        </p:txBody>
      </p:sp>
      <p:pic>
        <p:nvPicPr>
          <p:cNvPr id="4" name="Рисунок 3" descr="SDC1024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1571612"/>
            <a:ext cx="6786610" cy="5072098"/>
          </a:xfrm>
          <a:prstGeom prst="cloud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Профессии: «Кем быть?</a:t>
            </a:r>
            <a:endParaRPr lang="ru-RU" dirty="0"/>
          </a:p>
        </p:txBody>
      </p:sp>
      <p:pic>
        <p:nvPicPr>
          <p:cNvPr id="3" name="Рисунок 2" descr="SDC1025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8611" y="1857364"/>
            <a:ext cx="1607355" cy="2143140"/>
          </a:xfrm>
          <a:prstGeom prst="ellipse">
            <a:avLst/>
          </a:prstGeom>
        </p:spPr>
      </p:pic>
      <p:pic>
        <p:nvPicPr>
          <p:cNvPr id="4" name="Рисунок 3" descr="SDC1025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71736" y="1785926"/>
            <a:ext cx="1643074" cy="2190765"/>
          </a:xfrm>
          <a:prstGeom prst="ellipse">
            <a:avLst/>
          </a:prstGeom>
        </p:spPr>
      </p:pic>
      <p:pic>
        <p:nvPicPr>
          <p:cNvPr id="5" name="Рисунок 4" descr="SDC10256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72000" y="1833550"/>
            <a:ext cx="1643074" cy="2190765"/>
          </a:xfrm>
          <a:prstGeom prst="ellipse">
            <a:avLst/>
          </a:prstGeom>
        </p:spPr>
      </p:pic>
      <p:pic>
        <p:nvPicPr>
          <p:cNvPr id="6" name="Рисунок 5" descr="SDC1026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715140" y="1785926"/>
            <a:ext cx="1571636" cy="2095514"/>
          </a:xfrm>
          <a:prstGeom prst="ellipse">
            <a:avLst/>
          </a:prstGeom>
        </p:spPr>
      </p:pic>
      <p:pic>
        <p:nvPicPr>
          <p:cNvPr id="7" name="Рисунок 6" descr="SDC1025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71472" y="4143380"/>
            <a:ext cx="1768090" cy="2357453"/>
          </a:xfrm>
          <a:prstGeom prst="ellipse">
            <a:avLst/>
          </a:prstGeom>
        </p:spPr>
      </p:pic>
      <p:pic>
        <p:nvPicPr>
          <p:cNvPr id="8" name="Рисунок 7" descr="SDC102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571736" y="4286256"/>
            <a:ext cx="1571637" cy="2095517"/>
          </a:xfrm>
          <a:prstGeom prst="ellipse">
            <a:avLst/>
          </a:prstGeom>
        </p:spPr>
      </p:pic>
      <p:pic>
        <p:nvPicPr>
          <p:cNvPr id="9" name="Рисунок 8" descr="SDC1025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4716016" y="4149080"/>
            <a:ext cx="1607337" cy="2143116"/>
          </a:xfrm>
          <a:prstGeom prst="ellipse">
            <a:avLst/>
          </a:prstGeom>
        </p:spPr>
      </p:pic>
      <p:pic>
        <p:nvPicPr>
          <p:cNvPr id="10" name="Рисунок 9" descr="SDC10257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500826" y="4214818"/>
            <a:ext cx="1643056" cy="2190741"/>
          </a:xfrm>
          <a:prstGeom prst="ellipse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Профессия военный:        </a:t>
            </a:r>
            <a:r>
              <a:rPr lang="ru-RU" sz="1400" b="0" i="1" dirty="0" smtClean="0"/>
              <a:t>моряки; летчики; танкисты; пограничники; десантник …</a:t>
            </a:r>
            <a:endParaRPr lang="ru-RU" dirty="0"/>
          </a:p>
        </p:txBody>
      </p:sp>
      <p:pic>
        <p:nvPicPr>
          <p:cNvPr id="3" name="Рисунок 2" descr="Изображение 02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42910" y="1643050"/>
            <a:ext cx="7643866" cy="5214950"/>
          </a:xfrm>
          <a:prstGeom prst="cloud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50"/>
                            </p:stCondLst>
                            <p:childTnLst>
                              <p:par>
                                <p:cTn id="13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Составление  творческих рассказов на темы: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«Мой папа – полицейский»</a:t>
            </a:r>
          </a:p>
          <a:p>
            <a:r>
              <a:rPr lang="ru-RU" dirty="0" smtClean="0"/>
              <a:t>«Моя мама – врач»</a:t>
            </a:r>
          </a:p>
          <a:p>
            <a:r>
              <a:rPr lang="ru-RU" dirty="0" smtClean="0"/>
              <a:t>«Хочу быть шофером»</a:t>
            </a:r>
          </a:p>
          <a:p>
            <a:r>
              <a:rPr lang="ru-RU" dirty="0" smtClean="0"/>
              <a:t>«Моя тетя – парикмахер»</a:t>
            </a:r>
            <a:endParaRPr lang="en-US" dirty="0" smtClean="0"/>
          </a:p>
          <a:p>
            <a:r>
              <a:rPr lang="ru-RU" dirty="0" smtClean="0"/>
              <a:t>«Мои родители работают…»</a:t>
            </a:r>
          </a:p>
          <a:p>
            <a:r>
              <a:rPr lang="ru-RU" dirty="0" smtClean="0"/>
              <a:t>«Работа моего дедушки»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Формирование представлений о труде взрослых у старших дошкольников.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Цель работы -  теоретическое обоснование нашей проблемы и изучение педагогических условий, способствующих повышению эффективности процесса.</a:t>
            </a:r>
          </a:p>
          <a:p>
            <a:r>
              <a:rPr lang="ru-RU" sz="2400" dirty="0" smtClean="0"/>
              <a:t>Объектом исследования - процесс трудового воспитания в современных дошкольных учреждениях.</a:t>
            </a:r>
          </a:p>
          <a:p>
            <a:r>
              <a:rPr lang="ru-RU" sz="2400" dirty="0" smtClean="0"/>
              <a:t>Предметом исследования - формирование представлений  дошкольников о труде взрослых.</a:t>
            </a:r>
          </a:p>
          <a:p>
            <a:r>
              <a:rPr lang="ru-RU" sz="2400" dirty="0" smtClean="0"/>
              <a:t>Гипотезы – ознакомления дошкольников с трудом взрослых 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5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6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80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Картинки и иллюстрации на тему: «Представления о профессиях»</a:t>
            </a:r>
            <a:endParaRPr lang="ru-RU" sz="28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400" dirty="0" smtClean="0"/>
              <a:t>«Кто есть кто»; «Машины-помощники»;  «Кому что нужно?»;  «Замри-отомри»; «В сказке и в жизни»; «Сказочные работники».</a:t>
            </a:r>
            <a:endParaRPr lang="ru-RU" sz="1400" dirty="0"/>
          </a:p>
        </p:txBody>
      </p:sp>
      <p:pic>
        <p:nvPicPr>
          <p:cNvPr id="4" name="Рисунок 3" descr="Изображение 0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000240"/>
            <a:ext cx="1714512" cy="2286016"/>
          </a:xfrm>
          <a:prstGeom prst="flowChartAlternateProcess">
            <a:avLst/>
          </a:prstGeom>
        </p:spPr>
      </p:pic>
      <p:pic>
        <p:nvPicPr>
          <p:cNvPr id="5" name="Рисунок 4" descr="Изображение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2071678"/>
            <a:ext cx="1660933" cy="2214578"/>
          </a:xfrm>
          <a:prstGeom prst="flowChartAlternateProcess">
            <a:avLst/>
          </a:prstGeom>
        </p:spPr>
      </p:pic>
      <p:pic>
        <p:nvPicPr>
          <p:cNvPr id="9" name="Рисунок 8" descr="Изображение 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3116"/>
            <a:ext cx="1571636" cy="2095515"/>
          </a:xfrm>
          <a:prstGeom prst="flowChartAlternateProcess">
            <a:avLst/>
          </a:prstGeom>
        </p:spPr>
      </p:pic>
      <p:pic>
        <p:nvPicPr>
          <p:cNvPr id="10" name="Рисунок 9" descr="Изображение 0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388" y="2071678"/>
            <a:ext cx="1643056" cy="2190741"/>
          </a:xfrm>
          <a:prstGeom prst="flowChartAlternateProcess">
            <a:avLst/>
          </a:prstGeom>
        </p:spPr>
      </p:pic>
      <p:pic>
        <p:nvPicPr>
          <p:cNvPr id="11" name="Рисунок 10" descr="Изображение 0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4286256"/>
            <a:ext cx="1785932" cy="2381243"/>
          </a:xfrm>
          <a:prstGeom prst="roundRect">
            <a:avLst/>
          </a:prstGeom>
        </p:spPr>
      </p:pic>
      <p:pic>
        <p:nvPicPr>
          <p:cNvPr id="12" name="Рисунок 11" descr="Изображение 02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3438" y="4214818"/>
            <a:ext cx="1821651" cy="2428868"/>
          </a:xfrm>
          <a:prstGeom prst="round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Экскурсия в пожарную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Знакомство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Беседы с пожарными</a:t>
            </a:r>
            <a:endParaRPr lang="ru-RU" dirty="0"/>
          </a:p>
        </p:txBody>
      </p:sp>
      <p:pic>
        <p:nvPicPr>
          <p:cNvPr id="5" name="Рисунок 4" descr="Изображение 04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1471" y="2214554"/>
            <a:ext cx="1738325" cy="1303743"/>
          </a:xfrm>
          <a:prstGeom prst="cloudCallout">
            <a:avLst/>
          </a:prstGeom>
        </p:spPr>
      </p:pic>
      <p:pic>
        <p:nvPicPr>
          <p:cNvPr id="6" name="Рисунок 5" descr="Изображение 06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3643314"/>
            <a:ext cx="1857388" cy="1393041"/>
          </a:xfrm>
          <a:prstGeom prst="ellipse">
            <a:avLst/>
          </a:prstGeom>
        </p:spPr>
      </p:pic>
      <p:pic>
        <p:nvPicPr>
          <p:cNvPr id="8" name="Рисунок 7" descr="Изображение 05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71736" y="2143116"/>
            <a:ext cx="1785950" cy="1339462"/>
          </a:xfrm>
          <a:prstGeom prst="cloud">
            <a:avLst/>
          </a:prstGeom>
        </p:spPr>
      </p:pic>
      <p:pic>
        <p:nvPicPr>
          <p:cNvPr id="9" name="Рисунок 8" descr="Изображение 070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5229200"/>
            <a:ext cx="1928826" cy="1446619"/>
          </a:xfrm>
          <a:prstGeom prst="teardrop">
            <a:avLst/>
          </a:prstGeom>
        </p:spPr>
      </p:pic>
      <p:pic>
        <p:nvPicPr>
          <p:cNvPr id="10" name="Рисунок 9" descr="Изображение 07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500298" y="3714752"/>
            <a:ext cx="1785950" cy="1339463"/>
          </a:xfrm>
          <a:prstGeom prst="ellipse">
            <a:avLst/>
          </a:prstGeom>
        </p:spPr>
      </p:pic>
      <p:pic>
        <p:nvPicPr>
          <p:cNvPr id="11" name="Рисунок 10" descr="Изображение 055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644008" y="2564904"/>
            <a:ext cx="1714480" cy="1285860"/>
          </a:xfrm>
          <a:prstGeom prst="cloud">
            <a:avLst/>
          </a:prstGeom>
        </p:spPr>
      </p:pic>
      <p:pic>
        <p:nvPicPr>
          <p:cNvPr id="12" name="Рисунок 11" descr="Изображение 067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929454" y="1928802"/>
            <a:ext cx="1809731" cy="1357298"/>
          </a:xfrm>
          <a:prstGeom prst="ellipse">
            <a:avLst/>
          </a:prstGeom>
        </p:spPr>
      </p:pic>
      <p:pic>
        <p:nvPicPr>
          <p:cNvPr id="13" name="Рисунок 12" descr="Изображение 062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571736" y="5214950"/>
            <a:ext cx="1928794" cy="1446596"/>
          </a:xfrm>
          <a:prstGeom prst="ellipse">
            <a:avLst/>
          </a:prstGeom>
        </p:spPr>
      </p:pic>
      <p:pic>
        <p:nvPicPr>
          <p:cNvPr id="14" name="Рисунок 13" descr="Изображение 065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4714876" y="3929042"/>
            <a:ext cx="1714512" cy="1285884"/>
          </a:xfrm>
          <a:prstGeom prst="ellipse">
            <a:avLst/>
          </a:prstGeom>
        </p:spPr>
      </p:pic>
      <p:pic>
        <p:nvPicPr>
          <p:cNvPr id="15" name="Рисунок 14" descr="Изображение 052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4786314" y="5286388"/>
            <a:ext cx="1785950" cy="1339462"/>
          </a:xfrm>
          <a:prstGeom prst="cloudCallout">
            <a:avLst/>
          </a:prstGeom>
        </p:spPr>
      </p:pic>
      <p:pic>
        <p:nvPicPr>
          <p:cNvPr id="17" name="Рисунок 16" descr="Изображение 074.jpg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876256" y="3573016"/>
            <a:ext cx="1714512" cy="1285884"/>
          </a:xfrm>
          <a:prstGeom prst="ellipse">
            <a:avLst/>
          </a:prstGeom>
        </p:spPr>
      </p:pic>
      <p:pic>
        <p:nvPicPr>
          <p:cNvPr id="18" name="Рисунок 17" descr="Изображение 066.jpg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>
            <a:off x="6929454" y="5143512"/>
            <a:ext cx="1714480" cy="1285860"/>
          </a:xfrm>
          <a:prstGeom prst="teardrop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Сюжетно-ролевые игры: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Больница; Стройка; Пожарные; Парикмахерская; Школа; Магазин; Ферма; Театр; Космонавты; Аэропорт; Почта; Закусочная; Наши повара и т.д.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Поликлиника; Парикмахерская.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SDC1016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2636912"/>
            <a:ext cx="2428892" cy="1821669"/>
          </a:xfrm>
          <a:prstGeom prst="flowChartAlternateProcess">
            <a:avLst/>
          </a:prstGeom>
        </p:spPr>
      </p:pic>
      <p:pic>
        <p:nvPicPr>
          <p:cNvPr id="10" name="Рисунок 9" descr="SDC101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15008" y="2714620"/>
            <a:ext cx="2286016" cy="1714512"/>
          </a:xfrm>
          <a:prstGeom prst="roundRect">
            <a:avLst/>
          </a:prstGeom>
        </p:spPr>
      </p:pic>
      <p:pic>
        <p:nvPicPr>
          <p:cNvPr id="11" name="Рисунок 10" descr="SDC1017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000364" y="2714620"/>
            <a:ext cx="2285984" cy="1714488"/>
          </a:xfrm>
          <a:prstGeom prst="round2SameRect">
            <a:avLst/>
          </a:prstGeom>
        </p:spPr>
      </p:pic>
      <p:pic>
        <p:nvPicPr>
          <p:cNvPr id="12" name="Рисунок 11" descr="SDC10174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285720" y="4643446"/>
            <a:ext cx="2476517" cy="1857388"/>
          </a:xfrm>
          <a:prstGeom prst="cloud">
            <a:avLst/>
          </a:prstGeom>
        </p:spPr>
      </p:pic>
      <p:pic>
        <p:nvPicPr>
          <p:cNvPr id="13" name="Рисунок 12" descr="SDC10176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00364" y="4572008"/>
            <a:ext cx="2571768" cy="1928826"/>
          </a:xfrm>
          <a:prstGeom prst="cloud">
            <a:avLst/>
          </a:prstGeom>
        </p:spPr>
      </p:pic>
      <p:pic>
        <p:nvPicPr>
          <p:cNvPr id="14" name="Рисунок 13" descr="SDC10177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5572132" y="4643446"/>
            <a:ext cx="2571736" cy="1928802"/>
          </a:xfrm>
          <a:prstGeom prst="cloud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5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5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45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5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5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5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Изобразительная деятельность на тему: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7239000" cy="4846320"/>
          </a:xfrm>
        </p:spPr>
        <p:txBody>
          <a:bodyPr/>
          <a:lstStyle/>
          <a:p>
            <a:r>
              <a:rPr lang="ru-RU" dirty="0" smtClean="0"/>
              <a:t>«Кто построил дом»</a:t>
            </a:r>
          </a:p>
          <a:p>
            <a:r>
              <a:rPr lang="ru-RU" dirty="0" smtClean="0"/>
              <a:t>«Моя мама на работе»</a:t>
            </a:r>
          </a:p>
          <a:p>
            <a:r>
              <a:rPr lang="ru-RU" dirty="0" smtClean="0"/>
              <a:t>«Хочу быть шофером»</a:t>
            </a:r>
          </a:p>
          <a:p>
            <a:r>
              <a:rPr lang="ru-RU" dirty="0" smtClean="0"/>
              <a:t>«Есть такая профессия: Врач.</a:t>
            </a:r>
            <a:endParaRPr lang="en-US" dirty="0" smtClean="0"/>
          </a:p>
          <a:p>
            <a:r>
              <a:rPr lang="ru-RU" dirty="0" smtClean="0"/>
              <a:t>«Пожарные»</a:t>
            </a:r>
          </a:p>
          <a:p>
            <a:r>
              <a:rPr lang="ru-RU" dirty="0" smtClean="0"/>
              <a:t>«Пожарные машины»</a:t>
            </a:r>
          </a:p>
          <a:p>
            <a:r>
              <a:rPr lang="ru-RU" dirty="0" smtClean="0"/>
              <a:t>«Техника на стройке»</a:t>
            </a:r>
          </a:p>
          <a:p>
            <a:r>
              <a:rPr lang="ru-RU" dirty="0" smtClean="0"/>
              <a:t>«Строители»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зображение 18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714876" y="3429000"/>
            <a:ext cx="3786182" cy="2839637"/>
          </a:xfrm>
          <a:prstGeom prst="cloudCallout">
            <a:avLst/>
          </a:prstGeom>
        </p:spPr>
      </p:pic>
      <p:pic>
        <p:nvPicPr>
          <p:cNvPr id="5" name="Рисунок 4" descr="Изображение 18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86446" y="642918"/>
            <a:ext cx="3143240" cy="2357430"/>
          </a:xfrm>
          <a:prstGeom prst="flowChartAlternateProcess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239000" cy="1143000"/>
          </a:xfrm>
        </p:spPr>
        <p:txBody>
          <a:bodyPr>
            <a:noAutofit/>
          </a:bodyPr>
          <a:lstStyle/>
          <a:p>
            <a:pPr algn="ctr"/>
            <a:r>
              <a:rPr lang="ru-RU" sz="1100" dirty="0" smtClean="0"/>
              <a:t>Трудовое воспитание – важное средство всестороннего развития личности дошкольника. Разумно организованный труд укрепляет физические силы, здоровье ребенка. Процесс труда требует от человека мобилизации всех его способностей: умственных, нравственных, волевых. Ребенок став взрослым, действительно должен трудиться, на благо общества и для собственного удовлетворения и самосовершенствования. Каждый вид труда требует своих специфических знаний, умений и навыков, позволяющих создать ожидаемый продукт.</a:t>
            </a:r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800" dirty="0" smtClean="0"/>
              <a:t>Большой вклад внесли педагоги и психологи: А.С.Макаренко; Н.К.Крупская; В.А.Сухомлинский; З.Н.Борисова; В.Г. Нечаева; Р.С.Буре; А.Д.Шатова; Т.А. Маркова; г.П.Лескова; Я.З.Неверович; Е.И. Радина; В.И.Логинова; Т.Н.Куликова; А.В.Запорожец; П.Г.Саморукова и другие.</a:t>
            </a:r>
            <a:endParaRPr lang="ru-RU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25561" y="427703"/>
          <a:ext cx="4763729" cy="103238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763729"/>
              </a:tblGrid>
              <a:tr h="1032387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r>
                        <a:rPr lang="ru-RU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задачи трудового воспитания дошкольников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61187" y="1799303"/>
          <a:ext cx="2536723" cy="619432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2536723"/>
              </a:tblGrid>
              <a:tr h="61943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005781" y="2787445"/>
          <a:ext cx="3952567" cy="73742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952567"/>
              </a:tblGrid>
              <a:tr h="73742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Воспитание личности ребенка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81665" y="3857628"/>
          <a:ext cx="3008670" cy="107157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008670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интереса  к труду взрослых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409768" y="3857628"/>
          <a:ext cx="3288890" cy="1071570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288890"/>
              </a:tblGrid>
              <a:tr h="107157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Воспитание</a:t>
                      </a:r>
                      <a:r>
                        <a:rPr lang="ru-RU" baseline="0" dirty="0" smtClean="0"/>
                        <a:t> стремления оказывать посильную помощь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285984" y="5279923"/>
          <a:ext cx="3500462" cy="123886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/>
                  </a:outerShdw>
                </a:effectLst>
              </a:tblPr>
              <a:tblGrid>
                <a:gridCol w="3500462"/>
              </a:tblGrid>
              <a:tr h="12388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Воспитание уважения к трудящемуся человеку, бережного отношения к труду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 rot="5400000">
            <a:off x="3821901" y="1607331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3821901" y="260746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2821769" y="3679033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822033" y="3679033"/>
            <a:ext cx="21431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78959" y="4393413"/>
            <a:ext cx="178595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sz="2400" b="0" i="1" dirty="0" smtClean="0"/>
              <a:t>Ознакомление с трудом взрослых будет осуществляться успешно  при условиях:</a:t>
            </a:r>
            <a:endParaRPr lang="ru-RU" sz="2400" b="0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1643050"/>
            <a:ext cx="7239000" cy="4308872"/>
          </a:xfrm>
          <a:blipFill>
            <a:blip r:embed="rId2" cstate="print"/>
            <a:tile tx="0" ty="0" sx="100000" sy="100000" flip="none" algn="tl"/>
          </a:blipFill>
          <a:ln>
            <a:solidFill>
              <a:srgbClr val="92D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Если в детском саду будут созданы педагогические условия. Воспитатель будет владеть методикой, и иметь представления о системе знаний по формированию представлений о труде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Если в работе будут использованы более эффективные и разнообразные методы, приемы, формы и средства по ознакомлению дошкольников  с трудом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Если будет создаваться предметно – развивающаяся среда.</a:t>
            </a:r>
            <a:endParaRPr lang="ru-RU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35716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Структура  трудовой деятельности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114298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Мотив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17144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474593" y="1988001"/>
            <a:ext cx="1508927" cy="640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Способ выполнения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4071942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Умения и навыки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285852" y="471488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5429264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Оценка выполненной работы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4" idx="2"/>
          </p:cNvCxnSpPr>
          <p:nvPr/>
        </p:nvCxnSpPr>
        <p:spPr>
          <a:xfrm rot="5400000">
            <a:off x="3149311" y="934741"/>
            <a:ext cx="4164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500430" y="1428736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3438" y="2071678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0800000" flipV="1">
            <a:off x="2857488" y="4286256"/>
            <a:ext cx="57150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214678" y="5072074"/>
            <a:ext cx="92869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1" idx="0"/>
          </p:cNvCxnSpPr>
          <p:nvPr/>
        </p:nvCxnSpPr>
        <p:spPr>
          <a:xfrm rot="10800000" flipV="1">
            <a:off x="4357686" y="3500438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86248" y="314324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Планирование</a:t>
            </a:r>
            <a:endParaRPr lang="ru-RU" dirty="0"/>
          </a:p>
        </p:txBody>
      </p:sp>
      <p:cxnSp>
        <p:nvCxnSpPr>
          <p:cNvPr id="27" name="Прямая со стрелкой 26"/>
          <p:cNvCxnSpPr>
            <a:stCxn id="9" idx="2"/>
            <a:endCxn id="23" idx="0"/>
          </p:cNvCxnSpPr>
          <p:nvPr/>
        </p:nvCxnSpPr>
        <p:spPr>
          <a:xfrm rot="5400000">
            <a:off x="5696787" y="2610977"/>
            <a:ext cx="514773" cy="549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000232" y="500042"/>
            <a:ext cx="5143536" cy="64294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Формы организации труда детей в детском саду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500174"/>
            <a:ext cx="1643074" cy="928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Поручения (индивидуальные и совместные)</a:t>
            </a:r>
            <a:endParaRPr lang="ru-RU" sz="1000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000364" y="1357298"/>
            <a:ext cx="1928826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Дежурства (индивидуальные и  совместные)</a:t>
            </a:r>
            <a:endParaRPr lang="ru-RU" sz="1000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643570" y="1428736"/>
            <a:ext cx="2143140" cy="114300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Коллективный труд</a:t>
            </a:r>
            <a:endParaRPr lang="ru-RU" sz="1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786058"/>
          <a:ext cx="2428892" cy="714380"/>
        </p:xfrm>
        <a:graphic>
          <a:graphicData uri="http://schemas.openxmlformats.org/drawingml/2006/table">
            <a:tbl>
              <a:tblPr/>
              <a:tblGrid>
                <a:gridCol w="2428892"/>
              </a:tblGrid>
              <a:tr h="714380">
                <a:tc>
                  <a:txBody>
                    <a:bodyPr/>
                    <a:lstStyle/>
                    <a:p>
                      <a:r>
                        <a:rPr lang="ru-RU" dirty="0" smtClean="0"/>
                        <a:t>Эпизодические (кратковременные)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500034" y="4071942"/>
          <a:ext cx="2071702" cy="500066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Длительные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57200" y="5250426"/>
          <a:ext cx="2344994" cy="678904"/>
        </p:xfrm>
        <a:graphic>
          <a:graphicData uri="http://schemas.openxmlformats.org/drawingml/2006/table">
            <a:tbl>
              <a:tblPr/>
              <a:tblGrid>
                <a:gridCol w="2344994"/>
              </a:tblGrid>
              <a:tr h="67890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Отсроченные по времени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714744" y="3214686"/>
          <a:ext cx="2071702" cy="1285884"/>
        </p:xfrm>
        <a:graphic>
          <a:graphicData uri="http://schemas.openxmlformats.org/drawingml/2006/table">
            <a:tbl>
              <a:tblPr/>
              <a:tblGrid>
                <a:gridCol w="2071702"/>
              </a:tblGrid>
              <a:tr h="532532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753352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столовой  и занятиям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3643306" y="4857760"/>
          <a:ext cx="2286016" cy="1485904"/>
        </p:xfrm>
        <a:graphic>
          <a:graphicData uri="http://schemas.openxmlformats.org/drawingml/2006/table">
            <a:tbl>
              <a:tblPr/>
              <a:tblGrid>
                <a:gridCol w="228601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возраст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834907">
                <a:tc>
                  <a:txBody>
                    <a:bodyPr/>
                    <a:lstStyle/>
                    <a:p>
                      <a:r>
                        <a:rPr lang="ru-RU" dirty="0" smtClean="0"/>
                        <a:t>По столовой, занятиям, уголку природы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6572264" y="3012342"/>
          <a:ext cx="2143140" cy="845286"/>
        </p:xfrm>
        <a:graphic>
          <a:graphicData uri="http://schemas.openxmlformats.org/drawingml/2006/table">
            <a:tbl>
              <a:tblPr/>
              <a:tblGrid>
                <a:gridCol w="2143140"/>
              </a:tblGrid>
              <a:tr h="416658">
                <a:tc>
                  <a:txBody>
                    <a:bodyPr/>
                    <a:lstStyle/>
                    <a:p>
                      <a:r>
                        <a:rPr lang="ru-RU" dirty="0" smtClean="0"/>
                        <a:t>Младший возраст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4-6 детей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6572264" y="4643447"/>
          <a:ext cx="2143140" cy="823245"/>
        </p:xfrm>
        <a:graphic>
          <a:graphicData uri="http://schemas.openxmlformats.org/drawingml/2006/table">
            <a:tbl>
              <a:tblPr/>
              <a:tblGrid>
                <a:gridCol w="2143140"/>
              </a:tblGrid>
              <a:tr h="285751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возраст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  <a:tr h="4574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4-25</a:t>
                      </a:r>
                      <a:r>
                        <a:rPr lang="ru-RU" baseline="0" dirty="0" smtClean="0"/>
                        <a:t> детей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9" name="Прямая соединительная линия 18"/>
          <p:cNvCxnSpPr>
            <a:stCxn id="3" idx="1"/>
            <a:endCxn id="5" idx="3"/>
          </p:cNvCxnSpPr>
          <p:nvPr/>
        </p:nvCxnSpPr>
        <p:spPr>
          <a:xfrm rot="5400000">
            <a:off x="4161232" y="946530"/>
            <a:ext cx="214314" cy="6072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3" idx="1"/>
            <a:endCxn id="6" idx="3"/>
          </p:cNvCxnSpPr>
          <p:nvPr/>
        </p:nvCxnSpPr>
        <p:spPr>
          <a:xfrm rot="16200000" flipH="1">
            <a:off x="5500694" y="214290"/>
            <a:ext cx="285752" cy="214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3" idx="2"/>
            <a:endCxn id="4" idx="3"/>
          </p:cNvCxnSpPr>
          <p:nvPr/>
        </p:nvCxnSpPr>
        <p:spPr>
          <a:xfrm rot="10800000" flipV="1">
            <a:off x="1107258" y="821512"/>
            <a:ext cx="892975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1178695" y="4893479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-464379" y="3178967"/>
            <a:ext cx="171451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-1000164" y="3786190"/>
            <a:ext cx="271464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14282" y="2500306"/>
            <a:ext cx="357190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000364" y="2500306"/>
            <a:ext cx="714380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H="1">
            <a:off x="2143108" y="3357562"/>
            <a:ext cx="235745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643570" y="2500306"/>
            <a:ext cx="928694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16200000" flipH="1">
            <a:off x="5072066" y="3143248"/>
            <a:ext cx="2071702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Констатирующий эксперимент </a:t>
            </a:r>
            <a:br>
              <a:rPr lang="ru-RU" sz="2400" dirty="0" smtClean="0"/>
            </a:br>
            <a:r>
              <a:rPr lang="ru-RU" sz="2400" dirty="0" smtClean="0"/>
              <a:t>Цель: </a:t>
            </a:r>
            <a:r>
              <a:rPr lang="ru-RU" sz="1400" b="0" i="1" dirty="0" smtClean="0"/>
              <a:t>выявить уровень знаний о  труде взрослых.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i="1" dirty="0" smtClean="0"/>
              <a:t>В качестве критериев были установлены следующие компоненты:</a:t>
            </a:r>
          </a:p>
          <a:p>
            <a:r>
              <a:rPr lang="ru-RU" sz="2000" i="1" dirty="0" smtClean="0"/>
              <a:t>Представления  о разнообразии профессий и связи труда людей разных профессий.</a:t>
            </a:r>
          </a:p>
          <a:p>
            <a:r>
              <a:rPr lang="ru-RU" sz="2000" i="1" dirty="0" smtClean="0"/>
              <a:t>Общие представления о роли труда взрослых (труд – основа жизни и благополучия).</a:t>
            </a:r>
          </a:p>
          <a:p>
            <a:r>
              <a:rPr lang="ru-RU" sz="2000" i="1" dirty="0" smtClean="0"/>
              <a:t>Представления о роли современной техники в трудовой деятельности.</a:t>
            </a:r>
          </a:p>
          <a:p>
            <a:pPr>
              <a:buNone/>
            </a:pPr>
            <a:r>
              <a:rPr lang="ru-RU" sz="2000" i="1" dirty="0" smtClean="0"/>
              <a:t>                        </a:t>
            </a:r>
            <a:r>
              <a:rPr lang="ru-RU" sz="2000" i="1" u="sng" dirty="0" smtClean="0"/>
              <a:t>Уровни: для определения знаний о  труде взрослых.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Высокий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Выше среднего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Средний</a:t>
            </a:r>
          </a:p>
          <a:p>
            <a:pPr>
              <a:buFont typeface="Wingdings" pitchFamily="2" charset="2"/>
              <a:buChar char="Ø"/>
            </a:pPr>
            <a:r>
              <a:rPr lang="ru-RU" sz="2000" i="1" dirty="0" smtClean="0"/>
              <a:t>Низкий.</a:t>
            </a:r>
            <a:endParaRPr lang="ru-RU" sz="2000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Труд рядом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Труд няни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Труд заведующей</a:t>
            </a:r>
            <a:endParaRPr lang="ru-RU" dirty="0"/>
          </a:p>
        </p:txBody>
      </p:sp>
      <p:pic>
        <p:nvPicPr>
          <p:cNvPr id="5" name="Рисунок 4" descr="Изображение 0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42976" y="2143116"/>
            <a:ext cx="2786082" cy="2286016"/>
          </a:xfrm>
          <a:prstGeom prst="cloud">
            <a:avLst/>
          </a:prstGeom>
        </p:spPr>
      </p:pic>
      <p:pic>
        <p:nvPicPr>
          <p:cNvPr id="7" name="Рисунок 6" descr="Изображение 04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628" y="2143116"/>
            <a:ext cx="3000396" cy="2250298"/>
          </a:xfrm>
          <a:prstGeom prst="roundRect">
            <a:avLst/>
          </a:prstGeom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7624" y="4500570"/>
            <a:ext cx="2845973" cy="2357430"/>
          </a:xfrm>
          <a:prstGeom prst="roundRect">
            <a:avLst/>
          </a:prstGeom>
        </p:spPr>
      </p:pic>
      <p:pic>
        <p:nvPicPr>
          <p:cNvPr id="9" name="Рисунок 8" descr="Изображение 04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4500570"/>
            <a:ext cx="3143240" cy="2357430"/>
          </a:xfrm>
          <a:prstGeom prst="cloud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4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9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9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1055</TotalTime>
  <Words>733</Words>
  <Application>Microsoft Office PowerPoint</Application>
  <PresentationFormat>Экран (4:3)</PresentationFormat>
  <Paragraphs>126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Трудовое воспитание</vt:lpstr>
      <vt:lpstr>Формирование представлений о труде взрослых у старших дошкольников.</vt:lpstr>
      <vt:lpstr>Трудовое воспитание – важное средство всестороннего развития личности дошкольника. Разумно организованный труд укрепляет физические силы, здоровье ребенка. Процесс труда требует от человека мобилизации всех его способностей: умственных, нравственных, волевых. Ребенок став взрослым, действительно должен трудиться, на благо общества и для собственного удовлетворения и самосовершенствования. Каждый вид труда требует своих специфических знаний, умений и навыков, позволяющих создать ожидаемый продукт.</vt:lpstr>
      <vt:lpstr>Слайд 4</vt:lpstr>
      <vt:lpstr>Ознакомление с трудом взрослых будет осуществляться успешно  при условиях:</vt:lpstr>
      <vt:lpstr>Слайд 6</vt:lpstr>
      <vt:lpstr>Слайд 7</vt:lpstr>
      <vt:lpstr>Констатирующий эксперимент  Цель: выявить уровень знаний о  труде взрослых.</vt:lpstr>
      <vt:lpstr>Труд рядом</vt:lpstr>
      <vt:lpstr>План воспитательно-образовательной работы по формированию представлений  о труде  взрослых.</vt:lpstr>
      <vt:lpstr>Труд людей разных профессий </vt:lpstr>
      <vt:lpstr>Океан  мыльных пузырей</vt:lpstr>
      <vt:lpstr>Горы глади</vt:lpstr>
      <vt:lpstr>Профессия  врач</vt:lpstr>
      <vt:lpstr>Королевство Вкуснотеево.</vt:lpstr>
      <vt:lpstr>Дежурные  по столовой</vt:lpstr>
      <vt:lpstr>Профессии: «Кем быть?</vt:lpstr>
      <vt:lpstr>Профессия военный:        моряки; летчики; танкисты; пограничники; десантник …</vt:lpstr>
      <vt:lpstr>Составление  творческих рассказов на темы:</vt:lpstr>
      <vt:lpstr>Картинки и иллюстрации на тему: «Представления о профессиях»</vt:lpstr>
      <vt:lpstr>Экскурсия в пожарную часть</vt:lpstr>
      <vt:lpstr>Сюжетно-ролевые игры:</vt:lpstr>
      <vt:lpstr>Изобразительная деятельность на тему: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</dc:title>
  <dc:creator>Admin</dc:creator>
  <cp:lastModifiedBy>1</cp:lastModifiedBy>
  <cp:revision>197</cp:revision>
  <dcterms:created xsi:type="dcterms:W3CDTF">2010-02-13T14:35:40Z</dcterms:created>
  <dcterms:modified xsi:type="dcterms:W3CDTF">2014-06-05T16:18:15Z</dcterms:modified>
</cp:coreProperties>
</file>