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74" r:id="rId10"/>
    <p:sldId id="275" r:id="rId11"/>
    <p:sldId id="276" r:id="rId12"/>
    <p:sldId id="261" r:id="rId13"/>
    <p:sldId id="277" r:id="rId14"/>
    <p:sldId id="262" r:id="rId15"/>
    <p:sldId id="278" r:id="rId16"/>
    <p:sldId id="282" r:id="rId17"/>
    <p:sldId id="263" r:id="rId18"/>
    <p:sldId id="264" r:id="rId19"/>
    <p:sldId id="279" r:id="rId20"/>
    <p:sldId id="265" r:id="rId21"/>
    <p:sldId id="266" r:id="rId22"/>
    <p:sldId id="280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19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786742" cy="214314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Презентация составлена Учителем-логопедом высшей квалификационной категории ГБОУ ЦПМСС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Калининского района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санкт-петербурга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Коленковой</a:t>
            </a:r>
            <a:r>
              <a:rPr lang="ru-RU" sz="2000" b="1" i="1" dirty="0" smtClean="0">
                <a:solidFill>
                  <a:srgbClr val="002060"/>
                </a:solidFill>
              </a:rPr>
              <a:t> Инной Васильевной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8929718" cy="22145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к уроку «Дифференциация прописных строчных букв </a:t>
            </a:r>
            <a:r>
              <a:rPr lang="ru-RU" b="1" i="1" dirty="0" err="1" smtClean="0">
                <a:solidFill>
                  <a:srgbClr val="FF0000"/>
                </a:solidFill>
              </a:rPr>
              <a:t>х</a:t>
            </a:r>
            <a:r>
              <a:rPr lang="ru-RU" b="1" dirty="0" smtClean="0">
                <a:solidFill>
                  <a:srgbClr val="FF0000"/>
                </a:solidFill>
              </a:rPr>
              <a:t> и </a:t>
            </a:r>
            <a:r>
              <a:rPr lang="ru-RU" b="1" i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93" y="1487982"/>
            <a:ext cx="6551655" cy="38698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rzh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928670"/>
            <a:ext cx="7000892" cy="4667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Загадка от Незнайки</a:t>
            </a:r>
            <a:endParaRPr lang="ru-RU" sz="4400" b="1" dirty="0"/>
          </a:p>
        </p:txBody>
      </p:sp>
      <p:pic>
        <p:nvPicPr>
          <p:cNvPr id="2050" name="Picture 2" descr="C:\Users\lenovo\Documents\ж-х -3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460991" y="1039415"/>
            <a:ext cx="4180183" cy="553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Жужелица</a:t>
            </a:r>
            <a:endParaRPr lang="ru-RU" sz="4400" b="1" dirty="0"/>
          </a:p>
        </p:txBody>
      </p:sp>
      <p:pic>
        <p:nvPicPr>
          <p:cNvPr id="6" name="Содержимое 5" descr="inde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16200000">
            <a:off x="2657415" y="2300231"/>
            <a:ext cx="3740361" cy="3089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err="1" smtClean="0"/>
              <a:t>Ужиха</a:t>
            </a:r>
            <a:endParaRPr lang="ru-RU" sz="4400" b="1" dirty="0"/>
          </a:p>
        </p:txBody>
      </p:sp>
      <p:pic>
        <p:nvPicPr>
          <p:cNvPr id="3074" name="Picture 2" descr="C:\Users\lenovo\Documents\ужих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604" y="1724784"/>
            <a:ext cx="5715040" cy="4367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lenovo\Documents\ужиха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71604" y="1714488"/>
            <a:ext cx="5715040" cy="43672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785926"/>
            <a:ext cx="5357850" cy="3565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5"/>
            <a:ext cx="2571768" cy="2105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57166"/>
            <a:ext cx="3694357" cy="206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м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587" y="3357562"/>
            <a:ext cx="3869351" cy="289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071942"/>
            <a:ext cx="2831941" cy="2121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дю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127" y="2428868"/>
            <a:ext cx="315947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Вставьте пропущенные буквы</a:t>
            </a:r>
            <a:endParaRPr lang="ru-RU" sz="4000" b="1" dirty="0"/>
          </a:p>
        </p:txBody>
      </p:sp>
      <p:pic>
        <p:nvPicPr>
          <p:cNvPr id="1026" name="Picture 2" descr="G:\х-ж-4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315244" y="-172160"/>
            <a:ext cx="4513511" cy="8001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Ежиха</a:t>
            </a:r>
            <a:endParaRPr lang="ru-RU" sz="4400" b="1" dirty="0"/>
          </a:p>
        </p:txBody>
      </p:sp>
      <p:pic>
        <p:nvPicPr>
          <p:cNvPr id="4098" name="Picture 2" descr="C:\Users\lenovo\Documents\ежиха и ежата 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499916" y="1527175"/>
            <a:ext cx="4107656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1" y="1285861"/>
            <a:ext cx="5790159" cy="4337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7157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i="1" u="sng" dirty="0" smtClean="0"/>
              <a:t>Логопедическая тема</a:t>
            </a:r>
            <a:r>
              <a:rPr lang="ru-RU" dirty="0" smtClean="0"/>
              <a:t>: Дифференциация  строчных  прописных  букв Х-Ж в предложениях.</a:t>
            </a:r>
          </a:p>
          <a:p>
            <a:r>
              <a:rPr lang="ru-RU" b="1" i="1" u="sng" dirty="0" smtClean="0"/>
              <a:t>Лексическая тема</a:t>
            </a:r>
            <a:r>
              <a:rPr lang="ru-RU" dirty="0" smtClean="0"/>
              <a:t>: Забота животных о своем потомстве. </a:t>
            </a:r>
          </a:p>
          <a:p>
            <a:r>
              <a:rPr lang="ru-RU" b="1" i="1" u="sng" dirty="0" smtClean="0"/>
              <a:t>Грамматическая тема</a:t>
            </a:r>
            <a:r>
              <a:rPr lang="ru-RU" dirty="0" smtClean="0"/>
              <a:t>: Грамматическое оформление  предложения.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1445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Игра «Волшебные </a:t>
            </a:r>
            <a:r>
              <a:rPr lang="ru-RU" sz="4900" b="1" dirty="0" smtClean="0"/>
              <a:t>буквы»</a:t>
            </a:r>
            <a:br>
              <a:rPr lang="ru-RU" sz="4900" b="1" dirty="0" smtClean="0"/>
            </a:br>
            <a:r>
              <a:rPr lang="ru-RU" dirty="0" smtClean="0"/>
              <a:t> </a:t>
            </a:r>
            <a:endParaRPr lang="ru-RU" sz="4400" b="1" dirty="0"/>
          </a:p>
        </p:txBody>
      </p:sp>
      <p:pic>
        <p:nvPicPr>
          <p:cNvPr id="5122" name="Picture 2" descr="C:\Users\lenovo\Documents\ж-х -1 волшебные буквы.T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2336277" y="621773"/>
            <a:ext cx="4261282" cy="649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err="1" smtClean="0"/>
              <a:t>Стрижиха</a:t>
            </a:r>
            <a:endParaRPr lang="ru-RU" sz="4400" b="1" dirty="0"/>
          </a:p>
        </p:txBody>
      </p:sp>
      <p:pic>
        <p:nvPicPr>
          <p:cNvPr id="6146" name="Picture 2" descr="C:\Users\lenovo\Documents\стрижих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24744" y="1527175"/>
            <a:ext cx="685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pus_apus_rory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33" y="1333485"/>
            <a:ext cx="6465139" cy="43100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ocuments\моржиха с млоржонком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709310">
            <a:off x="5128076" y="613155"/>
            <a:ext cx="3434279" cy="2297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C:\Users\lenovo\Documents\стрижиха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0585603">
            <a:off x="517117" y="3279123"/>
            <a:ext cx="3609995" cy="2406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у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4071967" cy="30500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lenovo\Documents\ужиха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14810" y="3071810"/>
            <a:ext cx="392636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св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6" y="714356"/>
            <a:ext cx="2286004" cy="2286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м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178" y="3929066"/>
            <a:ext cx="207170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сс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538" y="785794"/>
            <a:ext cx="2714644" cy="2025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сч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4402" y="3857628"/>
            <a:ext cx="2286016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/>
              <a:t>МОЛОДЦЫ, РЕБЯТА!</a:t>
            </a:r>
            <a:endParaRPr lang="ru-RU" sz="44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1448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Цель урока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214554"/>
            <a:ext cx="8503920" cy="388449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Формирование навыка дифференциации </a:t>
            </a:r>
            <a:r>
              <a:rPr lang="ru-RU" b="1" dirty="0" err="1" smtClean="0"/>
              <a:t>оптико-кинетически</a:t>
            </a:r>
            <a:r>
              <a:rPr lang="ru-RU" b="1" dirty="0" smtClean="0"/>
              <a:t> сходных букв  </a:t>
            </a:r>
            <a:r>
              <a:rPr lang="ru-RU" b="1" dirty="0" err="1" smtClean="0"/>
              <a:t>х</a:t>
            </a:r>
            <a:r>
              <a:rPr lang="ru-RU" b="1" dirty="0" smtClean="0"/>
              <a:t> – ж на материале предложений.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Задачи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u="sng" dirty="0" smtClean="0"/>
              <a:t>Коррекционные:</a:t>
            </a:r>
            <a:endParaRPr lang="ru-RU" dirty="0" smtClean="0"/>
          </a:p>
          <a:p>
            <a:r>
              <a:rPr lang="ru-RU" dirty="0" smtClean="0"/>
              <a:t>Формировать чёткие графические образы строчных прописных букв </a:t>
            </a:r>
            <a:r>
              <a:rPr lang="ru-RU" dirty="0" err="1" smtClean="0"/>
              <a:t>х</a:t>
            </a:r>
            <a:r>
              <a:rPr lang="ru-RU" dirty="0" smtClean="0"/>
              <a:t> – ж, отрабатывать своевременное переключение с одной кинемы на другую;</a:t>
            </a:r>
          </a:p>
          <a:p>
            <a:r>
              <a:rPr lang="ru-RU" dirty="0" smtClean="0"/>
              <a:t>Развивать умение пользоваться </a:t>
            </a:r>
            <a:r>
              <a:rPr lang="ru-RU" dirty="0" err="1" smtClean="0"/>
              <a:t>логоритмами</a:t>
            </a:r>
            <a:r>
              <a:rPr lang="ru-RU" dirty="0" smtClean="0"/>
              <a:t> при написании букв, сходных по начертанию;</a:t>
            </a:r>
          </a:p>
          <a:p>
            <a:r>
              <a:rPr lang="ru-RU" dirty="0" smtClean="0"/>
              <a:t>Развивать зрительное восприятие, анализ и синтез, пространственную ориентировку;</a:t>
            </a:r>
          </a:p>
          <a:p>
            <a:r>
              <a:rPr lang="ru-RU" dirty="0" smtClean="0"/>
              <a:t>Работать над слоговым анализов и синтезом;</a:t>
            </a:r>
          </a:p>
          <a:p>
            <a:r>
              <a:rPr lang="ru-RU" dirty="0" smtClean="0"/>
              <a:t>Развивать языковой анализ и синтез на материале предложений;</a:t>
            </a:r>
          </a:p>
          <a:p>
            <a:r>
              <a:rPr lang="ru-RU" dirty="0" smtClean="0"/>
              <a:t>Формировать функцию словообразования;</a:t>
            </a:r>
          </a:p>
          <a:p>
            <a:r>
              <a:rPr lang="ru-RU" dirty="0" smtClean="0"/>
              <a:t> Развивать высшие психические функции (зрительное и слуховое внимание и память, конструктивный </a:t>
            </a:r>
            <a:r>
              <a:rPr lang="ru-RU" dirty="0" err="1" smtClean="0"/>
              <a:t>праксис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Закреплять временные представления.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u="sng" dirty="0" smtClean="0"/>
              <a:t>Образовательные:</a:t>
            </a:r>
            <a:endParaRPr lang="ru-RU" dirty="0" smtClean="0"/>
          </a:p>
          <a:p>
            <a:r>
              <a:rPr lang="ru-RU" dirty="0" smtClean="0"/>
              <a:t>Показать связь звука и буквы;</a:t>
            </a:r>
          </a:p>
          <a:p>
            <a:r>
              <a:rPr lang="ru-RU" dirty="0" smtClean="0"/>
              <a:t>Учить пользоваться схематическим планом ответа;</a:t>
            </a:r>
          </a:p>
          <a:p>
            <a:r>
              <a:rPr lang="ru-RU" dirty="0" smtClean="0"/>
              <a:t>Формировать навыки знаковой символизации;</a:t>
            </a:r>
          </a:p>
          <a:p>
            <a:r>
              <a:rPr lang="ru-RU" dirty="0" smtClean="0"/>
              <a:t>Совершенствовать навык орфографического проговаривания;</a:t>
            </a:r>
          </a:p>
          <a:p>
            <a:r>
              <a:rPr lang="ru-RU" dirty="0" smtClean="0"/>
              <a:t>Тренировать навык чтения;</a:t>
            </a:r>
          </a:p>
          <a:p>
            <a:r>
              <a:rPr lang="ru-RU" dirty="0" smtClean="0"/>
              <a:t>Формировать навык  грамматического оформления предложения;</a:t>
            </a:r>
          </a:p>
          <a:p>
            <a:r>
              <a:rPr lang="ru-RU" dirty="0" smtClean="0"/>
              <a:t>Обогащать лексический запас по теме «Животные»;</a:t>
            </a:r>
          </a:p>
          <a:p>
            <a:r>
              <a:rPr lang="ru-RU" dirty="0" smtClean="0"/>
              <a:t>Совершенствовать </a:t>
            </a:r>
            <a:r>
              <a:rPr lang="ru-RU" dirty="0" err="1" smtClean="0"/>
              <a:t>графо-моторные</a:t>
            </a:r>
            <a:r>
              <a:rPr lang="ru-RU" dirty="0" smtClean="0"/>
              <a:t> навыки.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u="sng" dirty="0" smtClean="0"/>
              <a:t>Воспитательные:</a:t>
            </a:r>
            <a:endParaRPr lang="ru-RU" dirty="0" smtClean="0"/>
          </a:p>
          <a:p>
            <a:r>
              <a:rPr lang="ru-RU" dirty="0" smtClean="0"/>
              <a:t>Создать положительный эмоциональный настрой у детей;</a:t>
            </a:r>
          </a:p>
          <a:p>
            <a:r>
              <a:rPr lang="ru-RU" dirty="0" smtClean="0"/>
              <a:t>Прививать интерес к речевым единицам;</a:t>
            </a:r>
          </a:p>
          <a:p>
            <a:r>
              <a:rPr lang="ru-RU" dirty="0" smtClean="0"/>
              <a:t>Учить слушать и слышать окружающих;</a:t>
            </a:r>
          </a:p>
          <a:p>
            <a:r>
              <a:rPr lang="ru-RU" dirty="0" smtClean="0"/>
              <a:t>Формировать навыки самоконтроля;</a:t>
            </a:r>
          </a:p>
          <a:p>
            <a:r>
              <a:rPr lang="ru-RU" dirty="0" smtClean="0"/>
              <a:t>Содействовать формированию уважительного отношения к родителям, к материнству.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Карта - подсказка</a:t>
            </a:r>
            <a:endParaRPr lang="ru-RU" sz="4400" b="1" dirty="0"/>
          </a:p>
        </p:txBody>
      </p:sp>
      <p:pic>
        <p:nvPicPr>
          <p:cNvPr id="1026" name="Picture 2" descr="G:\подсказка х-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1571612"/>
            <a:ext cx="3332968" cy="4713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Моржиха</a:t>
            </a:r>
            <a:endParaRPr lang="ru-RU" sz="4400" b="1" dirty="0"/>
          </a:p>
        </p:txBody>
      </p:sp>
      <p:pic>
        <p:nvPicPr>
          <p:cNvPr id="2050" name="Picture 2" descr="C:\Users\lenovo\Documents\моржиха с млоржонк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76457" y="1602897"/>
            <a:ext cx="6681691" cy="4469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7044185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2238</TotalTime>
  <Words>260</Words>
  <PresentationFormat>Экран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Официальная</vt:lpstr>
      <vt:lpstr>Презентация к уроку «Дифференциация прописных строчных букв х и ж»</vt:lpstr>
      <vt:lpstr>Темы: </vt:lpstr>
      <vt:lpstr>Цель урока </vt:lpstr>
      <vt:lpstr>Задачи</vt:lpstr>
      <vt:lpstr>Слайд 5</vt:lpstr>
      <vt:lpstr>Слайд 6</vt:lpstr>
      <vt:lpstr>Карта - подсказка</vt:lpstr>
      <vt:lpstr>Моржиха</vt:lpstr>
      <vt:lpstr>Слайд 9</vt:lpstr>
      <vt:lpstr>Слайд 10</vt:lpstr>
      <vt:lpstr>Слайд 11</vt:lpstr>
      <vt:lpstr>Загадка от Незнайки</vt:lpstr>
      <vt:lpstr>Жужелица</vt:lpstr>
      <vt:lpstr>Ужиха</vt:lpstr>
      <vt:lpstr>Слайд 15</vt:lpstr>
      <vt:lpstr>Слайд 16</vt:lpstr>
      <vt:lpstr>Вставьте пропущенные буквы</vt:lpstr>
      <vt:lpstr>Ежиха</vt:lpstr>
      <vt:lpstr>Слайд 19</vt:lpstr>
      <vt:lpstr>Игра «Волшебные буквы»  </vt:lpstr>
      <vt:lpstr>Стрижиха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«Дифференциация прописных строчных букв х и ж»</dc:title>
  <dc:creator>lenovo</dc:creator>
  <cp:lastModifiedBy>Надежда</cp:lastModifiedBy>
  <cp:revision>132</cp:revision>
  <dcterms:created xsi:type="dcterms:W3CDTF">2015-03-30T02:43:11Z</dcterms:created>
  <dcterms:modified xsi:type="dcterms:W3CDTF">2015-04-11T00:19:35Z</dcterms:modified>
</cp:coreProperties>
</file>