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19.04.2015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6"/>
          <p:cNvSpPr>
            <a:spLocks noGrp="1" noChangeArrowheads="1"/>
          </p:cNvSpPr>
          <p:nvPr>
            <p:ph type="ftr" sz="quarter" idx="10"/>
          </p:nvPr>
        </p:nvSpPr>
        <p:spPr>
          <a:ln/>
        </p:spPr>
        <p:txBody>
          <a:bodyPr/>
          <a:lstStyle>
            <a:lvl1pPr>
              <a:defRPr/>
            </a:lvl1pPr>
          </a:lstStyle>
          <a:p>
            <a:pPr>
              <a:defRPr/>
            </a:pPr>
            <a:endParaRPr lang="ru-RU"/>
          </a:p>
        </p:txBody>
      </p:sp>
      <p:sp>
        <p:nvSpPr>
          <p:cNvPr id="4" name="Rectangle 27"/>
          <p:cNvSpPr>
            <a:spLocks noGrp="1" noChangeArrowheads="1"/>
          </p:cNvSpPr>
          <p:nvPr>
            <p:ph type="sldNum" sz="quarter" idx="11"/>
          </p:nvPr>
        </p:nvSpPr>
        <p:spPr>
          <a:ln/>
        </p:spPr>
        <p:txBody>
          <a:bodyPr/>
          <a:lstStyle>
            <a:lvl1pPr>
              <a:defRPr/>
            </a:lvl1pPr>
          </a:lstStyle>
          <a:p>
            <a:pPr>
              <a:defRPr/>
            </a:pPr>
            <a:fld id="{7DD0642F-1228-4A00-9773-E991D2AEB4E8}" type="slidenum">
              <a:rPr lang="ru-RU"/>
              <a:pPr>
                <a:defRPr/>
              </a:pPr>
              <a:t>‹#›</a:t>
            </a:fld>
            <a:endParaRPr lang="ru-RU"/>
          </a:p>
        </p:txBody>
      </p:sp>
      <p:sp>
        <p:nvSpPr>
          <p:cNvPr id="5"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5516495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pPr>
              <a:defRPr/>
            </a:pPr>
            <a:fld id="{269270DB-7DEE-4EF3-8921-53F1C784FF78}" type="slidenum">
              <a:rPr lang="ru-RU"/>
              <a:pPr>
                <a:defRPr/>
              </a:pPr>
              <a:t>‹#›</a:t>
            </a:fld>
            <a:endParaRPr 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88425535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6"/>
          <p:cNvSpPr>
            <a:spLocks noGrp="1" noChangeArrowheads="1"/>
          </p:cNvSpPr>
          <p:nvPr>
            <p:ph type="ftr" sz="quarter" idx="10"/>
          </p:nvPr>
        </p:nvSpPr>
        <p:spPr>
          <a:ln/>
        </p:spPr>
        <p:txBody>
          <a:bodyPr/>
          <a:lstStyle>
            <a:lvl1pPr>
              <a:defRPr/>
            </a:lvl1pPr>
          </a:lstStyle>
          <a:p>
            <a:pPr>
              <a:defRPr/>
            </a:pPr>
            <a:endParaRPr lang="ru-RU"/>
          </a:p>
        </p:txBody>
      </p:sp>
      <p:sp>
        <p:nvSpPr>
          <p:cNvPr id="7" name="Rectangle 27"/>
          <p:cNvSpPr>
            <a:spLocks noGrp="1" noChangeArrowheads="1"/>
          </p:cNvSpPr>
          <p:nvPr>
            <p:ph type="sldNum" sz="quarter" idx="11"/>
          </p:nvPr>
        </p:nvSpPr>
        <p:spPr>
          <a:ln/>
        </p:spPr>
        <p:txBody>
          <a:bodyPr/>
          <a:lstStyle>
            <a:lvl1pPr>
              <a:defRPr/>
            </a:lvl1pPr>
          </a:lstStyle>
          <a:p>
            <a:pPr>
              <a:defRPr/>
            </a:pPr>
            <a:fld id="{7266F6AB-8841-4627-8ABE-4ADC4EEEAEB8}" type="slidenum">
              <a:rPr lang="ru-RU"/>
              <a:pPr>
                <a:defRPr/>
              </a:pPr>
              <a:t>‹#›</a:t>
            </a:fld>
            <a:endParaRPr lang="ru-RU"/>
          </a:p>
        </p:txBody>
      </p:sp>
      <p:sp>
        <p:nvSpPr>
          <p:cNvPr id="8"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582635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19.04.2015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19.04.2015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19.04.2015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WordArt 4"/>
          <p:cNvSpPr>
            <a:spLocks noChangeArrowheads="1" noChangeShapeType="1" noTextEdit="1"/>
          </p:cNvSpPr>
          <p:nvPr/>
        </p:nvSpPr>
        <p:spPr bwMode="auto">
          <a:xfrm>
            <a:off x="3132138" y="260350"/>
            <a:ext cx="20097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Кострома </a:t>
            </a:r>
          </a:p>
        </p:txBody>
      </p:sp>
      <p:pic>
        <p:nvPicPr>
          <p:cNvPr id="27651"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148263" y="1412875"/>
            <a:ext cx="3181350" cy="4229100"/>
          </a:xfrm>
          <a:noFill/>
          <a:extLst>
            <a:ext uri="{909E8E84-426E-40DD-AFC4-6F175D3DCCD1}">
              <a14:hiddenFill xmlns:a14="http://schemas.microsoft.com/office/drawing/2010/main">
                <a:solidFill>
                  <a:srgbClr val="FFFFFF"/>
                </a:solidFill>
              </a14:hiddenFill>
            </a:ext>
          </a:extLst>
        </p:spPr>
      </p:pic>
      <p:sp>
        <p:nvSpPr>
          <p:cNvPr id="27652" name="Rectangle 7"/>
          <p:cNvSpPr>
            <a:spLocks noChangeArrowheads="1"/>
          </p:cNvSpPr>
          <p:nvPr/>
        </p:nvSpPr>
        <p:spPr bwMode="auto">
          <a:xfrm>
            <a:off x="395288" y="1576388"/>
            <a:ext cx="381635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lr>
                <a:schemeClr val="hlink"/>
              </a:buClr>
              <a:buSzPct val="80000"/>
              <a:buFont typeface="Wingdings" pitchFamily="2" charset="2"/>
              <a:buChar char="l"/>
              <a:defRPr sz="3200">
                <a:solidFill>
                  <a:schemeClr val="tx1"/>
                </a:solidFill>
                <a:latin typeface="Tahoma" pitchFamily="34" charset="0"/>
                <a:cs typeface="Arial" charset="0"/>
              </a:defRPr>
            </a:lvl1pPr>
            <a:lvl2pPr marL="742950" indent="-285750" algn="l" eaLnBrk="0" hangingPunct="0">
              <a:spcBef>
                <a:spcPct val="20000"/>
              </a:spcBef>
              <a:buClr>
                <a:schemeClr val="folHlink"/>
              </a:buClr>
              <a:buSzPct val="80000"/>
              <a:buFont typeface="Wingdings" pitchFamily="2" charset="2"/>
              <a:buChar char="l"/>
              <a:defRPr sz="2800">
                <a:solidFill>
                  <a:schemeClr val="tx1"/>
                </a:solidFill>
                <a:latin typeface="Tahoma" pitchFamily="34" charset="0"/>
                <a:cs typeface="Arial" charset="0"/>
              </a:defRPr>
            </a:lvl2pPr>
            <a:lvl3pPr marL="1143000" indent="-228600" algn="l" eaLnBrk="0" hangingPunct="0">
              <a:spcBef>
                <a:spcPct val="20000"/>
              </a:spcBef>
              <a:buClr>
                <a:schemeClr val="tx2"/>
              </a:buClr>
              <a:buSzPct val="80000"/>
              <a:buFont typeface="Wingdings" pitchFamily="2" charset="2"/>
              <a:buChar char="l"/>
              <a:defRPr sz="2400">
                <a:solidFill>
                  <a:schemeClr val="tx1"/>
                </a:solidFill>
                <a:latin typeface="Tahoma" pitchFamily="34" charset="0"/>
                <a:cs typeface="Arial" charset="0"/>
              </a:defRPr>
            </a:lvl3pPr>
            <a:lvl4pPr marL="1600200" indent="-228600" algn="l" eaLnBrk="0" hangingPunct="0">
              <a:spcBef>
                <a:spcPct val="20000"/>
              </a:spcBef>
              <a:buClr>
                <a:schemeClr val="hlink"/>
              </a:buClr>
              <a:buSzPct val="80000"/>
              <a:buFont typeface="Wingdings" pitchFamily="2" charset="2"/>
              <a:buChar char="l"/>
              <a:defRPr sz="2000">
                <a:solidFill>
                  <a:schemeClr val="tx1"/>
                </a:solidFill>
                <a:latin typeface="Tahoma" pitchFamily="34" charset="0"/>
                <a:cs typeface="Arial" charset="0"/>
              </a:defRPr>
            </a:lvl4pPr>
            <a:lvl5pPr marL="2057400" indent="-228600" algn="l" eaLnBrk="0" hangingPunct="0">
              <a:spcBef>
                <a:spcPct val="20000"/>
              </a:spcBef>
              <a:buClr>
                <a:schemeClr val="tx1"/>
              </a:buClr>
              <a:buSzPct val="80000"/>
              <a:buFont typeface="Wingdings" pitchFamily="2" charset="2"/>
              <a:buChar char="l"/>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itchFamily="34" charset="0"/>
                <a:cs typeface="Arial" charset="0"/>
              </a:defRPr>
            </a:lvl9pPr>
          </a:lstStyle>
          <a:p>
            <a:pPr eaLnBrk="1" hangingPunct="1">
              <a:spcBef>
                <a:spcPct val="0"/>
              </a:spcBef>
              <a:buClrTx/>
              <a:buSzTx/>
              <a:buFontTx/>
              <a:buNone/>
            </a:pPr>
            <a:r>
              <a:rPr lang="en-US" altLang="ru-RU" sz="1800">
                <a:effectLst/>
              </a:rPr>
              <a:t>Город был основан в 1152 году</a:t>
            </a:r>
            <a:r>
              <a:rPr lang="ru-RU" altLang="ru-RU" sz="1800">
                <a:effectLst/>
              </a:rPr>
              <a:t> </a:t>
            </a:r>
            <a:r>
              <a:rPr lang="en-US" altLang="ru-RU" sz="1800">
                <a:effectLst/>
              </a:rPr>
              <a:t>, в ходе экспансии князя Юрия Долгорукого в Поволжье. Насчет происхождения названия города нет единого мнения. По одной из версий, город назван в честь героини древней славянской легенды о Куп</a:t>
            </a:r>
            <a:r>
              <a:rPr lang="ru-RU" altLang="ru-RU" sz="1800">
                <a:effectLst/>
              </a:rPr>
              <a:t>але и Костроме</a:t>
            </a:r>
            <a:r>
              <a:rPr lang="en-US" altLang="ru-RU" sz="1800">
                <a:effectLst/>
              </a:rPr>
              <a:t>. По другой версии, «Кострома» происходит от слова «</a:t>
            </a:r>
            <a:r>
              <a:rPr lang="ru-RU" altLang="ru-RU" sz="1800">
                <a:effectLst/>
              </a:rPr>
              <a:t>крепость</a:t>
            </a:r>
            <a:r>
              <a:rPr lang="en-US" altLang="ru-RU" sz="1800">
                <a:effectLst/>
              </a:rPr>
              <a:t>»</a:t>
            </a:r>
            <a:endParaRPr lang="ru-RU" altLang="ru-RU" sz="1800">
              <a:effectLst/>
            </a:endParaRPr>
          </a:p>
          <a:p>
            <a:pPr eaLnBrk="1" hangingPunct="1">
              <a:spcBef>
                <a:spcPct val="0"/>
              </a:spcBef>
              <a:buClrTx/>
              <a:buSzTx/>
              <a:buFontTx/>
              <a:buNone/>
            </a:pPr>
            <a:endParaRPr lang="ru-RU" altLang="ru-RU" sz="1800">
              <a:effectLst/>
            </a:endParaRPr>
          </a:p>
          <a:p>
            <a:pPr eaLnBrk="1" hangingPunct="1">
              <a:spcBef>
                <a:spcPct val="0"/>
              </a:spcBef>
              <a:buClrTx/>
              <a:buSzTx/>
              <a:buFontTx/>
              <a:buNone/>
            </a:pPr>
            <a:r>
              <a:rPr lang="ru-RU" altLang="ru-RU" sz="1800">
                <a:effectLst/>
              </a:rPr>
              <a:t>Первое летописное упоминание о существовании Костромы, как значительного города, относится к 1213 году.</a:t>
            </a:r>
            <a:endParaRPr lang="en-US" altLang="ru-RU" sz="1800">
              <a:effectLst/>
            </a:endParaRPr>
          </a:p>
        </p:txBody>
      </p:sp>
    </p:spTree>
    <p:extLst>
      <p:ext uri="{BB962C8B-B14F-4D97-AF65-F5344CB8AC3E}">
        <p14:creationId xmlns:p14="http://schemas.microsoft.com/office/powerpoint/2010/main" val="423066752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931025"/>
          </a:xfrm>
          <a:noFill/>
          <a:extLst>
            <a:ext uri="{909E8E84-426E-40DD-AFC4-6F175D3DCCD1}">
              <a14:hiddenFill xmlns:a14="http://schemas.microsoft.com/office/drawing/2010/main">
                <a:solidFill>
                  <a:srgbClr val="FFFFFF"/>
                </a:solidFill>
              </a14:hiddenFill>
            </a:ext>
          </a:extLst>
        </p:spPr>
      </p:pic>
      <p:sp>
        <p:nvSpPr>
          <p:cNvPr id="36867" name="WordArt 6"/>
          <p:cNvSpPr>
            <a:spLocks noChangeArrowheads="1" noChangeShapeType="1" noTextEdit="1"/>
          </p:cNvSpPr>
          <p:nvPr/>
        </p:nvSpPr>
        <p:spPr bwMode="auto">
          <a:xfrm>
            <a:off x="0" y="115888"/>
            <a:ext cx="4608513" cy="1008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Троицкая церковь </a:t>
            </a:r>
          </a:p>
          <a:p>
            <a:r>
              <a:rPr lang="ru-RU" sz="3600" kern="10">
                <a:gradFill rotWithShape="1">
                  <a:gsLst>
                    <a:gs pos="0">
                      <a:srgbClr val="FFFF00"/>
                    </a:gs>
                    <a:gs pos="100000">
                      <a:srgbClr val="FF9933"/>
                    </a:gs>
                  </a:gsLst>
                  <a:path path="rect">
                    <a:fillToRect l="50000" t="50000" r="50000" b="50000"/>
                  </a:path>
                </a:gradFill>
                <a:latin typeface="Impact"/>
              </a:rPr>
              <a:t>(1808 год)</a:t>
            </a:r>
          </a:p>
        </p:txBody>
      </p:sp>
    </p:spTree>
    <p:extLst>
      <p:ext uri="{BB962C8B-B14F-4D97-AF65-F5344CB8AC3E}">
        <p14:creationId xmlns:p14="http://schemas.microsoft.com/office/powerpoint/2010/main" val="227662408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251950" cy="6858000"/>
          </a:xfrm>
          <a:noFill/>
          <a:extLst>
            <a:ext uri="{909E8E84-426E-40DD-AFC4-6F175D3DCCD1}">
              <a14:hiddenFill xmlns:a14="http://schemas.microsoft.com/office/drawing/2010/main">
                <a:solidFill>
                  <a:srgbClr val="FFFFFF"/>
                </a:solidFill>
              </a14:hiddenFill>
            </a:ext>
          </a:extLst>
        </p:spPr>
      </p:pic>
      <p:sp>
        <p:nvSpPr>
          <p:cNvPr id="37891" name="WordArt 6"/>
          <p:cNvSpPr>
            <a:spLocks noChangeArrowheads="1" noChangeShapeType="1" noTextEdit="1"/>
          </p:cNvSpPr>
          <p:nvPr/>
        </p:nvSpPr>
        <p:spPr bwMode="auto">
          <a:xfrm>
            <a:off x="4133850" y="188913"/>
            <a:ext cx="50101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Успенский собор (1699 г.)</a:t>
            </a:r>
          </a:p>
        </p:txBody>
      </p:sp>
    </p:spTree>
    <p:extLst>
      <p:ext uri="{BB962C8B-B14F-4D97-AF65-F5344CB8AC3E}">
        <p14:creationId xmlns:p14="http://schemas.microsoft.com/office/powerpoint/2010/main" val="83673664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type="body" sz="half" idx="1"/>
          </p:nvPr>
        </p:nvSpPr>
        <p:spPr>
          <a:xfrm>
            <a:off x="0" y="908050"/>
            <a:ext cx="4038600" cy="4573588"/>
          </a:xfrm>
        </p:spPr>
        <p:txBody>
          <a:bodyPr/>
          <a:lstStyle/>
          <a:p>
            <a:pPr eaLnBrk="1" hangingPunct="1">
              <a:buFont typeface="Wingdings" pitchFamily="2" charset="2"/>
              <a:buNone/>
            </a:pPr>
            <a:r>
              <a:rPr lang="ru-RU" altLang="ru-RU" sz="2000" b="1" smtClean="0">
                <a:solidFill>
                  <a:schemeClr val="tx2"/>
                </a:solidFill>
                <a:effectLst/>
              </a:rPr>
              <a:t>Уникальная</a:t>
            </a:r>
          </a:p>
          <a:p>
            <a:pPr eaLnBrk="1" hangingPunct="1">
              <a:buFont typeface="Wingdings" pitchFamily="2" charset="2"/>
              <a:buNone/>
            </a:pPr>
            <a:r>
              <a:rPr lang="ru-RU" altLang="ru-RU" sz="2000" b="1" smtClean="0">
                <a:solidFill>
                  <a:schemeClr val="tx2"/>
                </a:solidFill>
                <a:effectLst/>
              </a:rPr>
              <a:t>планировка города-</a:t>
            </a:r>
          </a:p>
          <a:p>
            <a:pPr eaLnBrk="1" hangingPunct="1">
              <a:buFont typeface="Wingdings" pitchFamily="2" charset="2"/>
              <a:buNone/>
            </a:pPr>
            <a:r>
              <a:rPr lang="ru-RU" altLang="ru-RU" sz="2000" smtClean="0">
                <a:solidFill>
                  <a:schemeClr val="tx2"/>
                </a:solidFill>
                <a:effectLst/>
              </a:rPr>
              <a:t>яркий пример европейского</a:t>
            </a:r>
          </a:p>
          <a:p>
            <a:pPr eaLnBrk="1" hangingPunct="1">
              <a:buFont typeface="Wingdings" pitchFamily="2" charset="2"/>
              <a:buNone/>
            </a:pPr>
            <a:r>
              <a:rPr lang="ru-RU" altLang="ru-RU" sz="2000" smtClean="0">
                <a:solidFill>
                  <a:schemeClr val="tx2"/>
                </a:solidFill>
                <a:effectLst/>
              </a:rPr>
              <a:t>градостроительства. </a:t>
            </a:r>
          </a:p>
          <a:p>
            <a:pPr eaLnBrk="1" hangingPunct="1">
              <a:buFont typeface="Wingdings" pitchFamily="2" charset="2"/>
              <a:buNone/>
            </a:pPr>
            <a:r>
              <a:rPr lang="ru-RU" altLang="ru-RU" sz="2000" smtClean="0">
                <a:solidFill>
                  <a:schemeClr val="tx2"/>
                </a:solidFill>
                <a:effectLst/>
              </a:rPr>
              <a:t>По легенде, императрица</a:t>
            </a:r>
          </a:p>
          <a:p>
            <a:pPr eaLnBrk="1" hangingPunct="1">
              <a:buFont typeface="Wingdings" pitchFamily="2" charset="2"/>
              <a:buNone/>
            </a:pPr>
            <a:r>
              <a:rPr lang="ru-RU" altLang="ru-RU" sz="2000" smtClean="0">
                <a:solidFill>
                  <a:schemeClr val="tx2"/>
                </a:solidFill>
                <a:effectLst/>
              </a:rPr>
              <a:t>Екатерина II,посетившая</a:t>
            </a:r>
          </a:p>
          <a:p>
            <a:pPr eaLnBrk="1" hangingPunct="1">
              <a:buFont typeface="Wingdings" pitchFamily="2" charset="2"/>
              <a:buNone/>
            </a:pPr>
            <a:r>
              <a:rPr lang="ru-RU" altLang="ru-RU" sz="2000" smtClean="0">
                <a:solidFill>
                  <a:schemeClr val="tx2"/>
                </a:solidFill>
                <a:effectLst/>
              </a:rPr>
              <a:t>Кострому, повелела строить</a:t>
            </a:r>
          </a:p>
          <a:p>
            <a:pPr eaLnBrk="1" hangingPunct="1">
              <a:buFont typeface="Wingdings" pitchFamily="2" charset="2"/>
              <a:buNone/>
            </a:pPr>
            <a:r>
              <a:rPr lang="ru-RU" altLang="ru-RU" sz="2000" smtClean="0">
                <a:solidFill>
                  <a:schemeClr val="tx2"/>
                </a:solidFill>
                <a:effectLst/>
              </a:rPr>
              <a:t>город, показывает ее веер,</a:t>
            </a:r>
          </a:p>
          <a:p>
            <a:pPr eaLnBrk="1" hangingPunct="1">
              <a:buFont typeface="Wingdings" pitchFamily="2" charset="2"/>
              <a:buNone/>
            </a:pPr>
            <a:r>
              <a:rPr lang="ru-RU" altLang="ru-RU" sz="2000" smtClean="0">
                <a:solidFill>
                  <a:schemeClr val="tx2"/>
                </a:solidFill>
                <a:effectLst/>
              </a:rPr>
              <a:t>небрежно брошенный на стол</a:t>
            </a:r>
            <a:r>
              <a:rPr lang="ru-RU" altLang="ru-RU" sz="2000" smtClean="0">
                <a:effectLst/>
              </a:rPr>
              <a:t>. </a:t>
            </a:r>
          </a:p>
        </p:txBody>
      </p:sp>
      <p:pic>
        <p:nvPicPr>
          <p:cNvPr id="27651"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40200" y="828675"/>
            <a:ext cx="5003800" cy="47148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19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5715">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115715">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115715">
                                            <p:txEl>
                                              <p:pRg st="2" end="2"/>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115715">
                                            <p:txEl>
                                              <p:pRg st="3" end="3"/>
                                            </p:txEl>
                                          </p:spTgt>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115715">
                                            <p:txEl>
                                              <p:pRg st="4" end="4"/>
                                            </p:txEl>
                                          </p:spTgt>
                                        </p:tgtEl>
                                        <p:attrNameLst>
                                          <p:attrName>style.fontWeight</p:attrName>
                                        </p:attrNameLst>
                                      </p:cBhvr>
                                      <p:to>
                                        <p:strVal val="bold"/>
                                      </p:to>
                                    </p:set>
                                  </p:childTnLst>
                                </p:cTn>
                              </p:par>
                              <p:par>
                                <p:cTn id="15" presetID="15" presetClass="emph" presetSubtype="0" nodeType="withEffect">
                                  <p:stCondLst>
                                    <p:cond delay="0"/>
                                  </p:stCondLst>
                                  <p:iterate type="lt">
                                    <p:tmAbs val="25"/>
                                  </p:iterate>
                                  <p:childTnLst>
                                    <p:set>
                                      <p:cBhvr override="childStyle">
                                        <p:cTn id="16" dur="indefinite"/>
                                        <p:tgtEl>
                                          <p:spTgt spid="115715">
                                            <p:txEl>
                                              <p:pRg st="5" end="5"/>
                                            </p:txEl>
                                          </p:spTgt>
                                        </p:tgtEl>
                                        <p:attrNameLst>
                                          <p:attrName>style.fontWeight</p:attrName>
                                        </p:attrNameLst>
                                      </p:cBhvr>
                                      <p:to>
                                        <p:strVal val="bold"/>
                                      </p:to>
                                    </p:set>
                                  </p:childTnLst>
                                </p:cTn>
                              </p:par>
                              <p:par>
                                <p:cTn id="17" presetID="15" presetClass="emph" presetSubtype="0" nodeType="withEffect">
                                  <p:stCondLst>
                                    <p:cond delay="0"/>
                                  </p:stCondLst>
                                  <p:iterate type="lt">
                                    <p:tmAbs val="25"/>
                                  </p:iterate>
                                  <p:childTnLst>
                                    <p:set>
                                      <p:cBhvr override="childStyle">
                                        <p:cTn id="18" dur="indefinite"/>
                                        <p:tgtEl>
                                          <p:spTgt spid="115715">
                                            <p:txEl>
                                              <p:pRg st="6" end="6"/>
                                            </p:txEl>
                                          </p:spTgt>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115715">
                                            <p:txEl>
                                              <p:pRg st="7" end="7"/>
                                            </p:txEl>
                                          </p:spTgt>
                                        </p:tgtEl>
                                        <p:attrNameLst>
                                          <p:attrName>style.fontWeight</p:attrName>
                                        </p:attrNameLst>
                                      </p:cBhvr>
                                      <p:to>
                                        <p:strVal val="bold"/>
                                      </p:to>
                                    </p:set>
                                  </p:childTnLst>
                                </p:cTn>
                              </p:par>
                              <p:par>
                                <p:cTn id="21" presetID="15" presetClass="emph" presetSubtype="0" nodeType="withEffect">
                                  <p:stCondLst>
                                    <p:cond delay="0"/>
                                  </p:stCondLst>
                                  <p:iterate type="lt">
                                    <p:tmAbs val="25"/>
                                  </p:iterate>
                                  <p:childTnLst>
                                    <p:set>
                                      <p:cBhvr override="childStyle">
                                        <p:cTn id="22" dur="indefinite"/>
                                        <p:tgtEl>
                                          <p:spTgt spid="115715">
                                            <p:txEl>
                                              <p:pRg st="8" end="8"/>
                                            </p:txEl>
                                          </p:spTgt>
                                        </p:tgtEl>
                                        <p:attrNameLst>
                                          <p:attrName>style.fontWeight</p:attrName>
                                        </p:attrNameLst>
                                      </p:cBhvr>
                                      <p:to>
                                        <p:strVal val="bol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7651"/>
                                        </p:tgtEl>
                                        <p:attrNameLst>
                                          <p:attrName>style.visibility</p:attrName>
                                        </p:attrNameLst>
                                      </p:cBhvr>
                                      <p:to>
                                        <p:strVal val="visible"/>
                                      </p:to>
                                    </p:set>
                                    <p:animEffect transition="in" filter="barn(inVertical)">
                                      <p:cBhvr>
                                        <p:cTn id="2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ru-RU" b="1" smtClean="0"/>
              <a:t>Торговые ряды.</a:t>
            </a:r>
          </a:p>
        </p:txBody>
      </p:sp>
      <p:sp>
        <p:nvSpPr>
          <p:cNvPr id="108547" name="Rectangle 3"/>
          <p:cNvSpPr>
            <a:spLocks noGrp="1" noChangeArrowheads="1"/>
          </p:cNvSpPr>
          <p:nvPr>
            <p:ph type="body" sz="half" idx="1"/>
          </p:nvPr>
        </p:nvSpPr>
        <p:spPr/>
        <p:txBody>
          <a:bodyPr/>
          <a:lstStyle/>
          <a:p>
            <a:pPr eaLnBrk="1" hangingPunct="1">
              <a:buFont typeface="Wingdings" pitchFamily="2" charset="2"/>
              <a:buNone/>
              <a:defRPr/>
            </a:pPr>
            <a:r>
              <a:rPr lang="ru-RU" sz="2400" smtClean="0"/>
              <a:t>    Торговых рядов в городе много, раньше было больше, но деревянных. Ряды самые разные: Мучные, Красные, Мелочные, Масляные, Квасные, Дегтярные, Мясные, Рыбные, Живорыбные и другие. В Красные ряды гармонично вписалась церковь Спаса в Рядах. </a:t>
            </a:r>
          </a:p>
        </p:txBody>
      </p:sp>
      <p:pic>
        <p:nvPicPr>
          <p:cNvPr id="297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557338"/>
            <a:ext cx="4038600" cy="42481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08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3"/>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8547">
                                            <p:txEl>
                                              <p:pRg st="0" end="0"/>
                                            </p:txEl>
                                          </p:spTgt>
                                        </p:tgtEl>
                                        <p:attrNameLst>
                                          <p:attrName>style.visibility</p:attrName>
                                        </p:attrNameLst>
                                      </p:cBhvr>
                                      <p:to>
                                        <p:strVal val="visible"/>
                                      </p:to>
                                    </p:set>
                                    <p:anim calcmode="lin" valueType="num">
                                      <p:cBhvr>
                                        <p:cTn id="14" dur="1000" fill="hold"/>
                                        <p:tgtEl>
                                          <p:spTgt spid="1085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30723" name="WordArt 6"/>
          <p:cNvSpPr>
            <a:spLocks noChangeArrowheads="1" noChangeShapeType="1" noTextEdit="1"/>
          </p:cNvSpPr>
          <p:nvPr/>
        </p:nvSpPr>
        <p:spPr bwMode="auto">
          <a:xfrm>
            <a:off x="2195513" y="333375"/>
            <a:ext cx="50006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Ипатьевский Монастырь</a:t>
            </a:r>
          </a:p>
        </p:txBody>
      </p:sp>
    </p:spTree>
    <p:extLst>
      <p:ext uri="{BB962C8B-B14F-4D97-AF65-F5344CB8AC3E}">
        <p14:creationId xmlns:p14="http://schemas.microsoft.com/office/powerpoint/2010/main" val="280446973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217025" cy="6858000"/>
          </a:xfrm>
          <a:noFill/>
          <a:extLst>
            <a:ext uri="{909E8E84-426E-40DD-AFC4-6F175D3DCCD1}">
              <a14:hiddenFill xmlns:a14="http://schemas.microsoft.com/office/drawing/2010/main">
                <a:solidFill>
                  <a:srgbClr val="FFFFFF"/>
                </a:solidFill>
              </a14:hiddenFill>
            </a:ext>
          </a:extLst>
        </p:spPr>
      </p:pic>
      <p:sp>
        <p:nvSpPr>
          <p:cNvPr id="30723" name="WordArt 6"/>
          <p:cNvSpPr>
            <a:spLocks noChangeArrowheads="1" noChangeShapeType="1" noTextEdit="1"/>
          </p:cNvSpPr>
          <p:nvPr/>
        </p:nvSpPr>
        <p:spPr bwMode="auto">
          <a:xfrm>
            <a:off x="5295900" y="260350"/>
            <a:ext cx="38481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ru-RU" sz="3600" kern="10" dirty="0">
                <a:gradFill rotWithShape="1">
                  <a:gsLst>
                    <a:gs pos="0">
                      <a:srgbClr val="FFFF00"/>
                    </a:gs>
                    <a:gs pos="100000">
                      <a:srgbClr val="FF9933"/>
                    </a:gs>
                  </a:gsLst>
                  <a:path path="rect">
                    <a:fillToRect l="50000" t="50000" r="50000" b="50000"/>
                  </a:path>
                </a:gradFill>
                <a:effectLst/>
                <a:latin typeface="Impact"/>
              </a:rPr>
              <a:t>Пожарная каланча</a:t>
            </a:r>
            <a:r>
              <a:rPr lang="ru-RU"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t>
            </a:r>
          </a:p>
        </p:txBody>
      </p:sp>
    </p:spTree>
    <p:extLst>
      <p:ext uri="{BB962C8B-B14F-4D97-AF65-F5344CB8AC3E}">
        <p14:creationId xmlns:p14="http://schemas.microsoft.com/office/powerpoint/2010/main" val="9422135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8" name="Rectangle 10"/>
          <p:cNvSpPr>
            <a:spLocks noGrp="1" noChangeArrowheads="1"/>
          </p:cNvSpPr>
          <p:nvPr>
            <p:ph type="title"/>
          </p:nvPr>
        </p:nvSpPr>
        <p:spPr/>
        <p:txBody>
          <a:bodyPr>
            <a:normAutofit fontScale="90000"/>
          </a:bodyPr>
          <a:lstStyle/>
          <a:p>
            <a:pPr eaLnBrk="1" hangingPunct="1">
              <a:defRPr/>
            </a:pPr>
            <a:r>
              <a:rPr lang="ru-RU" sz="3800" b="1" smtClean="0"/>
              <a:t>Беседка А.Н. Островского</a:t>
            </a:r>
            <a:r>
              <a:rPr lang="ru-RU" sz="3800" smtClean="0"/>
              <a:t/>
            </a:r>
            <a:br>
              <a:rPr lang="ru-RU" sz="3800" smtClean="0"/>
            </a:br>
            <a:endParaRPr lang="ru-RU" sz="3800" smtClean="0"/>
          </a:p>
        </p:txBody>
      </p:sp>
      <p:sp>
        <p:nvSpPr>
          <p:cNvPr id="114699" name="Rectangle 11"/>
          <p:cNvSpPr>
            <a:spLocks noGrp="1" noChangeArrowheads="1"/>
          </p:cNvSpPr>
          <p:nvPr>
            <p:ph type="body" sz="half" idx="1"/>
          </p:nvPr>
        </p:nvSpPr>
        <p:spPr/>
        <p:txBody>
          <a:bodyPr/>
          <a:lstStyle/>
          <a:p>
            <a:pPr eaLnBrk="1" hangingPunct="1">
              <a:buFont typeface="Wingdings" pitchFamily="2" charset="2"/>
              <a:buNone/>
              <a:defRPr/>
            </a:pPr>
            <a:r>
              <a:rPr lang="ru-RU" sz="2800" smtClean="0"/>
              <a:t>   </a:t>
            </a:r>
            <a:r>
              <a:rPr lang="ru-RU" sz="1600" smtClean="0"/>
              <a:t>Беседка находится около речного вокзала, имеет семь колонн. Построена она была в 1956 году. Один из символов Костромы находится на насыпи, сохранившихся от деревоземляных укреплений древнего Костромского Кремля. Эту беседку костромичи называют именем русского драматурга Александра Николаевича Островского, так как он часто приезжал в наши края, любил отдыхать здесь, любуясь волжским пейзажем. </a:t>
            </a:r>
          </a:p>
        </p:txBody>
      </p:sp>
      <p:pic>
        <p:nvPicPr>
          <p:cNvPr id="32772" name="Picture 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700213"/>
            <a:ext cx="4537075" cy="3933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580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4698"/>
                                        </p:tgtEl>
                                        <p:attrNameLst>
                                          <p:attrName>style.visibility</p:attrName>
                                        </p:attrNameLst>
                                      </p:cBhvr>
                                      <p:to>
                                        <p:strVal val="visible"/>
                                      </p:to>
                                    </p:set>
                                    <p:anim calcmode="lin" valueType="num">
                                      <p:cBhvr>
                                        <p:cTn id="7" dur="1000" fill="hold"/>
                                        <p:tgtEl>
                                          <p:spTgt spid="114698"/>
                                        </p:tgtEl>
                                        <p:attrNameLst>
                                          <p:attrName>ppt_w</p:attrName>
                                        </p:attrNameLst>
                                      </p:cBhvr>
                                      <p:tavLst>
                                        <p:tav tm="0">
                                          <p:val>
                                            <p:strVal val="#ppt_w+.3"/>
                                          </p:val>
                                        </p:tav>
                                        <p:tav tm="100000">
                                          <p:val>
                                            <p:strVal val="#ppt_w"/>
                                          </p:val>
                                        </p:tav>
                                      </p:tavLst>
                                    </p:anim>
                                    <p:anim calcmode="lin" valueType="num">
                                      <p:cBhvr>
                                        <p:cTn id="8" dur="1000" fill="hold"/>
                                        <p:tgtEl>
                                          <p:spTgt spid="114698"/>
                                        </p:tgtEl>
                                        <p:attrNameLst>
                                          <p:attrName>ppt_h</p:attrName>
                                        </p:attrNameLst>
                                      </p:cBhvr>
                                      <p:tavLst>
                                        <p:tav tm="0">
                                          <p:val>
                                            <p:strVal val="#ppt_h"/>
                                          </p:val>
                                        </p:tav>
                                        <p:tav tm="100000">
                                          <p:val>
                                            <p:strVal val="#ppt_h"/>
                                          </p:val>
                                        </p:tav>
                                      </p:tavLst>
                                    </p:anim>
                                    <p:animEffect transition="in" filter="fade">
                                      <p:cBhvr>
                                        <p:cTn id="9" dur="1000"/>
                                        <p:tgtEl>
                                          <p:spTgt spid="114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4699">
                                            <p:txEl>
                                              <p:pRg st="0" end="0"/>
                                            </p:txEl>
                                          </p:spTgt>
                                        </p:tgtEl>
                                        <p:attrNameLst>
                                          <p:attrName>style.visibility</p:attrName>
                                        </p:attrNameLst>
                                      </p:cBhvr>
                                      <p:to>
                                        <p:strVal val="visible"/>
                                      </p:to>
                                    </p:set>
                                    <p:anim calcmode="lin" valueType="num">
                                      <p:cBhvr>
                                        <p:cTn id="14" dur="1000" fill="hold"/>
                                        <p:tgtEl>
                                          <p:spTgt spid="1146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146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4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8" grpId="0"/>
      <p:bldP spid="1146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251950" cy="6911975"/>
          </a:xfrm>
          <a:noFill/>
          <a:extLst>
            <a:ext uri="{909E8E84-426E-40DD-AFC4-6F175D3DCCD1}">
              <a14:hiddenFill xmlns:a14="http://schemas.microsoft.com/office/drawing/2010/main">
                <a:solidFill>
                  <a:srgbClr val="FFFFFF"/>
                </a:solidFill>
              </a14:hiddenFill>
            </a:ext>
          </a:extLst>
        </p:spPr>
      </p:pic>
      <p:sp>
        <p:nvSpPr>
          <p:cNvPr id="33795" name="WordArt 6"/>
          <p:cNvSpPr>
            <a:spLocks noChangeArrowheads="1" noChangeShapeType="1" noTextEdit="1"/>
          </p:cNvSpPr>
          <p:nvPr/>
        </p:nvSpPr>
        <p:spPr bwMode="auto">
          <a:xfrm>
            <a:off x="1116013" y="188913"/>
            <a:ext cx="62865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Церковь Воскресения на Дебре</a:t>
            </a:r>
          </a:p>
        </p:txBody>
      </p:sp>
    </p:spTree>
    <p:extLst>
      <p:ext uri="{BB962C8B-B14F-4D97-AF65-F5344CB8AC3E}">
        <p14:creationId xmlns:p14="http://schemas.microsoft.com/office/powerpoint/2010/main" val="21930514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2916238" y="474663"/>
            <a:ext cx="2074862"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Плес.</a:t>
            </a:r>
          </a:p>
        </p:txBody>
      </p:sp>
      <p:sp>
        <p:nvSpPr>
          <p:cNvPr id="123912" name="Rectangle 8"/>
          <p:cNvSpPr>
            <a:spLocks noGrp="1" noChangeArrowheads="1"/>
          </p:cNvSpPr>
          <p:nvPr>
            <p:ph type="body" sz="half" idx="1"/>
          </p:nvPr>
        </p:nvSpPr>
        <p:spPr/>
        <p:txBody>
          <a:bodyPr/>
          <a:lstStyle/>
          <a:p>
            <a:pPr eaLnBrk="1" hangingPunct="1">
              <a:lnSpc>
                <a:spcPct val="80000"/>
              </a:lnSpc>
              <a:buFont typeface="Wingdings" pitchFamily="2" charset="2"/>
              <a:buNone/>
              <a:defRPr/>
            </a:pPr>
            <a:r>
              <a:rPr lang="ru-RU" sz="2400" dirty="0" smtClean="0"/>
              <a:t>Официально история Плёса ведёт начало с 1410 года, когда московский князь Василий I, сын Дмитрия Донского, спасаясь от татарского хана, повелел построить здесь укреплённую таможенно-сторожевую заставу. Волга здесь не петляет, что позволяет увидеть противника с большого расстояния. </a:t>
            </a:r>
          </a:p>
        </p:txBody>
      </p:sp>
      <p:pic>
        <p:nvPicPr>
          <p:cNvPr id="34820"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60925" y="1484313"/>
            <a:ext cx="3654425" cy="41767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63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3912">
                                            <p:txEl>
                                              <p:pRg st="0" end="0"/>
                                            </p:txEl>
                                          </p:spTgt>
                                        </p:tgtEl>
                                        <p:attrNameLst>
                                          <p:attrName>style.visibility</p:attrName>
                                        </p:attrNameLst>
                                      </p:cBhvr>
                                      <p:to>
                                        <p:strVal val="visible"/>
                                      </p:to>
                                    </p:set>
                                    <p:anim calcmode="lin" valueType="num">
                                      <p:cBhvr>
                                        <p:cTn id="7" dur="1000" fill="hold"/>
                                        <p:tgtEl>
                                          <p:spTgt spid="12391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39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39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251950" cy="6929438"/>
          </a:xfrm>
          <a:noFill/>
          <a:extLst>
            <a:ext uri="{909E8E84-426E-40DD-AFC4-6F175D3DCCD1}">
              <a14:hiddenFill xmlns:a14="http://schemas.microsoft.com/office/drawing/2010/main">
                <a:solidFill>
                  <a:srgbClr val="FFFFFF"/>
                </a:solidFill>
              </a14:hiddenFill>
            </a:ext>
          </a:extLst>
        </p:spPr>
      </p:pic>
      <p:sp>
        <p:nvSpPr>
          <p:cNvPr id="35843" name="WordArt 7"/>
          <p:cNvSpPr>
            <a:spLocks noChangeArrowheads="1" noChangeShapeType="1" noTextEdit="1"/>
          </p:cNvSpPr>
          <p:nvPr/>
        </p:nvSpPr>
        <p:spPr bwMode="auto">
          <a:xfrm>
            <a:off x="539750" y="333375"/>
            <a:ext cx="78390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ru-RU" sz="3600" kern="10">
                <a:gradFill rotWithShape="1">
                  <a:gsLst>
                    <a:gs pos="0">
                      <a:srgbClr val="FFFF00"/>
                    </a:gs>
                    <a:gs pos="100000">
                      <a:srgbClr val="FF9933"/>
                    </a:gs>
                  </a:gsLst>
                  <a:path path="rect">
                    <a:fillToRect l="50000" t="50000" r="50000" b="50000"/>
                  </a:path>
                </a:gradFill>
                <a:latin typeface="Impact"/>
              </a:rPr>
              <a:t>Церковь Воскресения Христова  (1817 г.)</a:t>
            </a:r>
          </a:p>
        </p:txBody>
      </p:sp>
    </p:spTree>
    <p:extLst>
      <p:ext uri="{BB962C8B-B14F-4D97-AF65-F5344CB8AC3E}">
        <p14:creationId xmlns:p14="http://schemas.microsoft.com/office/powerpoint/2010/main" val="117982053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293</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Презентация PowerPoint</vt:lpstr>
      <vt:lpstr>Презентация PowerPoint</vt:lpstr>
      <vt:lpstr>Торговые ряды.</vt:lpstr>
      <vt:lpstr>Презентация PowerPoint</vt:lpstr>
      <vt:lpstr>Презентация PowerPoint</vt:lpstr>
      <vt:lpstr>Беседка А.Н. Островского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Kolya</dc:creator>
  <cp:lastModifiedBy>Kolya</cp:lastModifiedBy>
  <cp:revision>1</cp:revision>
  <dcterms:created xsi:type="dcterms:W3CDTF">2015-04-19T08:59:07Z</dcterms:created>
  <dcterms:modified xsi:type="dcterms:W3CDTF">2015-04-19T09:01:47Z</dcterms:modified>
</cp:coreProperties>
</file>