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68" r:id="rId2"/>
    <p:sldId id="265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ИМЯ СУЩЕСТВИТЕЛЬНОЕ.</a:t>
            </a:r>
            <a:br>
              <a:rPr lang="ru-RU" dirty="0" smtClean="0"/>
            </a:br>
            <a:r>
              <a:rPr lang="ru-RU" dirty="0" smtClean="0"/>
              <a:t>ПОВТОРЕНИЕ.</a:t>
            </a:r>
            <a:endParaRPr lang="ru-RU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630486"/>
            <a:ext cx="5448299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7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Роль в предложении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Россия</a:t>
            </a:r>
            <a:r>
              <a:rPr lang="ru-RU" sz="2800" dirty="0"/>
              <a:t> – моя </a:t>
            </a:r>
            <a:r>
              <a:rPr lang="ru-RU" sz="2800" dirty="0" smtClean="0"/>
              <a:t>Родина.</a:t>
            </a:r>
          </a:p>
          <a:p>
            <a:r>
              <a:rPr lang="ru-RU" sz="2800" dirty="0"/>
              <a:t>Моя родная страна – </a:t>
            </a:r>
            <a:r>
              <a:rPr lang="ru-RU" sz="2800" dirty="0" smtClean="0">
                <a:solidFill>
                  <a:srgbClr val="0070C0"/>
                </a:solidFill>
              </a:rPr>
              <a:t>Россия.</a:t>
            </a:r>
          </a:p>
          <a:p>
            <a:r>
              <a:rPr lang="ru-RU" sz="2800" dirty="0"/>
              <a:t>За границей я часто думаю </a:t>
            </a:r>
            <a:r>
              <a:rPr lang="ru-RU" sz="2800" dirty="0">
                <a:solidFill>
                  <a:srgbClr val="0070C0"/>
                </a:solidFill>
              </a:rPr>
              <a:t>о </a:t>
            </a:r>
            <a:r>
              <a:rPr lang="ru-RU" sz="2800" dirty="0" smtClean="0">
                <a:solidFill>
                  <a:srgbClr val="0070C0"/>
                </a:solidFill>
              </a:rPr>
              <a:t>России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С самого рождения я живу </a:t>
            </a:r>
            <a:r>
              <a:rPr lang="ru-RU" sz="2800" dirty="0">
                <a:solidFill>
                  <a:srgbClr val="0070C0"/>
                </a:solidFill>
              </a:rPr>
              <a:t>в России </a:t>
            </a:r>
            <a:r>
              <a:rPr lang="ru-RU" sz="2800" dirty="0" smtClean="0"/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28800" y="2762250"/>
            <a:ext cx="12192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72150" y="329565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72150" y="344805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15200" y="3924300"/>
            <a:ext cx="28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791450" y="3905250"/>
            <a:ext cx="3429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343900" y="3886200"/>
            <a:ext cx="40005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15150" y="4381500"/>
            <a:ext cx="54292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600950" y="4381500"/>
            <a:ext cx="9525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791450" y="4381500"/>
            <a:ext cx="552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543925" y="4381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543925" y="4362450"/>
            <a:ext cx="100012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5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1732514"/>
            <a:ext cx="9715500" cy="1315486"/>
          </a:xfrm>
        </p:spPr>
        <p:txBody>
          <a:bodyPr>
            <a:noAutofit/>
          </a:bodyPr>
          <a:lstStyle/>
          <a:p>
            <a:pPr indent="457200"/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В </a:t>
            </a:r>
            <a:r>
              <a:rPr lang="ru-RU" sz="2800" dirty="0">
                <a:solidFill>
                  <a:schemeClr val="tx1"/>
                </a:solidFill>
              </a:rPr>
              <a:t>стране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Морфологии</a:t>
            </a:r>
            <a:r>
              <a:rPr lang="ru-RU" sz="2800" dirty="0">
                <a:solidFill>
                  <a:schemeClr val="tx1"/>
                </a:solidFill>
              </a:rPr>
              <a:t> в городе </a:t>
            </a:r>
            <a:r>
              <a:rPr lang="ru-RU" sz="2800" dirty="0" err="1">
                <a:solidFill>
                  <a:schemeClr val="bg2">
                    <a:lumMod val="75000"/>
                  </a:schemeClr>
                </a:solidFill>
              </a:rPr>
              <a:t>Предметинске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жили-были слова одной части речи, которые сочинили о себе хвастливую песенку: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2400" y="400050"/>
            <a:ext cx="10058400" cy="11430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СКАЗКА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900" y="2598772"/>
            <a:ext cx="582723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Давно живем мы в мире этом,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Даем </a:t>
            </a:r>
            <a:r>
              <a:rPr lang="ru-RU" sz="2800" dirty="0">
                <a:solidFill>
                  <a:prstClr val="black"/>
                </a:solidFill>
              </a:rPr>
              <a:t>названия предметам.</a:t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33670" y="3658428"/>
            <a:ext cx="101867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  Жили </a:t>
            </a:r>
            <a:r>
              <a:rPr lang="ru-RU" sz="2800" dirty="0">
                <a:solidFill>
                  <a:prstClr val="black"/>
                </a:solidFill>
              </a:rPr>
              <a:t>они на огромном древе познания и представляли собой листики с именами. Как только появлялось в мире новое понятие, на древе познания вырастал новый листик с именем.</a:t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33671" y="5373622"/>
            <a:ext cx="9901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lvl="0" algn="just" defTabSz="91440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800" dirty="0" smtClean="0">
                <a:solidFill>
                  <a:prstClr val="black"/>
                </a:solidFill>
              </a:rPr>
              <a:t>    Были </a:t>
            </a:r>
            <a:r>
              <a:rPr lang="ru-RU" sz="2800" dirty="0">
                <a:solidFill>
                  <a:prstClr val="black"/>
                </a:solidFill>
              </a:rPr>
              <a:t>слова-листочки с древа познания совсем не любопытные и задавали два вопроса: </a:t>
            </a:r>
            <a:r>
              <a:rPr lang="ru-RU" sz="2800" dirty="0">
                <a:solidFill>
                  <a:srgbClr val="FF0000"/>
                </a:solidFill>
              </a:rPr>
              <a:t>КТО</a:t>
            </a:r>
            <a:r>
              <a:rPr lang="ru-RU" sz="2800" dirty="0">
                <a:solidFill>
                  <a:prstClr val="black"/>
                </a:solidFill>
              </a:rPr>
              <a:t> и </a:t>
            </a:r>
            <a:r>
              <a:rPr lang="ru-RU" sz="2800" dirty="0">
                <a:solidFill>
                  <a:srgbClr val="FF0000"/>
                </a:solidFill>
              </a:rPr>
              <a:t>ЧТО?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sz="2400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920" y="418064"/>
            <a:ext cx="9366325" cy="1143000"/>
          </a:xfrm>
        </p:spPr>
        <p:txBody>
          <a:bodyPr/>
          <a:lstStyle/>
          <a:p>
            <a:pPr algn="ctr"/>
            <a:r>
              <a:rPr lang="ru-RU" dirty="0" smtClean="0"/>
              <a:t>ИМЕНА СУЩЕСТВИТЕЛЬНЫЕ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15123" y="2579106"/>
            <a:ext cx="9036423" cy="3508977"/>
          </a:xfrm>
        </p:spPr>
        <p:txBody>
          <a:bodyPr/>
          <a:lstStyle/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600950" y="1466850"/>
            <a:ext cx="8763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641614" y="146685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182" y="2457450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ОДУШЕВЛЕННЫЕ (КТО?)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65747" y="2457450"/>
            <a:ext cx="417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НЕОДУШЕВЛЕННЫЕ (ЧТО?)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78" y="3320926"/>
            <a:ext cx="326388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64" y="2919115"/>
            <a:ext cx="2442354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" y="3009305"/>
            <a:ext cx="3448050" cy="282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3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каждые </a:t>
            </a:r>
            <a:r>
              <a:rPr lang="ru-RU" sz="3200" dirty="0" smtClean="0">
                <a:solidFill>
                  <a:srgbClr val="FF0000"/>
                </a:solidFill>
              </a:rPr>
              <a:t>100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слов</a:t>
            </a:r>
            <a:r>
              <a:rPr lang="ru-RU" sz="3200" dirty="0" smtClean="0"/>
              <a:t> в среднем приходится </a:t>
            </a:r>
            <a:r>
              <a:rPr lang="ru-RU" sz="3200" dirty="0" smtClean="0">
                <a:solidFill>
                  <a:srgbClr val="FF0000"/>
                </a:solidFill>
              </a:rPr>
              <a:t>40 существительных </a:t>
            </a:r>
            <a:r>
              <a:rPr lang="ru-RU" sz="3200" dirty="0" smtClean="0"/>
              <a:t>и только </a:t>
            </a:r>
            <a:r>
              <a:rPr lang="ru-RU" sz="3200" dirty="0" smtClean="0">
                <a:solidFill>
                  <a:srgbClr val="FF0000"/>
                </a:solidFill>
              </a:rPr>
              <a:t>26 глаголов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Имена существительные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Живые существа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Явления природы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События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Действия как предмет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Признаки как предмет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Качества людей</a:t>
            </a:r>
            <a:endParaRPr lang="ru-RU" sz="2800" dirty="0">
              <a:solidFill>
                <a:schemeClr val="tx1"/>
              </a:solidFill>
            </a:endParaRP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0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770" y="341864"/>
            <a:ext cx="9366325" cy="1143000"/>
          </a:xfrm>
        </p:spPr>
        <p:txBody>
          <a:bodyPr/>
          <a:lstStyle/>
          <a:p>
            <a:pPr algn="ctr"/>
            <a:r>
              <a:rPr lang="ru-RU" dirty="0" smtClean="0"/>
              <a:t>СКАЗКА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301" y="1543051"/>
            <a:ext cx="10496550" cy="1962149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Каждое </a:t>
            </a:r>
            <a:r>
              <a:rPr lang="ru-RU" sz="2800" dirty="0"/>
              <a:t>имя существительное принадлежит к одному из знатных родов. Их всего три. Они располагаются на древе познания обособленно: </a:t>
            </a:r>
            <a:r>
              <a:rPr lang="ru-RU" sz="2800" dirty="0">
                <a:solidFill>
                  <a:schemeClr val="tx1"/>
                </a:solidFill>
              </a:rPr>
              <a:t>на самом</a:t>
            </a:r>
            <a:r>
              <a:rPr lang="ru-RU" sz="2800" dirty="0">
                <a:solidFill>
                  <a:schemeClr val="accent1"/>
                </a:solidFill>
              </a:rPr>
              <a:t> верхнем этаже – дамы, в центре – господа, </a:t>
            </a:r>
            <a:r>
              <a:rPr lang="ru-RU" sz="2800" dirty="0">
                <a:solidFill>
                  <a:schemeClr val="tx1"/>
                </a:solidFill>
              </a:rPr>
              <a:t>а</a:t>
            </a:r>
            <a:r>
              <a:rPr lang="ru-RU" sz="2800" dirty="0">
                <a:solidFill>
                  <a:schemeClr val="accent1"/>
                </a:solidFill>
              </a:rPr>
              <a:t> внизу – существа</a:t>
            </a:r>
            <a:r>
              <a:rPr lang="ru-RU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50" y="3336355"/>
            <a:ext cx="1101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Имена </a:t>
            </a:r>
            <a:r>
              <a:rPr lang="ru-RU" sz="2800" dirty="0"/>
              <a:t>существительные способны жить </a:t>
            </a:r>
            <a:r>
              <a:rPr lang="ru-RU" sz="2800" dirty="0" smtClean="0"/>
              <a:t>и поодиночке</a:t>
            </a:r>
            <a:r>
              <a:rPr lang="ru-RU" sz="2800" dirty="0"/>
              <a:t>, и множеством.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350" y="4290462"/>
            <a:ext cx="10953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Дома </a:t>
            </a:r>
            <a:r>
              <a:rPr lang="ru-RU" sz="2800" dirty="0"/>
              <a:t>имена существительные пребывают в именительном падеже, а в косвенных падежах их можно найти только на работе – </a:t>
            </a:r>
            <a:r>
              <a:rPr lang="ru-RU" sz="2800" dirty="0">
                <a:solidFill>
                  <a:schemeClr val="accent1"/>
                </a:solidFill>
              </a:rPr>
              <a:t>в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accent1"/>
                </a:solidFill>
              </a:rPr>
              <a:t>предложении</a:t>
            </a:r>
            <a:r>
              <a:rPr lang="ru-RU" sz="2800" dirty="0"/>
              <a:t> и </a:t>
            </a:r>
            <a:r>
              <a:rPr lang="ru-RU" sz="2800" dirty="0">
                <a:solidFill>
                  <a:schemeClr val="accent1"/>
                </a:solidFill>
              </a:rPr>
              <a:t>словосочетании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1141964"/>
            <a:ext cx="10668000" cy="3087136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3200" dirty="0" smtClean="0">
                <a:solidFill>
                  <a:schemeClr val="tx1"/>
                </a:solidFill>
              </a:rPr>
              <a:t>Имена существительные в русском языке принадлежат к одному из трех родов: </a:t>
            </a:r>
            <a:r>
              <a:rPr lang="ru-RU" sz="3200" dirty="0" smtClean="0">
                <a:solidFill>
                  <a:srgbClr val="FF0000"/>
                </a:solidFill>
              </a:rPr>
              <a:t>мужскому</a:t>
            </a:r>
            <a:r>
              <a:rPr lang="ru-RU" sz="3200" dirty="0" smtClean="0">
                <a:solidFill>
                  <a:schemeClr val="tx1"/>
                </a:solidFill>
              </a:rPr>
              <a:t>,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женскому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и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среднему</a:t>
            </a:r>
            <a:r>
              <a:rPr lang="ru-RU" sz="3200" dirty="0" smtClean="0"/>
              <a:t>.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5449" y="4000500"/>
            <a:ext cx="8732297" cy="15621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Изменяются по </a:t>
            </a:r>
            <a:r>
              <a:rPr lang="ru-RU" sz="3200" dirty="0">
                <a:solidFill>
                  <a:srgbClr val="FF0000"/>
                </a:solidFill>
                <a:ea typeface="+mj-ea"/>
                <a:cs typeface="+mj-cs"/>
              </a:rPr>
              <a:t>числам</a:t>
            </a: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 и </a:t>
            </a:r>
            <a:r>
              <a:rPr lang="ru-RU" sz="3200" dirty="0">
                <a:solidFill>
                  <a:srgbClr val="FF0000"/>
                </a:solidFill>
                <a:ea typeface="+mj-ea"/>
                <a:cs typeface="+mj-cs"/>
              </a:rPr>
              <a:t>падежам</a:t>
            </a: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, то есть склоняются.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7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ИНТЕРЕСНЫЙ ФАКТ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 венгерском языке имена существительные имеют 22 падежа, в финском 14, то в русском – всего…</a:t>
            </a:r>
          </a:p>
          <a:p>
            <a:r>
              <a:rPr lang="ru-RU" dirty="0" smtClean="0"/>
              <a:t>6 </a:t>
            </a:r>
          </a:p>
          <a:p>
            <a:r>
              <a:rPr lang="ru-RU" dirty="0" smtClean="0"/>
              <a:t>НАЗОВИТЕ</a:t>
            </a:r>
          </a:p>
          <a:p>
            <a:r>
              <a:rPr lang="ru-RU" dirty="0" smtClean="0"/>
              <a:t>Однако в древнерусском языке был еще и 7 падеж, </a:t>
            </a:r>
            <a:r>
              <a:rPr lang="ru-RU" dirty="0" smtClean="0">
                <a:solidFill>
                  <a:srgbClr val="FF0000"/>
                </a:solidFill>
              </a:rPr>
              <a:t>звательный</a:t>
            </a:r>
            <a:r>
              <a:rPr lang="ru-RU" dirty="0" smtClean="0">
                <a:solidFill>
                  <a:schemeClr val="tx1"/>
                </a:solidFill>
              </a:rPr>
              <a:t>, который использовался при обращении к кому-либо: </a:t>
            </a:r>
            <a:r>
              <a:rPr lang="ru-RU" i="1" dirty="0" smtClean="0">
                <a:solidFill>
                  <a:schemeClr val="tx1"/>
                </a:solidFill>
              </a:rPr>
              <a:t>Боже, отче.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8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456164"/>
            <a:ext cx="9366325" cy="1143000"/>
          </a:xfrm>
        </p:spPr>
        <p:txBody>
          <a:bodyPr/>
          <a:lstStyle/>
          <a:p>
            <a:pPr algn="ctr"/>
            <a:r>
              <a:rPr lang="ru-RU" dirty="0" smtClean="0"/>
              <a:t>КТО ГДЕ ЖИВЕТ?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300" y="1637852"/>
            <a:ext cx="10420349" cy="392474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1 склонение</a:t>
            </a:r>
            <a:r>
              <a:rPr lang="ru-RU" sz="2800" dirty="0"/>
              <a:t> – имена существительные </a:t>
            </a:r>
            <a:r>
              <a:rPr lang="ru-RU" sz="2800" dirty="0">
                <a:solidFill>
                  <a:srgbClr val="FF0000"/>
                </a:solidFill>
              </a:rPr>
              <a:t>мужского</a:t>
            </a:r>
            <a:r>
              <a:rPr lang="ru-RU" sz="2800" dirty="0"/>
              <a:t> и </a:t>
            </a:r>
            <a:r>
              <a:rPr lang="ru-RU" sz="2800" dirty="0" smtClean="0"/>
              <a:t>женского </a:t>
            </a:r>
            <a:r>
              <a:rPr lang="ru-RU" sz="2800" dirty="0" smtClean="0">
                <a:solidFill>
                  <a:srgbClr val="FF0000"/>
                </a:solidFill>
              </a:rPr>
              <a:t>рода </a:t>
            </a:r>
            <a:r>
              <a:rPr lang="ru-RU" sz="2800" dirty="0"/>
              <a:t>с окончаниями </a:t>
            </a:r>
            <a:r>
              <a:rPr lang="ru-RU" sz="2800" dirty="0">
                <a:solidFill>
                  <a:srgbClr val="FF0000"/>
                </a:solidFill>
              </a:rPr>
              <a:t>-А</a:t>
            </a:r>
            <a:r>
              <a:rPr lang="ru-RU" sz="2800" dirty="0"/>
              <a:t>, </a:t>
            </a:r>
            <a:r>
              <a:rPr lang="ru-RU" sz="2800" dirty="0">
                <a:solidFill>
                  <a:srgbClr val="FF0000"/>
                </a:solidFill>
              </a:rPr>
              <a:t>-Я </a:t>
            </a:r>
            <a:r>
              <a:rPr lang="ru-RU" sz="2800" dirty="0"/>
              <a:t>в Именительном падеже ед. числа: </a:t>
            </a:r>
            <a:r>
              <a:rPr lang="ru-RU" sz="2800" dirty="0">
                <a:solidFill>
                  <a:srgbClr val="0070C0"/>
                </a:solidFill>
              </a:rPr>
              <a:t>МАМ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>
                <a:solidFill>
                  <a:srgbClr val="0070C0"/>
                </a:solidFill>
              </a:rPr>
              <a:t>, ПАП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2 склонение </a:t>
            </a:r>
            <a:r>
              <a:rPr lang="ru-RU" sz="2800" dirty="0"/>
              <a:t>– имена существительные </a:t>
            </a:r>
            <a:r>
              <a:rPr lang="ru-RU" sz="2800" dirty="0">
                <a:solidFill>
                  <a:srgbClr val="FF0000"/>
                </a:solidFill>
              </a:rPr>
              <a:t>мужского рода с нулевым окончанием </a:t>
            </a:r>
            <a:r>
              <a:rPr lang="ru-RU" sz="2800" dirty="0"/>
              <a:t>в Именительном падеже ед. числа: КОНЬ; имена существительные </a:t>
            </a:r>
            <a:r>
              <a:rPr lang="ru-RU" sz="2800" dirty="0">
                <a:solidFill>
                  <a:srgbClr val="FF0000"/>
                </a:solidFill>
              </a:rPr>
              <a:t>среднего рода</a:t>
            </a:r>
            <a:r>
              <a:rPr lang="ru-RU" sz="2800" dirty="0"/>
              <a:t> с окончаниями </a:t>
            </a:r>
            <a:r>
              <a:rPr lang="ru-RU" sz="2800" dirty="0">
                <a:solidFill>
                  <a:srgbClr val="FF0000"/>
                </a:solidFill>
              </a:rPr>
              <a:t>-О</a:t>
            </a:r>
            <a:r>
              <a:rPr lang="ru-RU" sz="2800" dirty="0"/>
              <a:t>, </a:t>
            </a:r>
            <a:r>
              <a:rPr lang="ru-RU" sz="2800" dirty="0">
                <a:solidFill>
                  <a:srgbClr val="FF0000"/>
                </a:solidFill>
              </a:rPr>
              <a:t>-Е </a:t>
            </a:r>
            <a:r>
              <a:rPr lang="ru-RU" sz="2800" dirty="0"/>
              <a:t>в Именительном падеже ед. числа: </a:t>
            </a:r>
            <a:r>
              <a:rPr lang="ru-RU" sz="2800" dirty="0">
                <a:solidFill>
                  <a:srgbClr val="0070C0"/>
                </a:solidFill>
              </a:rPr>
              <a:t>ОКН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>
                <a:solidFill>
                  <a:srgbClr val="0070C0"/>
                </a:solidFill>
              </a:rPr>
              <a:t>. МОР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3 склонение </a:t>
            </a:r>
            <a:r>
              <a:rPr lang="ru-RU" sz="2800" dirty="0"/>
              <a:t>– имена существительные </a:t>
            </a:r>
            <a:r>
              <a:rPr lang="ru-RU" sz="2800" dirty="0">
                <a:solidFill>
                  <a:srgbClr val="FF0000"/>
                </a:solidFill>
              </a:rPr>
              <a:t>женского рода с Ь на конце</a:t>
            </a:r>
            <a:r>
              <a:rPr lang="ru-RU" sz="2800" dirty="0"/>
              <a:t>: </a:t>
            </a:r>
            <a:r>
              <a:rPr lang="ru-RU" sz="2800" dirty="0">
                <a:solidFill>
                  <a:srgbClr val="0070C0"/>
                </a:solidFill>
              </a:rPr>
              <a:t>НОЧ</a:t>
            </a:r>
            <a:r>
              <a:rPr lang="ru-RU" sz="2800" dirty="0">
                <a:solidFill>
                  <a:srgbClr val="FF0000"/>
                </a:solidFill>
              </a:rPr>
              <a:t>Ь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smtClean="0">
                <a:solidFill>
                  <a:srgbClr val="0070C0"/>
                </a:solidFill>
              </a:rPr>
              <a:t>СТЕП</a:t>
            </a:r>
            <a:r>
              <a:rPr lang="ru-RU" sz="2800" dirty="0" smtClean="0">
                <a:solidFill>
                  <a:srgbClr val="FF0000"/>
                </a:solidFill>
              </a:rPr>
              <a:t>Ь и нулевым окончанием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65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851" y="2323652"/>
            <a:ext cx="10172700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Имена </a:t>
            </a:r>
            <a:r>
              <a:rPr lang="ru-RU" sz="2800" dirty="0"/>
              <a:t>существительные живут в </a:t>
            </a:r>
            <a:r>
              <a:rPr lang="ru-RU" sz="2800" dirty="0" err="1"/>
              <a:t>Предметинске</a:t>
            </a:r>
            <a:r>
              <a:rPr lang="ru-RU" sz="2800" dirty="0"/>
              <a:t>, а работают в соседнем городке Синтаксисе, где на них все держится. Они все могут. Могут быть и </a:t>
            </a:r>
            <a:r>
              <a:rPr lang="ru-RU" sz="2800" dirty="0">
                <a:solidFill>
                  <a:schemeClr val="accent1"/>
                </a:solidFill>
              </a:rPr>
              <a:t>подлежащими</a:t>
            </a:r>
            <a:r>
              <a:rPr lang="ru-RU" sz="2800" dirty="0"/>
              <a:t>, и </a:t>
            </a:r>
            <a:r>
              <a:rPr lang="ru-RU" sz="2800" dirty="0">
                <a:solidFill>
                  <a:schemeClr val="accent1"/>
                </a:solidFill>
              </a:rPr>
              <a:t>сказуемыми</a:t>
            </a:r>
            <a:r>
              <a:rPr lang="ru-RU" sz="2800" dirty="0"/>
              <a:t>, и </a:t>
            </a:r>
            <a:r>
              <a:rPr lang="ru-RU" sz="2800" dirty="0">
                <a:solidFill>
                  <a:schemeClr val="accent1"/>
                </a:solidFill>
              </a:rPr>
              <a:t>дополнениям</a:t>
            </a:r>
            <a:r>
              <a:rPr lang="ru-RU" sz="2800" dirty="0"/>
              <a:t>и, и </a:t>
            </a:r>
            <a:r>
              <a:rPr lang="ru-RU" sz="2800" dirty="0">
                <a:solidFill>
                  <a:schemeClr val="accent1"/>
                </a:solidFill>
              </a:rPr>
              <a:t>обстоятельствами</a:t>
            </a:r>
            <a:r>
              <a:rPr lang="ru-RU" sz="2800" dirty="0"/>
              <a:t>. Вот какая это удивительная часть речи!</a:t>
            </a:r>
          </a:p>
        </p:txBody>
      </p:sp>
    </p:spTree>
    <p:extLst>
      <p:ext uri="{BB962C8B-B14F-4D97-AF65-F5344CB8AC3E}">
        <p14:creationId xmlns:p14="http://schemas.microsoft.com/office/powerpoint/2010/main" val="26253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734</TotalTime>
  <Words>417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ИМЯ СУЩЕСТВИТЕЛЬНОЕ. ПОВТОРЕНИЕ.</vt:lpstr>
      <vt:lpstr>         В стране Морфологии в городе Предметинске жили-были слова одной части речи, которые сочинили о себе хвастливую песенку:                        </vt:lpstr>
      <vt:lpstr>ИМЕНА СУЩЕСТВИТЕЛЬНЫЕ</vt:lpstr>
      <vt:lpstr>На каждые 100 слов в среднем приходится 40 существительных и только 26 глаголов</vt:lpstr>
      <vt:lpstr>СКАЗКА</vt:lpstr>
      <vt:lpstr>    Имена существительные в русском языке принадлежат к одному из трех родов: мужскому, женскому и среднему.  </vt:lpstr>
      <vt:lpstr>ИНТЕРЕСНЫЙ ФАКТ</vt:lpstr>
      <vt:lpstr>КТО ГДЕ ЖИВЕТ?</vt:lpstr>
      <vt:lpstr>СКАЗКА</vt:lpstr>
      <vt:lpstr>Роль в предложении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Нарва-Йыэсуу</dc:title>
  <dc:creator>TalgatMM@mail.ru</dc:creator>
  <cp:lastModifiedBy>нади</cp:lastModifiedBy>
  <cp:revision>46</cp:revision>
  <dcterms:created xsi:type="dcterms:W3CDTF">2014-04-10T16:43:12Z</dcterms:created>
  <dcterms:modified xsi:type="dcterms:W3CDTF">2015-04-19T19:54:56Z</dcterms:modified>
</cp:coreProperties>
</file>