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932A967-D708-47A7-B2C8-457C9DE1B2A6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DCCA398-9B77-411A-AC7D-C07D01DBD43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40768"/>
            <a:ext cx="6967736" cy="2152650"/>
          </a:xfrm>
        </p:spPr>
        <p:txBody>
          <a:bodyPr/>
          <a:lstStyle/>
          <a:p>
            <a:r>
              <a:rPr lang="ru-RU" altLang="ru-RU" b="1" dirty="0"/>
              <a:t>Урок по рассказу Евгения Носова </a:t>
            </a:r>
            <a:br>
              <a:rPr lang="ru-RU" altLang="ru-RU" b="1" dirty="0"/>
            </a:br>
            <a:r>
              <a:rPr lang="ru-RU" altLang="ru-RU" b="1" dirty="0"/>
              <a:t>«Белый гусь».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рису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475781"/>
            <a:ext cx="3305175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95936" y="332656"/>
            <a:ext cx="4752528" cy="2089150"/>
          </a:xfrm>
        </p:spPr>
        <p:txBody>
          <a:bodyPr>
            <a:normAutofit fontScale="92500" lnSpcReduction="10000"/>
          </a:bodyPr>
          <a:lstStyle/>
          <a:p>
            <a:pPr marL="0" indent="1111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200" b="1" dirty="0" smtClean="0">
                <a:effectLst/>
              </a:rPr>
              <a:t>- В чём ещё проявляется непохожесть Белого гуся, кроме внешнего вида, походки, голоса?</a:t>
            </a:r>
            <a:endParaRPr lang="ru-RU" alt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00" y="4426818"/>
            <a:ext cx="8713787" cy="2498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>
                <a:effectLst/>
              </a:rPr>
              <a:t>Белый гусь не </a:t>
            </a:r>
            <a:r>
              <a:rPr lang="ru-RU" sz="4400" b="1" dirty="0" smtClean="0">
                <a:effectLst/>
              </a:rPr>
              <a:t/>
            </a:r>
            <a:br>
              <a:rPr lang="ru-RU" sz="4400" b="1" dirty="0" smtClean="0">
                <a:effectLst/>
              </a:rPr>
            </a:br>
            <a:r>
              <a:rPr lang="ru-RU" sz="4400" b="1" dirty="0" smtClean="0">
                <a:effectLst/>
              </a:rPr>
              <a:t>такой</a:t>
            </a:r>
            <a:r>
              <a:rPr lang="ru-RU" sz="4400" b="1" dirty="0">
                <a:effectLst/>
              </a:rPr>
              <a:t>, как все его собратья.  </a:t>
            </a:r>
            <a:r>
              <a:rPr lang="ru-RU" sz="5400" b="1" dirty="0">
                <a:effectLst/>
              </a:rPr>
              <a:t/>
            </a:r>
            <a:br>
              <a:rPr lang="ru-RU" sz="5400" b="1" dirty="0">
                <a:effectLst/>
              </a:rPr>
            </a:br>
            <a:endParaRPr lang="ru-RU" dirty="0"/>
          </a:p>
        </p:txBody>
      </p:sp>
      <p:pic>
        <p:nvPicPr>
          <p:cNvPr id="1026" name="Picture 2" descr="C:\Users\Администратор\Desktop\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200400" cy="3743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88913"/>
            <a:ext cx="7991475" cy="892175"/>
          </a:xfrm>
        </p:spPr>
        <p:txBody>
          <a:bodyPr/>
          <a:lstStyle/>
          <a:p>
            <a:pPr marL="27432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 smtClean="0"/>
              <a:t>Из-за леса наползла туча, посыпался град</a:t>
            </a:r>
          </a:p>
        </p:txBody>
      </p:sp>
      <p:pic>
        <p:nvPicPr>
          <p:cNvPr id="17411" name="Picture 11" descr="соч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6056" r="8788" b="46313"/>
          <a:stretch>
            <a:fillRect/>
          </a:stretch>
        </p:blipFill>
        <p:spPr bwMode="auto">
          <a:xfrm>
            <a:off x="179388" y="1268413"/>
            <a:ext cx="4117975" cy="42481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643438" y="1916113"/>
            <a:ext cx="4500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Накатилась на солнце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500563" y="2708275"/>
            <a:ext cx="439261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Поднималась серо-сизой тяжелой стеной</a:t>
            </a:r>
            <a:r>
              <a:rPr lang="ru-RU" altLang="ru-RU" sz="3200" b="1"/>
              <a:t> </a:t>
            </a:r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5202238" y="4038600"/>
            <a:ext cx="3671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3200" b="1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511675" y="3902075"/>
            <a:ext cx="45005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Пожирала синеву неба</a:t>
            </a:r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5795963" y="9810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3200" b="1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932363" y="1268413"/>
            <a:ext cx="421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Ледяные горошины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643438" y="4573588"/>
            <a:ext cx="4105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Свирепствовала с нарастающей силой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88" y="5665788"/>
            <a:ext cx="5943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Что помогли ощутить глаголы, описывающие тучу?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3663" y="6296025"/>
            <a:ext cx="51085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возрастающее напряжение в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4311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  <p:bldP spid="18446" grpId="0"/>
      <p:bldP spid="18450" grpId="0"/>
      <p:bldP spid="1845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76250"/>
            <a:ext cx="8135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Какие средства выразительности речи использует автор для яркости изображения надвигающейся тучи?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2133600"/>
            <a:ext cx="856932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Туча – хищник, который “пожирает все на своем пути”.</a:t>
            </a:r>
          </a:p>
          <a:p>
            <a:pPr>
              <a:defRPr/>
            </a:pP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Сравнения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 </a:t>
            </a: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тяжелой стеной; как мешок; расплавленным свинцом.</a:t>
            </a:r>
            <a:b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Олицетворения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 </a:t>
            </a: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росла, пожирала, поднималась, свирепствовала…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8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080306"/>
            <a:ext cx="2848373" cy="3534269"/>
          </a:xfrm>
          <a:prstGeom prst="ellipse">
            <a:avLst/>
          </a:prstGeom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96863"/>
            <a:ext cx="4170363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9450" y="296863"/>
            <a:ext cx="45720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– </a:t>
            </a:r>
            <a:r>
              <a:rPr lang="ru-RU" sz="2400" b="1" dirty="0">
                <a:latin typeface="+mn-lt"/>
              </a:rPr>
              <a:t>Как вел себя  главный герой на протяжении всей бури? А остальные гуси?</a:t>
            </a:r>
          </a:p>
        </p:txBody>
      </p:sp>
    </p:spTree>
    <p:extLst>
      <p:ext uri="{BB962C8B-B14F-4D97-AF65-F5344CB8AC3E}">
        <p14:creationId xmlns:p14="http://schemas.microsoft.com/office/powerpoint/2010/main" val="17574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742112"/>
          </a:xfrm>
        </p:spPr>
        <p:txBody>
          <a:bodyPr>
            <a:normAutofit lnSpcReduction="10000"/>
          </a:bodyPr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>
                <a:effectLst/>
              </a:rPr>
              <a:t>Туча промчалась так же внезапно, как и набежала. </a:t>
            </a:r>
            <a:r>
              <a:rPr lang="ru-RU" i="1" dirty="0" smtClean="0">
                <a:effectLst/>
              </a:rPr>
              <a:t>Под </a:t>
            </a:r>
            <a:r>
              <a:rPr lang="ru-RU" i="1" dirty="0">
                <a:effectLst/>
              </a:rPr>
              <a:t>солнечными лучами белый, запорошенный луг на глазах темнел, оттаивал. Тропинка покрылась лужицами. В поваленной мокрой траве, будто в сетях, запутались иссеченные гусята. Они погибли почти все, так и не добежав до воды.</a:t>
            </a:r>
            <a:endParaRPr lang="ru-RU" dirty="0">
              <a:effectLst/>
            </a:endParaRP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>
                <a:effectLst/>
              </a:rPr>
              <a:t>Луг, согретый солнцем, снова зазеленел. И только на его середине никак не растаивала белая кочка. Я подошел ближе. То был Белый гусь.</a:t>
            </a:r>
            <a:endParaRPr lang="ru-RU" dirty="0">
              <a:effectLst/>
            </a:endParaRP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effectLst/>
              </a:rPr>
              <a:t> Он </a:t>
            </a:r>
            <a:r>
              <a:rPr lang="ru-RU" i="1" dirty="0">
                <a:effectLst/>
              </a:rPr>
              <a:t>лежал, раскинув могучие крылья и вытянув по траве шею. Серый немигающий глаз глядел вслед улетавшей туче. По клюву из маленькой ноздри стекала струйка крови.</a:t>
            </a:r>
            <a:endParaRPr lang="ru-RU" dirty="0">
              <a:effectLst/>
            </a:endParaRP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>
                <a:effectLst/>
              </a:rPr>
              <a:t>Все двенадцать пушистых “одуванчиков”, целые и невредимые, толкаясь и давя друг друга, высыпали наружу. Весело попискивая, они рассыпались по траве, подбирая уцелевшие градины. Один гусенок с темной ленточкой на спине, неуклюже переставляя широкие кривые лапки, пытался взобраться на крыло гусака. Но всякий раз, не удержавшись, кубарем летел в траву.</a:t>
            </a:r>
            <a:endParaRPr lang="ru-RU" dirty="0">
              <a:effectLst/>
            </a:endParaRP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>
                <a:effectLst/>
              </a:rPr>
              <a:t>Малыш сердился, нетерпеливо перебирал лапками и, выпутавшись из травинок, упрямо лез на крыло. Наконец гусенок вскарабкался на спину своего отца и замер. Он никогда не забирался так высоко.</a:t>
            </a:r>
            <a:endParaRPr lang="ru-RU" dirty="0">
              <a:effectLst/>
            </a:endParaRP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>
                <a:effectLst/>
              </a:rPr>
              <a:t>Перед ним открылся удивительный мир, полный сверкающих трав и солнца.”</a:t>
            </a:r>
            <a:endParaRPr lang="ru-RU" dirty="0">
              <a:effectLst/>
            </a:endParaRP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7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88913"/>
            <a:ext cx="8280400" cy="2016125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sz="2400" dirty="0">
                <a:effectLst/>
              </a:rPr>
              <a:t>Како</a:t>
            </a:r>
            <a:r>
              <a:rPr lang="ru-RU" sz="2400" b="1" dirty="0">
                <a:effectLst/>
              </a:rPr>
              <a:t>ва основная мысль </a:t>
            </a:r>
            <a:r>
              <a:rPr lang="ru-RU" sz="2400" b="1" dirty="0" smtClean="0">
                <a:effectLst/>
              </a:rPr>
              <a:t>рассказа?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/>
              </a:rPr>
              <a:t>Какие </a:t>
            </a:r>
            <a:r>
              <a:rPr lang="ru-RU" sz="2400" b="1" dirty="0">
                <a:effectLst/>
              </a:rPr>
              <a:t>чувства остались у вас после прочитанного? </a:t>
            </a:r>
            <a:endParaRPr lang="ru-RU" sz="2400" b="1" dirty="0" smtClean="0">
              <a:effectLst/>
            </a:endParaRP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/>
              </a:rPr>
              <a:t>Каким вы видите Белого гуся после прочтения рассказа?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0200" y="2154238"/>
            <a:ext cx="3886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Любовь ко всему живому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895600"/>
            <a:ext cx="34750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Боль, грусть, печаль…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5050" y="3860800"/>
            <a:ext cx="42846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Смелый, храбрый, бесстрашный, отважный,  безгранично любящий своих детей, благородный, своенравный, самоотверженный. 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Picture 2" descr="C:\Users\Администратор\Desktop\рисунок.jp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385219"/>
            <a:ext cx="341255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/>
          <p:cNvSpPr>
            <a:spLocks noGrp="1"/>
          </p:cNvSpPr>
          <p:nvPr>
            <p:ph idx="1"/>
          </p:nvPr>
        </p:nvSpPr>
        <p:spPr bwMode="auto">
          <a:xfrm>
            <a:off x="179388" y="115888"/>
            <a:ext cx="8496300" cy="1152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smtClean="0">
                <a:effectLst/>
              </a:rPr>
              <a:t>-А известны ли вам произведения с участи­ем гусей?</a:t>
            </a:r>
            <a:endParaRPr lang="ru-RU" altLang="ru-RU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213100"/>
            <a:ext cx="859155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Гуси предстают перед нами бдительны­ми, осторожными, мудрыми, иногда агрес­сивными, опасными, а порой веселыми и за­дорными.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Оказывается, гуси — довольно популяр­ные персонажи литературных произведений. И сегодня мы познакомились с еще одним произ­ведением, которое написал Евгений Носов, — рассказом «Белый гусь».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Мы живем в сельской местности и порой не замечаем, что и кто нас окружает. И стоит быть лишь чуточку внимательнее, чтобы увидеть необычное в обычном.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125538"/>
            <a:ext cx="84963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Античная легенда «Как гуси Рим спасли», народные сказки «Гу­си-лебеди»,  песенка про двух веселых гусей, повесть-сказка </a:t>
            </a:r>
            <a:r>
              <a:rPr lang="ru-RU" sz="20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Сельмы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Лагерлеф «Чудесное путешествие Нильса с дикими гусями».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2636838"/>
            <a:ext cx="48942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-</a:t>
            </a:r>
            <a:r>
              <a:rPr lang="ru-RU" sz="2400" b="1" dirty="0">
                <a:latin typeface="+mn-lt"/>
              </a:rPr>
              <a:t>Какими там предстают гуси?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4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77813" y="1125538"/>
            <a:ext cx="7315200" cy="3540125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Памятник сенбернару Барри.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Памятник ездовой собаке-вожаку </a:t>
            </a:r>
            <a:r>
              <a:rPr lang="ru-RU" altLang="ru-RU" dirty="0" err="1" smtClean="0"/>
              <a:t>Болто</a:t>
            </a:r>
            <a:r>
              <a:rPr lang="ru-RU" altLang="ru-RU" dirty="0" smtClean="0"/>
              <a:t>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Памятник собаке русского учёного </a:t>
            </a:r>
            <a:r>
              <a:rPr lang="ru-RU" altLang="ru-RU" dirty="0" err="1" smtClean="0"/>
              <a:t>И.П.Павлову</a:t>
            </a:r>
            <a:endParaRPr lang="ru-RU" altLang="ru-RU" dirty="0" smtClean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Памятник жабе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Памятник бабочке-огнёвке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Памятник ласточкам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315200" cy="1154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Памятники животным</a:t>
            </a:r>
          </a:p>
        </p:txBody>
      </p:sp>
      <p:pic>
        <p:nvPicPr>
          <p:cNvPr id="23556" name="Picture 11" descr="4d1092e2aa7a5886ca38a0527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059113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4692650" y="60928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Памятник бычку-кормильцу. Установлен в г. Бердянске</a:t>
            </a:r>
          </a:p>
        </p:txBody>
      </p:sp>
      <p:pic>
        <p:nvPicPr>
          <p:cNvPr id="8" name="Picture 8" descr="i4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87813"/>
            <a:ext cx="1905000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9" name="Прямоугольник 2"/>
          <p:cNvSpPr>
            <a:spLocks noChangeArrowheads="1"/>
          </p:cNvSpPr>
          <p:nvPr/>
        </p:nvSpPr>
        <p:spPr bwMode="auto">
          <a:xfrm>
            <a:off x="257175" y="6367463"/>
            <a:ext cx="290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Белому Биму Черное ухо</a:t>
            </a:r>
          </a:p>
        </p:txBody>
      </p:sp>
    </p:spTree>
    <p:extLst>
      <p:ext uri="{BB962C8B-B14F-4D97-AF65-F5344CB8AC3E}">
        <p14:creationId xmlns:p14="http://schemas.microsoft.com/office/powerpoint/2010/main" val="38857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0"/>
            <a:ext cx="7993137" cy="4687888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Домашнее задание: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Написать отзыв на один из </a:t>
            </a:r>
            <a:r>
              <a:rPr lang="ru-RU" sz="2400" b="1" smtClean="0"/>
              <a:t>рассказов </a:t>
            </a:r>
            <a:r>
              <a:rPr lang="ru-RU" sz="2400" b="1" smtClean="0"/>
              <a:t> </a:t>
            </a:r>
          </a:p>
          <a:p>
            <a:pPr marL="18288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smtClean="0"/>
              <a:t> </a:t>
            </a:r>
            <a:r>
              <a:rPr lang="ru-RU" sz="2400" b="1" dirty="0" smtClean="0"/>
              <a:t>Е.И</a:t>
            </a:r>
            <a:r>
              <a:rPr lang="ru-RU" sz="2400" b="1" dirty="0" smtClean="0"/>
              <a:t>. Носова.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Сделать иллюстрацию к любому рассказу.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Памятник Белому гусю     </a:t>
            </a:r>
            <a:r>
              <a:rPr lang="ru-RU" sz="2400" b="1" dirty="0" smtClean="0"/>
              <a:t> </a:t>
            </a:r>
            <a:r>
              <a:rPr lang="ru-RU" sz="2400" b="1" dirty="0" smtClean="0"/>
              <a:t>( </a:t>
            </a:r>
            <a:r>
              <a:rPr lang="ru-RU" sz="2400" b="1" dirty="0" smtClean="0"/>
              <a:t>Где будет стоять </a:t>
            </a:r>
            <a:r>
              <a:rPr lang="ru-RU" sz="2400" b="1" dirty="0" smtClean="0"/>
              <a:t>памятник? Как он будет выглядеть? Какая надпись будет на нём?)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91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dirty="0" smtClean="0"/>
              <a:t>- </a:t>
            </a:r>
            <a:r>
              <a:rPr lang="ru-RU" altLang="ru-RU" sz="2400" dirty="0" smtClean="0"/>
              <a:t>познакомить учащихся с рассказом                      Е. Носова « Белый гусь»;</a:t>
            </a:r>
          </a:p>
          <a:p>
            <a:pPr marL="27432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dirty="0" smtClean="0"/>
              <a:t>- показать в гусе необычное и высокое;</a:t>
            </a:r>
          </a:p>
          <a:p>
            <a:pPr marL="27432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2400" dirty="0" smtClean="0"/>
              <a:t>вызвать у учащихся чувство восхищения отцовским подвигом самоотверженной птицы. </a:t>
            </a:r>
          </a:p>
          <a:p>
            <a:pPr marL="27432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altLang="ru-R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Цели урока:</a:t>
            </a:r>
          </a:p>
        </p:txBody>
      </p:sp>
    </p:spTree>
    <p:extLst>
      <p:ext uri="{BB962C8B-B14F-4D97-AF65-F5344CB8AC3E}">
        <p14:creationId xmlns:p14="http://schemas.microsoft.com/office/powerpoint/2010/main" val="1794415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Rectangle 14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7848600" cy="3540125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smtClean="0"/>
              <a:t>   Любознательность заставляет биться мысль, а мысль порождает чувство, а чувство же,  в свою очередь, окрашивает наши поступки. Так вот я – за любознательность! А значит – за богатство человеческой души, за добрые поступки.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mtClean="0"/>
              <a:t>							Е. Носов</a:t>
            </a:r>
          </a:p>
        </p:txBody>
      </p:sp>
    </p:spTree>
    <p:extLst>
      <p:ext uri="{BB962C8B-B14F-4D97-AF65-F5344CB8AC3E}">
        <p14:creationId xmlns:p14="http://schemas.microsoft.com/office/powerpoint/2010/main" val="104522899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38513"/>
            <a:ext cx="8755062" cy="3540125"/>
          </a:xfrm>
        </p:spPr>
        <p:txBody>
          <a:bodyPr/>
          <a:lstStyle/>
          <a:p>
            <a:pPr marL="0" indent="355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800" dirty="0"/>
              <a:t>Родился писатель в деревне, детство его прошло среди речных заводей, лугов, полей и дубрав. Он много времени проводил в лесу и на реке, учился видеть и слышать природу, проникал в её тайны и секреты, запоминал названия трав и деревьев…</a:t>
            </a:r>
          </a:p>
          <a:p>
            <a:pPr marL="0" indent="355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800" dirty="0"/>
              <a:t>Любовь ко всему живому неизменно чувствуется во всех его произведениях. В «Белом гусе» писатель описал то, что увидел однажды на рыбалке.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60325"/>
            <a:ext cx="5256212" cy="1154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О писателе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5888"/>
            <a:ext cx="2808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0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004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8884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8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351837" cy="6049963"/>
          </a:xfrm>
        </p:spPr>
        <p:txBody>
          <a:bodyPr>
            <a:normAutofit fontScale="92500" lnSpcReduction="10000"/>
          </a:bodyPr>
          <a:lstStyle/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Times New Roman" pitchFamily="18" charset="0"/>
              </a:rPr>
              <a:t>Кильватер </a:t>
            </a:r>
            <a:r>
              <a:rPr lang="ru-RU" altLang="ru-RU" sz="3000" b="1" i="1" dirty="0">
                <a:solidFill>
                  <a:schemeClr val="hlink"/>
                </a:solidFill>
                <a:latin typeface="Times New Roman" pitchFamily="18" charset="0"/>
              </a:rPr>
              <a:t>– волновая струя, остающаяся  позади идущего судна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Times New Roman" pitchFamily="18" charset="0"/>
              </a:rPr>
              <a:t>Кильватерным строем</a:t>
            </a:r>
            <a:r>
              <a:rPr lang="ru-RU" altLang="ru-RU" sz="3000" b="1" i="1" dirty="0">
                <a:solidFill>
                  <a:schemeClr val="hlink"/>
                </a:solidFill>
                <a:latin typeface="Times New Roman" pitchFamily="18" charset="0"/>
              </a:rPr>
              <a:t> – следуя друг за другом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Times New Roman" pitchFamily="18" charset="0"/>
              </a:rPr>
              <a:t>Кокарда </a:t>
            </a:r>
            <a:r>
              <a:rPr lang="ru-RU" altLang="ru-RU" sz="3000" b="1" i="1" dirty="0">
                <a:solidFill>
                  <a:schemeClr val="hlink"/>
                </a:solidFill>
                <a:latin typeface="Times New Roman" pitchFamily="18" charset="0"/>
              </a:rPr>
              <a:t>–  форменный знак на головном уборе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Times New Roman" pitchFamily="18" charset="0"/>
              </a:rPr>
              <a:t>Привада</a:t>
            </a:r>
            <a:r>
              <a:rPr lang="ru-RU" altLang="ru-RU" sz="3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altLang="ru-RU" sz="3000" b="1" i="1" dirty="0">
                <a:solidFill>
                  <a:schemeClr val="hlink"/>
                </a:solidFill>
                <a:latin typeface="Times New Roman" pitchFamily="18" charset="0"/>
              </a:rPr>
              <a:t>– корм для приманки рыб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Times New Roman" pitchFamily="18" charset="0"/>
              </a:rPr>
              <a:t>Армада</a:t>
            </a:r>
            <a:r>
              <a:rPr lang="ru-RU" altLang="ru-RU" sz="3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altLang="ru-RU" sz="3000" b="1" i="1" dirty="0">
                <a:solidFill>
                  <a:schemeClr val="hlink"/>
                </a:solidFill>
                <a:latin typeface="Times New Roman" pitchFamily="18" charset="0"/>
              </a:rPr>
              <a:t>– большое соединение кораблей,  самолетов,  танков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Times New Roman" pitchFamily="18" charset="0"/>
              </a:rPr>
              <a:t>Лозняк</a:t>
            </a:r>
            <a:r>
              <a:rPr lang="ru-RU" altLang="ru-RU" sz="30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altLang="ru-RU" sz="3000" b="1" i="1" dirty="0">
                <a:solidFill>
                  <a:schemeClr val="hlink"/>
                </a:solidFill>
                <a:latin typeface="Times New Roman" pitchFamily="18" charset="0"/>
              </a:rPr>
              <a:t>- ивовый кустарник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Times New Roman" pitchFamily="18" charset="0"/>
              </a:rPr>
              <a:t>Плёс</a:t>
            </a:r>
            <a:r>
              <a:rPr lang="ru-RU" altLang="ru-RU" sz="3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altLang="ru-RU" sz="3000" b="1" i="1" dirty="0">
                <a:solidFill>
                  <a:schemeClr val="hlink"/>
                </a:solidFill>
                <a:latin typeface="Times New Roman" pitchFamily="18" charset="0"/>
              </a:rPr>
              <a:t>- широкое водное пространство между </a:t>
            </a:r>
            <a:r>
              <a:rPr lang="ru-RU" altLang="ru-RU" sz="3000" b="1" i="1" dirty="0" smtClean="0">
                <a:solidFill>
                  <a:schemeClr val="hlink"/>
                </a:solidFill>
                <a:latin typeface="Times New Roman" pitchFamily="18" charset="0"/>
              </a:rPr>
              <a:t>островами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2"/>
                </a:solidFill>
                <a:effectLst/>
              </a:rPr>
              <a:t>Отмель</a:t>
            </a:r>
            <a:r>
              <a:rPr lang="ru-RU" sz="2800" dirty="0">
                <a:effectLst/>
              </a:rPr>
              <a:t> – </a:t>
            </a:r>
            <a:r>
              <a:rPr lang="ru-RU" sz="3200" b="1" i="1" dirty="0">
                <a:solidFill>
                  <a:srgbClr val="7030A0"/>
                </a:solidFill>
              </a:rPr>
              <a:t>мель, идущая от берега</a:t>
            </a:r>
            <a:r>
              <a:rPr lang="ru-RU" sz="3200" b="1" dirty="0">
                <a:solidFill>
                  <a:srgbClr val="7030A0"/>
                </a:solidFill>
                <a:effectLst/>
              </a:rPr>
              <a:t>.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chemeClr val="tx2"/>
                </a:solidFill>
                <a:effectLst/>
              </a:rPr>
              <a:t>Дюжина</a:t>
            </a:r>
            <a:r>
              <a:rPr lang="ru-RU" sz="3200" b="1" dirty="0">
                <a:effectLst/>
              </a:rPr>
              <a:t> </a:t>
            </a:r>
            <a:r>
              <a:rPr lang="ru-RU" sz="3200" dirty="0">
                <a:effectLst/>
              </a:rPr>
              <a:t>– </a:t>
            </a:r>
            <a:r>
              <a:rPr lang="ru-RU" sz="3200" b="1" i="1" dirty="0">
                <a:solidFill>
                  <a:srgbClr val="7030A0"/>
                </a:solidFill>
              </a:rPr>
              <a:t>количество 12. Употребляется в шутливой форме о числе 13 (чертова дюжина).</a:t>
            </a:r>
            <a:endParaRPr lang="ru-RU" sz="3200" b="1" dirty="0">
              <a:solidFill>
                <a:srgbClr val="7030A0"/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3000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77262758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29600" cy="5029200"/>
          </a:xfrm>
          <a:solidFill>
            <a:schemeClr val="tx1">
              <a:lumMod val="75000"/>
              <a:alpha val="0"/>
            </a:schemeClr>
          </a:solidFill>
        </p:spPr>
        <p:txBody>
          <a:bodyPr/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400" dirty="0" smtClean="0"/>
              <a:t>Определите тему рассказа.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400" dirty="0" smtClean="0"/>
              <a:t>Составьте план рассказа.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400" dirty="0" smtClean="0"/>
              <a:t>Охарактеризуйте главное действующее лицо (персонаж). Как описан Белый гусь?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400" dirty="0" smtClean="0"/>
              <a:t>Установите композицию рассказа.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400" dirty="0" smtClean="0"/>
              <a:t>Придумайте своё название к данному рассказу и обоснуйте его.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400" dirty="0" smtClean="0"/>
              <a:t>Какие мысли и чувства вызывает у вас этот рассказ?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400" dirty="0" smtClean="0"/>
              <a:t>Сравните поведение Белого гуся и других взрослых птиц.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400" dirty="0" smtClean="0"/>
              <a:t>Почему этот текст можно назвать рассказом?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056437" cy="792162"/>
          </a:xfrm>
          <a:solidFill>
            <a:schemeClr val="tx1">
              <a:lumMod val="85000"/>
              <a:alpha val="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4000" dirty="0" smtClean="0"/>
              <a:t>Ответим на вопросы</a:t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0455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mtClean="0"/>
              <a:t>Композиция рассказа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132138" y="3860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1628775"/>
            <a:ext cx="5329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b="1"/>
              <a:t>1.</a:t>
            </a:r>
            <a:r>
              <a:rPr lang="en-US" altLang="ru-RU" sz="2400" b="1"/>
              <a:t> </a:t>
            </a:r>
            <a:r>
              <a:rPr lang="ru-RU" altLang="ru-RU" sz="2400" b="1"/>
              <a:t>Описание внешности Белого </a:t>
            </a:r>
            <a:r>
              <a:rPr lang="en-US" altLang="ru-RU" sz="2400" b="1"/>
              <a:t> </a:t>
            </a:r>
            <a:r>
              <a:rPr lang="ru-RU" altLang="ru-RU" sz="2400" b="1"/>
              <a:t>гуся.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6227763" y="1700213"/>
            <a:ext cx="2916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6300788" y="1700213"/>
            <a:ext cx="23764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011863" y="1773238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       Экспозиция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23850" y="2565400"/>
            <a:ext cx="540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2.</a:t>
            </a:r>
            <a:r>
              <a:rPr lang="en-US" altLang="ru-RU" sz="2400" b="1"/>
              <a:t> </a:t>
            </a:r>
            <a:r>
              <a:rPr lang="ru-RU" altLang="ru-RU" sz="2400" b="1"/>
              <a:t>Позабыв о вражде, залюбовался я птицей.</a:t>
            </a: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6300788" y="2636838"/>
            <a:ext cx="23749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372225" y="2708275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     Завязка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95288" y="3500438"/>
            <a:ext cx="500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3.</a:t>
            </a:r>
            <a:r>
              <a:rPr lang="en-US" altLang="ru-RU" sz="2400" b="1"/>
              <a:t> </a:t>
            </a:r>
            <a:r>
              <a:rPr lang="ru-RU" altLang="ru-RU" sz="2400" b="1"/>
              <a:t>Из-за леса наползла туча, посыпался град.</a:t>
            </a:r>
          </a:p>
        </p:txBody>
      </p:sp>
      <p:sp>
        <p:nvSpPr>
          <p:cNvPr id="14348" name="Rectangle 18"/>
          <p:cNvSpPr>
            <a:spLocks noChangeArrowheads="1"/>
          </p:cNvSpPr>
          <p:nvPr/>
        </p:nvSpPr>
        <p:spPr bwMode="auto">
          <a:xfrm flipV="1">
            <a:off x="6300788" y="3573463"/>
            <a:ext cx="23749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 flipH="1">
            <a:off x="6227763" y="4365625"/>
            <a:ext cx="239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6227763" y="3644900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443663" y="3644900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Кульминация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 flipH="1">
            <a:off x="6300788" y="5013325"/>
            <a:ext cx="23749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/>
              <a:t>      Развязка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68313" y="4652963"/>
            <a:ext cx="51847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4.</a:t>
            </a:r>
            <a:r>
              <a:rPr lang="en-US" altLang="ru-RU" sz="2400" b="1"/>
              <a:t> </a:t>
            </a:r>
            <a:r>
              <a:rPr lang="ru-RU" altLang="ru-RU" sz="2400" b="1"/>
              <a:t>Туча промчалась.</a:t>
            </a:r>
          </a:p>
          <a:p>
            <a:pPr eaLnBrk="1" hangingPunct="1"/>
            <a:r>
              <a:rPr lang="ru-RU" altLang="ru-RU" sz="2400" b="1"/>
              <a:t>5.</a:t>
            </a:r>
            <a:r>
              <a:rPr lang="en-US" altLang="ru-RU" sz="2400" b="1"/>
              <a:t> </a:t>
            </a:r>
            <a:r>
              <a:rPr lang="ru-RU" altLang="ru-RU" sz="2400" b="1"/>
              <a:t>Гусь лежал, раскинув могучие крылья; двенадцать «одуванчиков» высыпали наружу.</a:t>
            </a:r>
          </a:p>
        </p:txBody>
      </p:sp>
      <p:sp>
        <p:nvSpPr>
          <p:cNvPr id="14354" name="Rectangle 25"/>
          <p:cNvSpPr>
            <a:spLocks noChangeArrowheads="1"/>
          </p:cNvSpPr>
          <p:nvPr/>
        </p:nvSpPr>
        <p:spPr bwMode="auto">
          <a:xfrm>
            <a:off x="250825" y="1557338"/>
            <a:ext cx="54737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14355" name="Rectangle 26"/>
          <p:cNvSpPr>
            <a:spLocks noChangeArrowheads="1"/>
          </p:cNvSpPr>
          <p:nvPr/>
        </p:nvSpPr>
        <p:spPr bwMode="auto">
          <a:xfrm>
            <a:off x="250825" y="2492375"/>
            <a:ext cx="5473700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14356" name="Rectangle 27"/>
          <p:cNvSpPr>
            <a:spLocks noChangeArrowheads="1"/>
          </p:cNvSpPr>
          <p:nvPr/>
        </p:nvSpPr>
        <p:spPr bwMode="auto">
          <a:xfrm>
            <a:off x="250825" y="3500438"/>
            <a:ext cx="5473700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14357" name="Rectangle 28"/>
          <p:cNvSpPr>
            <a:spLocks noChangeArrowheads="1"/>
          </p:cNvSpPr>
          <p:nvPr/>
        </p:nvSpPr>
        <p:spPr bwMode="auto">
          <a:xfrm>
            <a:off x="250825" y="4581525"/>
            <a:ext cx="5473700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971550" y="333375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/>
              <a:t>План (простой)</a:t>
            </a:r>
          </a:p>
        </p:txBody>
      </p:sp>
    </p:spTree>
    <p:extLst>
      <p:ext uri="{BB962C8B-B14F-4D97-AF65-F5344CB8AC3E}">
        <p14:creationId xmlns:p14="http://schemas.microsoft.com/office/powerpoint/2010/main" val="30957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1" grpId="0"/>
      <p:bldP spid="13324" grpId="0"/>
      <p:bldP spid="1332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689850" cy="18716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Этому гусю следовало бы дать чин адмирала.</a:t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4" name="Рисунок 3" descr="http://festival.1september.ru/articles/614731/img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00400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825" y="1989138"/>
            <a:ext cx="3743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/>
              <a:t>Белоснежные перья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14313" y="3213100"/>
            <a:ext cx="3744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/>
              <a:t>Крылья могучие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2088" y="4076700"/>
            <a:ext cx="47164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/>
              <a:t>Полутораметровые крылья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90513" y="5649913"/>
            <a:ext cx="4519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Важной походкой</a:t>
            </a:r>
          </a:p>
        </p:txBody>
      </p:sp>
    </p:spTree>
    <p:extLst>
      <p:ext uri="{BB962C8B-B14F-4D97-AF65-F5344CB8AC3E}">
        <p14:creationId xmlns:p14="http://schemas.microsoft.com/office/powerpoint/2010/main" val="25224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</TotalTime>
  <Words>910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Урок по рассказу Евгения Носова  «Белый гусь».</vt:lpstr>
      <vt:lpstr>Цели урока:</vt:lpstr>
      <vt:lpstr>Презентация PowerPoint</vt:lpstr>
      <vt:lpstr>О писателе</vt:lpstr>
      <vt:lpstr>Презентация PowerPoint</vt:lpstr>
      <vt:lpstr>Презентация PowerPoint</vt:lpstr>
      <vt:lpstr>   Ответим на вопросы </vt:lpstr>
      <vt:lpstr>Композиция рассказа</vt:lpstr>
      <vt:lpstr>Этому гусю следовало бы дать чин адмирала. </vt:lpstr>
      <vt:lpstr>Белый гусь не  такой, как все его собратья.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 животным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рассказу Евгения Носова  «Белый гусь».</dc:title>
  <dc:creator>DNA7 X86</dc:creator>
  <cp:lastModifiedBy>DNA7 X86</cp:lastModifiedBy>
  <cp:revision>8</cp:revision>
  <dcterms:created xsi:type="dcterms:W3CDTF">2015-04-04T01:38:45Z</dcterms:created>
  <dcterms:modified xsi:type="dcterms:W3CDTF">2015-04-19T01:43:53Z</dcterms:modified>
</cp:coreProperties>
</file>