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1" r:id="rId4"/>
    <p:sldId id="267" r:id="rId5"/>
    <p:sldId id="273" r:id="rId6"/>
    <p:sldId id="274" r:id="rId7"/>
    <p:sldId id="268" r:id="rId8"/>
    <p:sldId id="280" r:id="rId9"/>
    <p:sldId id="277" r:id="rId10"/>
    <p:sldId id="279" r:id="rId11"/>
    <p:sldId id="275" r:id="rId12"/>
    <p:sldId id="260" r:id="rId13"/>
    <p:sldId id="269" r:id="rId14"/>
    <p:sldId id="278" r:id="rId15"/>
    <p:sldId id="281" r:id="rId16"/>
    <p:sldId id="263" r:id="rId17"/>
    <p:sldId id="271" r:id="rId18"/>
    <p:sldId id="264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  <a:srgbClr val="0033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30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1E3929-8A8C-1E49-9A1D-BD9E0A619B86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D3A8C4-8C7B-934A-8654-1E4FACF68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 spcFirstLastPara="1"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7A198-4986-5C40-98B1-592AFE948BB2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65B-450A-1749-809B-E38F716FA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0713-7F33-2B43-91C9-08DC018F3AEA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D2DC-88E9-4144-B60C-18985E1C3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D040-FF69-2A4A-B721-31F74D805431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05A1-4D49-5F40-AFB5-9ED67184D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32A4-7E82-1A4A-BDCF-1FF8F7611C17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56E7-B368-9A4A-87B2-C05A19755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5BFE-10EF-3942-8C4A-05FE0E9A07B0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A4B6-BD09-7245-90B6-F40D6B523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11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0" y="4221163"/>
            <a:ext cx="91440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CBCF-105C-FB4F-BCC2-DB11B9752972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5215-5D23-1343-8BF5-96E5F0C4F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3475-C07D-8448-8E85-546F7318A243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AEDD-FB64-2240-801E-8815AAB31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F21A-98F6-7046-A7A3-5C06FCC0C77A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8AFB-3623-594F-BDDF-982B2949D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12E6-2308-4C41-AEA3-BAAF05A50F31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6D0F-0447-6D45-88C1-0892364B6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3C1F-B9BD-E14F-9686-C5C001D6E703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6007-16DC-E147-B4B1-827573D99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651E-79D1-FD4A-8874-9E0F586D2B8D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4E3D-0DF5-5E4E-B83B-7E833496B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0242-2371-4B49-AE2C-89AE20854080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0643-5301-0E46-8F90-D09C7CE0B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1963" y="274638"/>
            <a:ext cx="8280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1963" y="1268413"/>
            <a:ext cx="8280400" cy="5329237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C5AE4160-821C-5D40-B5B4-1188D0D3B68F}" type="datetime1">
              <a:rPr lang="ru-RU"/>
              <a:pPr>
                <a:defRPr/>
              </a:pPr>
              <a:t>4/18/15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86E13270-E28E-3947-852E-7676ECCB6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1" r:id="rId2"/>
    <p:sldLayoutId id="2147483982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3366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Cambria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Cambria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Cambria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Cambria" charset="0"/>
          <a:ea typeface="ヒラギノ角ゴ Pro W3" charset="-128"/>
          <a:cs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Cambria" charset="0"/>
          <a:ea typeface="ヒラギノ角ゴ Pro W3" charset="-128"/>
          <a:cs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Cambria" charset="0"/>
          <a:ea typeface="ヒラギノ角ゴ Pro W3" charset="-128"/>
          <a:cs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Cambria" charset="0"/>
          <a:ea typeface="ヒラギノ角ゴ Pro W3" charset="-128"/>
          <a:cs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66"/>
          </a:solidFill>
          <a:latin typeface="Cambria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003366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003366"/>
          </a:solidFill>
          <a:latin typeface="+mn-lt"/>
          <a:ea typeface="ヒラギノ角ゴ Pro W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003366"/>
          </a:solidFill>
          <a:latin typeface="+mn-lt"/>
          <a:ea typeface="ヒラギノ角ゴ Pro W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003366"/>
          </a:solidFill>
          <a:latin typeface="+mn-lt"/>
          <a:ea typeface="ヒラギノ角ゴ Pro W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003366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781800" cy="175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ea typeface="+mj-ea"/>
                <a:cs typeface="+mj-cs"/>
              </a:rPr>
              <a:t>Проект </a:t>
            </a:r>
            <a:br>
              <a:rPr lang="ru-RU" sz="4400" dirty="0" smtClean="0">
                <a:ea typeface="+mj-ea"/>
                <a:cs typeface="+mj-cs"/>
              </a:rPr>
            </a:br>
            <a:r>
              <a:rPr lang="ru-RU" sz="4400" dirty="0" smtClean="0">
                <a:ea typeface="+mj-ea"/>
                <a:cs typeface="+mj-cs"/>
              </a:rPr>
              <a:t>«Водичка, водичка...»</a:t>
            </a:r>
            <a:endParaRPr lang="ru-RU" sz="4400" dirty="0">
              <a:ea typeface="+mj-ea"/>
              <a:cs typeface="+mj-cs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0" y="3429000"/>
            <a:ext cx="4038600" cy="1600200"/>
          </a:xfrm>
          <a:noFill/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3000"/>
              <a:t>Авторы</a:t>
            </a:r>
            <a:r>
              <a:rPr lang="en-AU" sz="3000"/>
              <a:t>-</a:t>
            </a:r>
            <a:r>
              <a:rPr lang="ru-RU" sz="3000"/>
              <a:t>разработчики: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3000"/>
              <a:t>Муянова Н.А.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3000"/>
              <a:t>Иванова В.А.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85800" y="228600"/>
            <a:ext cx="7848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b="1">
                <a:latin typeface="Cambria" pitchFamily="18" charset="0"/>
              </a:rPr>
              <a:t>Муниципальное  бюджетное  дошкольное образовательное учреждение  </a:t>
            </a:r>
          </a:p>
          <a:p>
            <a:pPr algn="ctr"/>
            <a:r>
              <a:rPr lang="ru-RU" b="1">
                <a:latin typeface="Cambria" pitchFamily="18" charset="0"/>
              </a:rPr>
              <a:t>Центр развития ребёнка - Детский сад №2 </a:t>
            </a:r>
          </a:p>
          <a:p>
            <a:endParaRPr lang="en-US">
              <a:latin typeface="Rockwell" pitchFamily="18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429000" y="60960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>
                <a:latin typeface="Cambria" pitchFamily="18" charset="0"/>
              </a:rPr>
              <a:t>Саров – 2015 </a:t>
            </a:r>
            <a:endParaRPr lang="en-US" sz="24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285750" y="3357563"/>
            <a:ext cx="3714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Беседа «Кому нужна вода»</a:t>
            </a:r>
          </a:p>
          <a:p>
            <a:pPr algn="ctr"/>
            <a:endParaRPr lang="ru-RU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Подвижная игра «Солнышко и дождик»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4579" name="Picture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581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39354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37084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6"/>
          <p:cNvSpPr>
            <a:spLocks noChangeArrowheads="1"/>
          </p:cNvSpPr>
          <p:nvPr/>
        </p:nvSpPr>
        <p:spPr bwMode="auto">
          <a:xfrm>
            <a:off x="285750" y="3143250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Сюжетно-ролевая игра</a:t>
            </a:r>
          </a:p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 « Купание куклы»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603" name="Прямоугольник 8"/>
          <p:cNvSpPr>
            <a:spLocks noChangeArrowheads="1"/>
          </p:cNvSpPr>
          <p:nvPr/>
        </p:nvSpPr>
        <p:spPr bwMode="auto">
          <a:xfrm>
            <a:off x="3786188" y="357188"/>
            <a:ext cx="1643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Сюжетно-ролевая </a:t>
            </a:r>
          </a:p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игра</a:t>
            </a:r>
          </a:p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 «Приготовим обед для куклы»</a:t>
            </a:r>
            <a:endParaRPr lang="ru-RU" sz="1600"/>
          </a:p>
        </p:txBody>
      </p:sp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4500563" y="3105150"/>
            <a:ext cx="4429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Сюжетно-ролевая игра</a:t>
            </a:r>
          </a:p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 « Постираем платочки для куклы»</a:t>
            </a:r>
            <a:endParaRPr lang="ru-RU" sz="1600"/>
          </a:p>
        </p:txBody>
      </p:sp>
      <p:pic>
        <p:nvPicPr>
          <p:cNvPr id="25605" name="Picture 8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88"/>
            <a:ext cx="3683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175"/>
            <a:ext cx="3835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3670300"/>
            <a:ext cx="41592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 descr="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35475" y="3860800"/>
            <a:ext cx="44513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>
                <a:solidFill>
                  <a:srgbClr val="003366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20484" name="Picture 4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7806" y="500042"/>
            <a:ext cx="359916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214313" y="3786188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Пробуем воду на вкус</a:t>
            </a:r>
            <a:r>
              <a:rPr lang="ru-RU" sz="1600" b="1" i="1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en-US" sz="1600" b="1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0486" name="Picture 6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17309" y="3857628"/>
            <a:ext cx="369506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57188" y="5857875"/>
            <a:ext cx="190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Вода не имеет вкуса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0489" name="Picture 9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65984" y="500042"/>
            <a:ext cx="3669815" cy="3033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6786563" y="3868738"/>
            <a:ext cx="2052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Снег в тепле тает 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5733" y="214290"/>
            <a:ext cx="351474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428625" y="3286125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Вода – «волшебница» получает цвет краски.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1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04877" y="214290"/>
            <a:ext cx="369196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2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03325" y="3643314"/>
            <a:ext cx="369506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428625" y="5572125"/>
            <a:ext cx="3929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В воде плавает мусор, который спрятался в снеге. Вода получидась грязная.</a:t>
            </a:r>
            <a:r>
              <a:rPr lang="en-AU" sz="16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IMG_4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620" y="142852"/>
            <a:ext cx="3764975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10" descr="IMG_43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13414" y="142852"/>
            <a:ext cx="387806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785813" y="3244850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В воде плавают предметы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5214938" y="3105150"/>
            <a:ext cx="32861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Дети самостоятельно</a:t>
            </a:r>
          </a:p>
          <a:p>
            <a:pPr algn="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 проводят опыты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6390" name="Picture 6" descr="C:\Users\user\Desktop\DCIM\143CANON\IMG_439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39206" y="3786190"/>
            <a:ext cx="3922711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285750" y="0"/>
            <a:ext cx="2643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Просмотр мультфильмов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1071563" y="3286125"/>
            <a:ext cx="3000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Наблюдение за сосулькой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5786438" y="3143250"/>
            <a:ext cx="3071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Игра « Да-Нетка»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9701" name="Picture 8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411163"/>
            <a:ext cx="38735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338" y="304800"/>
            <a:ext cx="38703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8" y="3581400"/>
            <a:ext cx="408622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 descr="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81400"/>
            <a:ext cx="38433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>
                <a:solidFill>
                  <a:srgbClr val="003366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895600" y="3048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Изготовление знаков</a:t>
            </a:r>
            <a:r>
              <a:rPr lang="en-AU" sz="1600" b="1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символов «Закрывайте кран»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2532" name="Picture 9" descr="P10308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974" y="928670"/>
            <a:ext cx="363401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8" descr="IMG_43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8454" y="1000108"/>
            <a:ext cx="396480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12" descr="IMG_4331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84803" y="3929066"/>
            <a:ext cx="4031649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7" name="TextBox 22"/>
          <p:cNvSpPr txBox="1">
            <a:spLocks noChangeArrowheads="1"/>
          </p:cNvSpPr>
          <p:nvPr/>
        </p:nvSpPr>
        <p:spPr bwMode="auto">
          <a:xfrm>
            <a:off x="0" y="5715000"/>
            <a:ext cx="2971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Размещение знаков</a:t>
            </a:r>
            <a:r>
              <a:rPr lang="en-AU" sz="1600" b="1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символов в умывальной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IMG_431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1012" y="357166"/>
            <a:ext cx="3887067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IMG_4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64293" y="3643314"/>
            <a:ext cx="378744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IMG_4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2794" y="3643314"/>
            <a:ext cx="42244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85813" y="214313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400">
                <a:solidFill>
                  <a:srgbClr val="000000"/>
                </a:solidFill>
                <a:ea typeface="Arial" charset="0"/>
                <a:cs typeface="Arial" charset="0"/>
              </a:rPr>
              <a:t>. </a:t>
            </a:r>
            <a:endParaRPr lang="en-AU" sz="14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1400">
              <a:latin typeface="Rockwell" pitchFamily="18" charset="0"/>
            </a:endParaRPr>
          </a:p>
        </p:txBody>
      </p:sp>
      <p:sp>
        <p:nvSpPr>
          <p:cNvPr id="31750" name="Прямоугольник 11"/>
          <p:cNvSpPr>
            <a:spLocks noChangeArrowheads="1"/>
          </p:cNvSpPr>
          <p:nvPr/>
        </p:nvSpPr>
        <p:spPr bwMode="auto">
          <a:xfrm>
            <a:off x="4714875" y="1714500"/>
            <a:ext cx="3929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Times New Roman" charset="0"/>
                <a:ea typeface="Times New Roman" charset="0"/>
                <a:cs typeface="Times New Roman" charset="0"/>
              </a:rPr>
              <a:t>П</a:t>
            </a:r>
            <a:r>
              <a:rPr lang="ru-RU" sz="2000" b="1">
                <a:latin typeface="Times New Roman" charset="0"/>
                <a:ea typeface="Times New Roman" charset="0"/>
                <a:cs typeface="Times New Roman" charset="0"/>
              </a:rPr>
              <a:t>резентация для родителей </a:t>
            </a:r>
            <a:endParaRPr lang="en-US" sz="2000" b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11" descr="IMG_4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457200"/>
            <a:ext cx="3727546" cy="303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0" name="Picture 10" descr="IMG_43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3214686"/>
            <a:ext cx="4022566" cy="3164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571500" y="5572125"/>
            <a:ext cx="35718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Дети раздают родителям</a:t>
            </a:r>
          </a:p>
          <a:p>
            <a:pPr algn="r"/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 знаки</a:t>
            </a:r>
            <a:r>
              <a:rPr lang="en-AU" sz="1600" b="1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1600" b="1">
                <a:latin typeface="Times New Roman" charset="0"/>
                <a:ea typeface="Times New Roman" charset="0"/>
                <a:cs typeface="Times New Roman" charset="0"/>
              </a:rPr>
              <a:t>символы</a:t>
            </a:r>
            <a:r>
              <a:rPr lang="en-AU" sz="16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1600" b="1"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323850" y="188913"/>
            <a:ext cx="856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>
                <a:solidFill>
                  <a:srgbClr val="003366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04800" y="3810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ru-RU" sz="1400">
                <a:solidFill>
                  <a:srgbClr val="000000"/>
                </a:solidFill>
                <a:ea typeface="Arial" charset="0"/>
                <a:cs typeface="Arial" charset="0"/>
              </a:rPr>
              <a:t>. </a:t>
            </a:r>
            <a:endParaRPr lang="en-AU" sz="140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endParaRPr lang="en-US" sz="1400">
              <a:latin typeface="Rockwell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00034" y="428604"/>
            <a:ext cx="8153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  <a:ea typeface="Times New Roman" charset="0"/>
                <a:cs typeface="Times New Roman" charset="0"/>
              </a:rPr>
              <a:t>ВЫВОДЫ:    </a:t>
            </a:r>
          </a:p>
          <a:p>
            <a:pPr algn="ctr"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defRPr/>
            </a:pP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	Проблема – «открытого крана»- исчезла.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Дети громко высказываются, если  течет вода  без надобности, требуют закрыть кран. Напоминают родителям  дома, потому что символы – знаки  расклеены в ванной и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на кухне. С большой тревогой докладывают взрослым, если заметят кто – то взял в рот снег.</a:t>
            </a:r>
            <a:endParaRPr lang="en-AU" sz="1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charset="0"/>
                <a:ea typeface="Times New Roman" charset="0"/>
                <a:cs typeface="Times New Roman" charset="0"/>
              </a:rPr>
              <a:t> 	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Мы добились поставленной цели: «Формирование умения детей делать простейшие обобщения и выводы, опираясь на знания и умения, полученные в ходе опытно-исследовательской деятельности»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algn="just">
              <a:defRPr/>
            </a:pP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- дети проявляют повышенный интерес к познавательной и опытно-исследовательской деятельности;</a:t>
            </a:r>
            <a:endParaRPr lang="en-AU" sz="1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defRPr/>
            </a:pP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самостоятельно проделывают опыты, делают простейшие обобщения или выводы по результатам опытов;</a:t>
            </a:r>
            <a:endParaRPr lang="en-AU" sz="1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buFontTx/>
              <a:buChar char="-"/>
              <a:defRPr/>
            </a:pP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самостоятельно устанавливают взаимосвязи: снег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вода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лед; 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лед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вода</a:t>
            </a:r>
            <a:r>
              <a:rPr lang="en-AU" sz="1600" b="1" dirty="0"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лед.</a:t>
            </a:r>
            <a:endParaRPr lang="en-AU" sz="1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defRPr/>
            </a:pPr>
            <a:r>
              <a:rPr lang="ru-RU" sz="1600" b="1" dirty="0">
                <a:latin typeface="Times New Roman" charset="0"/>
                <a:ea typeface="Times New Roman" charset="0"/>
                <a:cs typeface="Times New Roman" charset="0"/>
              </a:rPr>
              <a:t>	Показатели результативности проекта позволяют нам утверждать: «Проект реализован, цель достигнута».</a:t>
            </a:r>
            <a:endParaRPr lang="en-AU" sz="16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2372" y="0"/>
            <a:ext cx="82800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аспорт проекта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1963" y="571500"/>
            <a:ext cx="8377237" cy="6026150"/>
          </a:xfrm>
        </p:spPr>
        <p:txBody>
          <a:bodyPr/>
          <a:lstStyle/>
          <a:p>
            <a:pPr algn="just" eaLnBrk="1" hangingPunct="1"/>
            <a:r>
              <a:rPr lang="ru-RU" sz="2000" b="1" u="sng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Актуальность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Опытно-исследовательская деятельность соответствует одному из основных принципов ФГОС– дети должны научиться самостоятельно добывать знания и применять их в решении новых познавательных задач, что в свою очередь, должно способствовать развитию таких интегративных качеств как: «Любознательный»; «Способный» решать интеллектуальные и личностные задачи, адекватные возрасту» .</a:t>
            </a:r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У младших дошкольников не сформирован  образ  окружающего мира как собственного дома, общего для всех людей. Этот «Дом» нуждается в бережном отношении и заботе каждого человека на  земле: и большого, и маленького. У них недостаточно  начальных знаний о себе, о природном мире. У детей 3-4 лет развивается потребность к познанию, возникают вопросы, поэтому важно побудить детей к нахождению на них ответов посредством совместной с детьми исследовательской деятельностью, наблюдениями, размышлениями.</a:t>
            </a:r>
          </a:p>
          <a:p>
            <a:pPr algn="just" eaLnBrk="1" hangingPunct="1"/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Создание ситуации  </a:t>
            </a: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Во время умывания </a:t>
            </a:r>
            <a:r>
              <a:rPr lang="ru-RU" sz="1600" b="1" u="sng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д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ети  не обращают внимание, что  </a:t>
            </a:r>
            <a:r>
              <a:rPr lang="ru-RU" sz="18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открыт кран,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вода течет из крана, когда дети вымыли руки.   Они не просят воспитателя закрыть кран.</a:t>
            </a:r>
          </a:p>
          <a:p>
            <a:pPr algn="just" eaLnBrk="1" hangingPunct="1"/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ПРОБЛЕМА</a:t>
            </a:r>
            <a:r>
              <a:rPr lang="ru-RU" sz="160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Как научить детей беречь воду?  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Сформировать сознание детьми значения воды в жизни людей, животных и растений.</a:t>
            </a:r>
            <a:endParaRPr lang="ru-RU" sz="160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Проблемные вопросы: Почему воду надо беречь?   </a:t>
            </a:r>
            <a:endParaRPr lang="en-AU" sz="160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МОТИВАЦИЯ</a:t>
            </a:r>
            <a:r>
              <a:rPr lang="ru-RU" sz="1600" b="1" u="sng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 Разрешение противоречия. Как быть? Девочку чумазую надо помыть, а воды нет.</a:t>
            </a:r>
            <a:endParaRPr lang="en-AU" sz="1600" b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487362"/>
          </a:xfrm>
        </p:spPr>
        <p:txBody>
          <a:bodyPr/>
          <a:lstStyle/>
          <a:p>
            <a:pPr algn="l" eaLnBrk="1" hangingPunct="1"/>
            <a:endParaRPr lang="en-US" sz="1400">
              <a:latin typeface="Cambria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61963" y="304800"/>
            <a:ext cx="8280400" cy="6292850"/>
          </a:xfrm>
        </p:spPr>
        <p:txBody>
          <a:bodyPr/>
          <a:lstStyle/>
          <a:p>
            <a:pPr algn="just" eaLnBrk="1" hangingPunct="1"/>
            <a:r>
              <a:rPr lang="ru-RU" sz="160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ГИПОТЕЗА</a:t>
            </a:r>
            <a:r>
              <a:rPr lang="en-AU" sz="1600" b="1" i="1"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ru-RU" sz="1600" b="1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Если ребенку показать значимость воды, и научить ее беречь, то  дети поймут смысл высказывания: «Волшебница наша вода»</a:t>
            </a:r>
          </a:p>
          <a:p>
            <a:pPr algn="just" eaLnBrk="1" hangingPunct="1"/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/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РАЗРЕШЕНИЕ ПРОБЛЕМЫ:</a:t>
            </a:r>
            <a:endParaRPr lang="en-AU" sz="1600" b="1" u="sng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 eaLnBrk="1" hangingPunct="1">
              <a:buFontTx/>
              <a:buNone/>
            </a:pPr>
            <a:r>
              <a:rPr lang="en-AU" sz="1600"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r>
              <a:rPr lang="ru-RU" sz="16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С целью расширения знаний и представлений у детей о свойствах и</a:t>
            </a:r>
            <a:r>
              <a:rPr lang="en-A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значения воды в жизни живых существ и для здоровья детей,</a:t>
            </a:r>
            <a:r>
              <a:rPr lang="en-A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формирования культуры природопользования, в частности, воспитания</a:t>
            </a:r>
            <a:r>
              <a:rPr lang="en-A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бережного отношения к воде, заботе о своем здоровье.</a:t>
            </a:r>
            <a:r>
              <a:rPr lang="en-A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Мы решили использовать технологию – метод проектов при соответствующей организации образовательной и опытно – исследовательской деятельности педагогов, детей и родителей, разработать проект: «Водичка, водичка…»</a:t>
            </a:r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buFontTx/>
              <a:buNone/>
            </a:pPr>
            <a:endParaRPr lang="en-AU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ТЕМА</a:t>
            </a:r>
            <a:r>
              <a:rPr lang="ru-RU" sz="160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познавательно – исследовательская</a:t>
            </a:r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AU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НАЗВАНИЕ ПРОЕКТА</a:t>
            </a:r>
            <a:r>
              <a:rPr lang="ru-RU" sz="160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«Водичка, водичка…»</a:t>
            </a:r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AU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ТИП ПРОЕКТА</a:t>
            </a:r>
            <a:r>
              <a:rPr lang="ru-RU" sz="160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познавательно – поисковый</a:t>
            </a:r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AU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СРОК РЕАЛИЗАЦИИ ПРОЕКТА</a:t>
            </a:r>
            <a:r>
              <a:rPr lang="en-AU" sz="160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16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три недели</a:t>
            </a:r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AU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ru-RU" sz="1600" b="1" u="sng">
                <a:latin typeface="Times New Roman" charset="0"/>
                <a:ea typeface="Times New Roman" charset="0"/>
                <a:cs typeface="Times New Roman" charset="0"/>
              </a:rPr>
              <a:t>СРОКИ:</a:t>
            </a:r>
            <a:r>
              <a:rPr lang="en-AU" sz="16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Начало: 15 января. Окончание</a:t>
            </a:r>
            <a:r>
              <a:rPr lang="en-A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ru-RU" sz="1600" b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5 февраля</a:t>
            </a:r>
            <a:endParaRPr lang="en-AU" sz="1600" b="1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AU" sz="160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AU" sz="1600" b="1">
              <a:solidFill>
                <a:srgbClr val="000000"/>
              </a:solidFill>
              <a:latin typeface="Arial Rounded MT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487362"/>
          </a:xfrm>
        </p:spPr>
        <p:txBody>
          <a:bodyPr/>
          <a:lstStyle/>
          <a:p>
            <a:pPr algn="l" eaLnBrk="1" hangingPunct="1"/>
            <a:endParaRPr lang="en-US" sz="140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963" y="228600"/>
            <a:ext cx="8280400" cy="63690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Этап  (организационный)</a:t>
            </a:r>
            <a:endParaRPr lang="en-A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A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Закладывать основы экологической культуры личности, воспитывать бережное отношение к воде, заботе о своем здоровье.</a:t>
            </a:r>
            <a:endParaRPr lang="en-AU" sz="1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развития у детей представления о природном объекте - вода.</a:t>
            </a:r>
            <a:endParaRPr lang="en-AU" sz="1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AU" sz="17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A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Подвести детей к пониманию:</a:t>
            </a:r>
            <a:endParaRPr lang="en-AU" sz="1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Вода может находиться в разных состояниях: при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замерзании вода превращается в лед, лед в тепле тает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(превращается в воду), летом идет дождь, зимой - снег, снег в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тепле тает (превращается в воду).</a:t>
            </a:r>
            <a:endParaRPr lang="en-AU" sz="1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Познакомить детей с характеристикой воды; вода прозрачная, без запаха, без вкуса: вода бывает холодная, теплая, горячая. В воде растворяется соль, сахар, гуашь; </a:t>
            </a:r>
            <a:endParaRPr lang="en-AU" sz="1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Роли воды в жизни человека, растений, животных.</a:t>
            </a:r>
            <a:endParaRPr lang="en-AU" sz="1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Обогатить глагольный словарь;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вода течет, журчит, ее можно пить, наливать, переливать.</a:t>
            </a:r>
            <a:endParaRPr lang="en-AU" sz="1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Учить детей выполнять простейшие опыты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Привлечь родителей в проведению проекта.</a:t>
            </a:r>
          </a:p>
          <a:p>
            <a:pPr algn="just" eaLnBrk="1" hangingPunct="1">
              <a:buFontTx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en-A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Расширение знаний о свойствах воды и снега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Развитие интереса к опытно-исследовательской деятельности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Умения анализировать, обобщать и делать простейшие выводы</a:t>
            </a:r>
            <a:r>
              <a:rPr lang="en-A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Развитие наблюдательности и любознательности, познавательной активности.</a:t>
            </a:r>
            <a:endParaRPr lang="en-AU" sz="1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600" b="1" dirty="0" smtClean="0">
              <a:solidFill>
                <a:srgbClr val="000000"/>
              </a:solidFill>
              <a:latin typeface="Arial Rounded MT Bold"/>
              <a:ea typeface="+mn-ea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>
                <a:solidFill>
                  <a:srgbClr val="000099"/>
                </a:solidFill>
                <a:latin typeface="Times New Roman" charset="0"/>
                <a:ea typeface="Times New Roman" charset="0"/>
                <a:cs typeface="Times New Roman" charset="0"/>
              </a:rPr>
              <a:t>2 ЭТАП (АНАЛИТИЧЕСКИЙ)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61963" y="1268413"/>
            <a:ext cx="8280400" cy="5329237"/>
          </a:xfrm>
        </p:spPr>
        <p:txBody>
          <a:bodyPr/>
          <a:lstStyle/>
          <a:p>
            <a:pPr>
              <a:buFont typeface="Symbol" charset="2"/>
              <a:buChar char=""/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Изучение литературы, опыта работы по теме;</a:t>
            </a:r>
          </a:p>
          <a:p>
            <a:pPr>
              <a:buFont typeface="Symbol" charset="2"/>
              <a:buChar char=""/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Материалов  интернет-сайтов;</a:t>
            </a:r>
          </a:p>
          <a:p>
            <a:pPr>
              <a:buFont typeface="Symbol" charset="2"/>
              <a:buChar char=""/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Определение целей и задач, перспективное планирование по теме;</a:t>
            </a:r>
          </a:p>
          <a:p>
            <a:pPr>
              <a:buFont typeface="Symbol" charset="2"/>
              <a:buChar char=""/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Подбор наглядно-дидактических пособий, демонстрационного материала;</a:t>
            </a:r>
          </a:p>
          <a:p>
            <a:pPr>
              <a:buFont typeface="Symbol" charset="2"/>
              <a:buChar char=""/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Создание копилки «Кому нужна вода»</a:t>
            </a:r>
            <a:r>
              <a:rPr lang="en-A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600" b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Сбор картинок – иллюстраций с пояснением: «Зачем нужна вода»</a:t>
            </a:r>
            <a:r>
              <a:rPr lang="en-A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eaLnBrk="1" hangingPunct="1"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Разработка опытов с водой, снегом.</a:t>
            </a:r>
            <a:endParaRPr lang="en-AU" sz="1600" b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Изготовление схем-моделей опытов</a:t>
            </a:r>
            <a:r>
              <a:rPr lang="en-A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sz="1600" b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hangingPunct="1">
              <a:tabLst>
                <a:tab pos="457200" algn="l"/>
              </a:tabLst>
            </a:pPr>
            <a:r>
              <a:rPr lang="ru-RU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Создание картотеки стихов, потешек, песенок о воде.</a:t>
            </a:r>
          </a:p>
          <a:p>
            <a:pPr eaLnBrk="1" hangingPunct="1">
              <a:tabLst>
                <a:tab pos="457200" algn="l"/>
              </a:tabLst>
            </a:pPr>
            <a:endParaRPr lang="en-AU" sz="1600" b="1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 typeface="Symbol" charset="2"/>
              <a:buChar char=""/>
              <a:tabLst>
                <a:tab pos="457200" algn="l"/>
              </a:tabLst>
            </a:pPr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tabLst>
                <a:tab pos="45720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241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7200"/>
            <a:ext cx="24177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57200"/>
            <a:ext cx="24384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124200"/>
            <a:ext cx="26066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MG_43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429000" y="3124200"/>
            <a:ext cx="2450866" cy="2173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1" descr="IMG_429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553200" y="3124200"/>
            <a:ext cx="2110677" cy="1857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1752600" y="56388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/>
              <a:t>Центр исследовательской деятельности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487362"/>
          </a:xfrm>
        </p:spPr>
        <p:txBody>
          <a:bodyPr/>
          <a:lstStyle/>
          <a:p>
            <a:pPr algn="l" eaLnBrk="1" hangingPunct="1"/>
            <a:endParaRPr lang="en-US" sz="140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963" y="304800"/>
            <a:ext cx="8280400" cy="62928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 smtClean="0"/>
              <a:t> 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3</a:t>
            </a:r>
            <a:r>
              <a:rPr lang="en-A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ЭТАП  (разработка плана действий)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AU" sz="2400" dirty="0" smtClean="0">
              <a:latin typeface="Times New Roman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Беседа «Кому нужна вода»  (картинки, взятые из копилки).</a:t>
            </a:r>
            <a:endParaRPr lang="en-AU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Занятие по речевому развитию «Водичка, водичка...»</a:t>
            </a:r>
            <a:endParaRPr lang="en-AU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Занятие по изобразительной деятельности «Снег идет» (рисование).</a:t>
            </a:r>
            <a:endParaRPr lang="en-AU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Ежедневные наблюдения за природными явлениями.</a:t>
            </a:r>
            <a:endParaRPr lang="en-AU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Серия игр - экспериментов по ознакомлению со свойствами воды.</a:t>
            </a:r>
            <a:endParaRPr lang="en-AU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Чтение художественной литературы: К.И.Чуковский 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Мойдодыр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»,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Федорино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горе», сказки С.Прокофьева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«Про серую тучку»,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«Волшебная корзинка», стихотворение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А.Барто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«Девочка чумазая»,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словацкая народная сказка «У солнышка в гостях».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Заучивание наизусть стихотворений, потешек, песенок о воде. (см.картотеку)</a:t>
            </a:r>
            <a:endParaRPr lang="en-AU" sz="1600" b="1" dirty="0" smtClean="0">
              <a:solidFill>
                <a:srgbClr val="000000"/>
              </a:solidFill>
              <a:latin typeface="Times New Roman"/>
              <a:ea typeface="Arial Rounded MT Bold" charset="0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Сюжетные игры «Приготовим обед для куклы», «Купание куклы»,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«Постираем белье для куклы».</a:t>
            </a:r>
            <a:endParaRPr lang="en-AU" sz="1600" b="1" dirty="0" smtClean="0">
              <a:solidFill>
                <a:srgbClr val="000000"/>
              </a:solidFill>
              <a:latin typeface="Times New Roman"/>
              <a:ea typeface="Arial Rounded MT Bold" charset="0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Развивающие игры: «Хорошо – плохо»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,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 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Да-Нетка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», «Теремок», «Мои друзья»</a:t>
            </a:r>
            <a:endParaRPr lang="en-AU" sz="1600" b="1" dirty="0" smtClean="0">
              <a:solidFill>
                <a:srgbClr val="000000"/>
              </a:solidFill>
              <a:latin typeface="Times New Roman"/>
              <a:ea typeface="Arial Rounded MT Bold" charset="0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Пересказ сказки «Жила- была Капелька»  (по опорным картинкам)</a:t>
            </a:r>
            <a:endParaRPr lang="en-AU" sz="1600" b="1" dirty="0" smtClean="0">
              <a:solidFill>
                <a:srgbClr val="000000"/>
              </a:solidFill>
              <a:latin typeface="Times New Roman"/>
              <a:ea typeface="Arial Rounded MT Bold" charset="0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Поисковая деятельность: «Холодная, теплая, горячая вода»</a:t>
            </a:r>
            <a:endParaRPr lang="en-AU" sz="1600" b="1" dirty="0" smtClean="0">
              <a:solidFill>
                <a:srgbClr val="000000"/>
              </a:solidFill>
              <a:latin typeface="Times New Roman"/>
              <a:ea typeface="Arial Rounded MT Bold" charset="0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Подвижные игры: «Пузырь»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,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  «Солнышко и дождик», «Большие и маленькие» и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т.д</a:t>
            </a:r>
            <a:endParaRPr lang="en-AU" sz="1600" b="1" dirty="0" smtClean="0">
              <a:solidFill>
                <a:srgbClr val="000000"/>
              </a:solidFill>
              <a:latin typeface="Times New Roman"/>
              <a:ea typeface="Arial Rounded MT Bold" charset="0"/>
              <a:cs typeface="Times New Roman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Инсценирование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 песенок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: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  «Дождик, дождик»</a:t>
            </a:r>
            <a:r>
              <a:rPr lang="en-A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,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 «Зима».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Просмотр мультфильмов «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Капитошка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Arial Rounded MT Bold" charset="0"/>
                <a:cs typeface="Times New Roman"/>
              </a:rPr>
              <a:t>», «Капля» и др.</a:t>
            </a:r>
            <a:endParaRPr lang="en-AU" sz="1600" b="1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  <a:p>
            <a:pPr algn="just" eaLnBrk="1" hangingPunct="1">
              <a:spcAft>
                <a:spcPts val="0"/>
              </a:spcAft>
              <a:defRPr/>
            </a:pPr>
            <a:endParaRPr lang="en-AU" sz="1600" b="1" dirty="0" smtClean="0">
              <a:solidFill>
                <a:srgbClr val="000000"/>
              </a:solidFill>
              <a:latin typeface="Arial Rounded MT Bold"/>
              <a:ea typeface="+mn-ea"/>
              <a:cs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_4316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2798" y="285729"/>
            <a:ext cx="3622525" cy="306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10308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89958" y="285728"/>
            <a:ext cx="386467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4000500" y="402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Разбор «Копилки»</a:t>
            </a:r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286000" y="3048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Образовательная деятельность.</a:t>
            </a:r>
          </a:p>
          <a:p>
            <a:pPr algn="ctr"/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 Рисование ватными палочками </a:t>
            </a:r>
          </a:p>
          <a:p>
            <a:pPr algn="ctr"/>
            <a:r>
              <a:rPr lang="ru-RU" b="1">
                <a:latin typeface="Times New Roman" charset="0"/>
                <a:ea typeface="Times New Roman" charset="0"/>
                <a:cs typeface="Times New Roman" charset="0"/>
              </a:rPr>
              <a:t>«Снег идет». </a:t>
            </a:r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8" descr="P1030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238" y="1357298"/>
            <a:ext cx="2737362" cy="2244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P10308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0200" y="1357298"/>
            <a:ext cx="3175487" cy="241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P103089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19400" y="4191000"/>
            <a:ext cx="3204673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1218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ヒラギノ角ゴ Pro W3</vt:lpstr>
      <vt:lpstr>Cambria</vt:lpstr>
      <vt:lpstr>Calibri</vt:lpstr>
      <vt:lpstr>Rockwell</vt:lpstr>
      <vt:lpstr>Times New Roman</vt:lpstr>
      <vt:lpstr>Arial Rounded MT Bold</vt:lpstr>
      <vt:lpstr>Symbol</vt:lpstr>
      <vt:lpstr>Тема Office</vt:lpstr>
      <vt:lpstr>Проект  «Водичка, водичка...»</vt:lpstr>
      <vt:lpstr>Паспорт проекта</vt:lpstr>
      <vt:lpstr>Slide 3</vt:lpstr>
      <vt:lpstr>Slide 4</vt:lpstr>
      <vt:lpstr>2 ЭТАП (АНАЛИТИЧЕСКИЙ)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Svetlana Mironova</cp:lastModifiedBy>
  <cp:revision>117</cp:revision>
  <dcterms:created xsi:type="dcterms:W3CDTF">2015-04-18T09:28:14Z</dcterms:created>
  <dcterms:modified xsi:type="dcterms:W3CDTF">2015-04-18T09:28:39Z</dcterms:modified>
</cp:coreProperties>
</file>