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9" r:id="rId3"/>
    <p:sldId id="270" r:id="rId4"/>
    <p:sldId id="271" r:id="rId5"/>
    <p:sldId id="258" r:id="rId6"/>
    <p:sldId id="259" r:id="rId7"/>
    <p:sldId id="257" r:id="rId8"/>
    <p:sldId id="260" r:id="rId9"/>
    <p:sldId id="262" r:id="rId10"/>
    <p:sldId id="261" r:id="rId11"/>
    <p:sldId id="263" r:id="rId12"/>
    <p:sldId id="265" r:id="rId13"/>
    <p:sldId id="266" r:id="rId14"/>
    <p:sldId id="268" r:id="rId15"/>
    <p:sldId id="272" r:id="rId16"/>
    <p:sldId id="273" r:id="rId17"/>
    <p:sldId id="274" r:id="rId18"/>
    <p:sldId id="275" r:id="rId19"/>
    <p:sldId id="279" r:id="rId20"/>
    <p:sldId id="277" r:id="rId21"/>
    <p:sldId id="278" r:id="rId22"/>
    <p:sldId id="280" r:id="rId23"/>
    <p:sldId id="276" r:id="rId24"/>
    <p:sldId id="281" r:id="rId25"/>
    <p:sldId id="26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60C89-8800-41BE-A622-55779AC58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E384-FA37-445F-925E-38D61F083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B9B8-008E-47BA-826A-41B10B2F5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4406DF-3C28-48A7-BD12-1B60AE1E2C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3941B-2D2E-473F-A626-423F73116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CCD7-5802-4B66-8DB2-1289D0BC7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2C5E-D221-4AB0-A101-FC880B63D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73B7-EC2A-4672-A7F4-3A7B70108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70983-4E52-49BF-86E4-F513579D1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115D-561D-49D1-B6D9-36517F5E7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3DDB-72DC-444A-B6A3-B06F27783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CE128E-24F3-402D-B18D-07E8BF8EB4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D4C0CA-BC11-409F-A50C-15666232F4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72816"/>
            <a:ext cx="8353425" cy="2520057"/>
          </a:xfrm>
        </p:spPr>
        <p:txBody>
          <a:bodyPr/>
          <a:lstStyle/>
          <a:p>
            <a:pPr algn="ctr"/>
            <a:r>
              <a:rPr lang="ru-RU" sz="4000" b="1" dirty="0"/>
              <a:t>Педагогический совет №2 </a:t>
            </a:r>
            <a:r>
              <a:rPr lang="ru-RU" sz="4000" b="1" dirty="0" smtClean="0"/>
              <a:t>«Метод проектов – как средство развития и поддержки инициативы и самостоятельности у дошкольников»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895350"/>
          </a:xfrm>
        </p:spPr>
        <p:txBody>
          <a:bodyPr/>
          <a:lstStyle/>
          <a:p>
            <a:r>
              <a:rPr lang="ru-RU" sz="2400"/>
              <a:t>                   Сравнительная </a:t>
            </a:r>
            <a:br>
              <a:rPr lang="ru-RU" sz="2400"/>
            </a:br>
            <a:r>
              <a:rPr lang="ru-RU" sz="2400"/>
              <a:t>            характеристика  проектов</a:t>
            </a:r>
          </a:p>
        </p:txBody>
      </p:sp>
      <p:graphicFrame>
        <p:nvGraphicFramePr>
          <p:cNvPr id="14398" name="Group 62"/>
          <p:cNvGraphicFramePr>
            <a:graphicFrameLocks noGrp="1"/>
          </p:cNvGraphicFramePr>
          <p:nvPr>
            <p:ph type="tbl" idx="1"/>
          </p:nvPr>
        </p:nvGraphicFramePr>
        <p:xfrm>
          <a:off x="250825" y="1268413"/>
          <a:ext cx="8569325" cy="5437188"/>
        </p:xfrm>
        <a:graphic>
          <a:graphicData uri="http://schemas.openxmlformats.org/drawingml/2006/table">
            <a:tbl>
              <a:tblPr/>
              <a:tblGrid>
                <a:gridCol w="1657350"/>
                <a:gridCol w="2303463"/>
                <a:gridCol w="2305050"/>
                <a:gridCol w="2303462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проект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цель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структура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Информационный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Изучение объекта.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Анализ и обобщение фактов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Получение и обра-ботка информации по установленной методике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Доклад, альбом, презентация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Творчес-кий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Накопление творческого опыта.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Развитие фантазии и воображения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Детально не прора-батывается, только намечается. Подчи-нена конечному результату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Фильм или концерт с четко продуман-ной структурой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Игровой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Накопление игрового опыта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Детально не прора-батывается, только намечается. Подчи-нена конечному результату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Ожидаемый, четко обозначенный, ориентированный на социальные интересы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Практико-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ориенти-рованный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Обогащение соци-ально-практичес-кого опыта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Структура проду-мана. Четкая орга-низация работы на каждом этапе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Ожидаемый, четко обозначенный, ориентированный на социальные интересы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247650"/>
          </a:xfrm>
        </p:spPr>
        <p:txBody>
          <a:bodyPr>
            <a:normAutofit fontScale="90000"/>
          </a:bodyPr>
          <a:lstStyle/>
          <a:p>
            <a:endParaRPr lang="ru-RU" sz="1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5111750"/>
          </a:xfrm>
        </p:spPr>
        <p:txBody>
          <a:bodyPr/>
          <a:lstStyle/>
          <a:p>
            <a:pPr>
              <a:buFontTx/>
              <a:buNone/>
            </a:pPr>
            <a:endParaRPr lang="ru-RU" sz="1400"/>
          </a:p>
          <a:p>
            <a:pPr>
              <a:buFontTx/>
              <a:buChar char="-"/>
            </a:pPr>
            <a:endParaRPr lang="ru-RU" sz="140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411413" y="2636838"/>
            <a:ext cx="3887787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916238" y="2781300"/>
            <a:ext cx="3384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chemeClr val="tx2"/>
                </a:solidFill>
              </a:rPr>
              <a:t>     Цели презентации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219700" y="4724400"/>
            <a:ext cx="3671888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ru-RU" sz="1400">
                <a:solidFill>
                  <a:schemeClr val="tx2"/>
                </a:solidFill>
              </a:rPr>
              <a:t>Обучение педагогов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ru-RU" sz="1400">
                <a:solidFill>
                  <a:schemeClr val="tx2"/>
                </a:solidFill>
              </a:rPr>
              <a:t>проектной деятельности.</a:t>
            </a:r>
          </a:p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323850" y="4797425"/>
            <a:ext cx="3600450" cy="1655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Обучение педагогов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умению презентовать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себя и свою работу.</a:t>
            </a: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5076825" y="765175"/>
            <a:ext cx="3851275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ru-RU" sz="1400">
                <a:solidFill>
                  <a:schemeClr val="tx2"/>
                </a:solidFill>
              </a:rPr>
              <a:t>Повышение мотивации,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ru-RU" sz="1400">
                <a:solidFill>
                  <a:schemeClr val="tx2"/>
                </a:solidFill>
              </a:rPr>
              <a:t> интереса к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ru-RU" sz="1400">
                <a:solidFill>
                  <a:schemeClr val="tx2"/>
                </a:solidFill>
              </a:rPr>
              <a:t> профессиональной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lang="ru-RU" sz="1400">
                <a:solidFill>
                  <a:schemeClr val="tx2"/>
                </a:solidFill>
              </a:rPr>
              <a:t>деятельности.</a:t>
            </a:r>
          </a:p>
          <a:p>
            <a:pPr algn="ctr"/>
            <a:endParaRPr lang="ru-RU" sz="1400">
              <a:solidFill>
                <a:schemeClr val="tx2"/>
              </a:solidFill>
            </a:endParaRP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250825" y="620713"/>
            <a:ext cx="3816350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Предоставление педагогам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возможности для самовыражения 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и публичного выступления.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5364163" y="2205038"/>
            <a:ext cx="576262" cy="5762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 flipV="1">
            <a:off x="3276600" y="2205038"/>
            <a:ext cx="287338" cy="5032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987675" y="4365625"/>
            <a:ext cx="431800" cy="5032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580063" y="4221163"/>
            <a:ext cx="504825" cy="647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039813"/>
          </a:xfrm>
        </p:spPr>
        <p:txBody>
          <a:bodyPr/>
          <a:lstStyle/>
          <a:p>
            <a:r>
              <a:rPr lang="ru-RU" sz="2800"/>
              <a:t>Функциональные обязанности руководителя проектной группы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569325" cy="504031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1600"/>
              <a:t>Выбор проблемной образовательной области, постановка задач, формулировка концептуальной идеи и темы проекта.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Составление обоснования создаваемого проекта, определение конечного результата, его позитивности.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Детализация содержания, структуризация материала проекта.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Определение его объема, исследовательской роли участников проекта.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Координация деятельности участников проекта.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Обеспечение постоянного контроля за ходом и сроками этапов проекта.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Проведение консультаций с членами проектной группы.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Оказание помощи педагогам в подготовке документации к защите проекта.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Выявление недоработок, определение путей устранения недостатков.</a:t>
            </a:r>
          </a:p>
          <a:p>
            <a:pPr marL="609600" indent="-609600">
              <a:buFontTx/>
              <a:buAutoNum type="arabicPeriod"/>
            </a:pPr>
            <a:r>
              <a:rPr lang="ru-RU" sz="1600"/>
              <a:t>Персональная ответственность за грамотное изложение содержания.</a:t>
            </a:r>
          </a:p>
          <a:p>
            <a:pPr marL="609600" indent="-609600">
              <a:buFontTx/>
              <a:buAutoNum type="arabicPeriod"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750888"/>
          </a:xfrm>
        </p:spPr>
        <p:txBody>
          <a:bodyPr/>
          <a:lstStyle/>
          <a:p>
            <a:r>
              <a:rPr lang="ru-RU" sz="2800"/>
              <a:t>Вариативность алгоритма проекта</a:t>
            </a:r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type="tbl" idx="1"/>
          </p:nvPr>
        </p:nvGraphicFramePr>
        <p:xfrm>
          <a:off x="250825" y="1268413"/>
          <a:ext cx="8642350" cy="5429061"/>
        </p:xfrm>
        <a:graphic>
          <a:graphicData uri="http://schemas.openxmlformats.org/drawingml/2006/table">
            <a:tbl>
              <a:tblPr/>
              <a:tblGrid>
                <a:gridCol w="1235075"/>
                <a:gridCol w="1233488"/>
                <a:gridCol w="1236662"/>
                <a:gridCol w="1231900"/>
                <a:gridCol w="1236663"/>
                <a:gridCol w="1233487"/>
                <a:gridCol w="12350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Алгоритм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1-й шаг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2-й шаг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3-й шаг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4-й шаг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5-й шаг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6-й шаг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Первый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Интригующее начало, отве-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чающее пот-ребностям детей. Обозначение взрослым проблемы.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Определение взрослыми цели проекта, его мотивации.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Привлечение детей к пла-нированию деятельностии реалтиза-ция намечен-ного плана.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Совместное движение взрослых и детей к результату.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Совместный анализ выполнения проекта. Переживание результата.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Второй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Совместное выделение проблемы, отвечающей потребностям обеих сторон.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Совместное определение цели проекта, предстоящей деятельности. Прогнозирование результата.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Планирова-ние деятель-ности детьми при незначи-тельной помо-щи взрослых. Определение средств и спо-собов реали-зации.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Выполнение детьми проекта.Диффиренцированная помощь взрослых.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Обсуждение результатов и хода работы, действий каж-дого. Выясне-ние причин успеха и неудач.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Совместно с детьми опре-деление пер-спектив про-ектирования.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Третий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Совместное выделение проблемы, отвечающей потребностям обеих сторон.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Самостоятельное определе-ние детьми цели проекта, предстоящей деятельности. Прогнозирование результата.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Планирова-ние детьми деятельности, определение средств реа-лизации про-екта при учас-тии взрослого как партнера.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Выполнение детьми про-екта, творчес-кие споры, договоренности, взаимоо-бучение, по-мощь детей друг другу.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Обсуждение результатов и хода работы, действий каж-дого. Выясне-ние причин успеха и неудач.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Определение перспектив развитии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</a:rPr>
                        <a:t>проектной деятельности.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5830888" cy="1462088"/>
          </a:xfrm>
        </p:spPr>
        <p:txBody>
          <a:bodyPr/>
          <a:lstStyle/>
          <a:p>
            <a:pPr algn="ctr"/>
            <a:r>
              <a:rPr lang="ru-RU" sz="2800" b="1">
                <a:latin typeface="Times New Roman" pitchFamily="18" charset="0"/>
              </a:rPr>
              <a:t>Педагогическая импровизация «Кто хочет стать знатоком проектного метода»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>
                <a:latin typeface="Times New Roman" pitchFamily="18" charset="0"/>
              </a:rPr>
              <a:t>Цель: обеспечение условиями для развития творчества и профессиональной активности педагогов в овладении ими технологий проектирования через интерактивные формы методической работы.</a:t>
            </a:r>
          </a:p>
          <a:p>
            <a:pPr>
              <a:buFontTx/>
              <a:buNone/>
            </a:pPr>
            <a:endParaRPr lang="ru-RU" sz="240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400">
                <a:latin typeface="Times New Roman" pitchFamily="18" charset="0"/>
              </a:rPr>
              <a:t>Алгоритм игры:</a:t>
            </a:r>
          </a:p>
          <a:p>
            <a:r>
              <a:rPr lang="ru-RU" sz="2400">
                <a:latin typeface="Times New Roman" pitchFamily="18" charset="0"/>
              </a:rPr>
              <a:t>Вводная информация ведущего игры,</a:t>
            </a:r>
          </a:p>
          <a:p>
            <a:r>
              <a:rPr lang="ru-RU" sz="2400">
                <a:latin typeface="Times New Roman" pitchFamily="18" charset="0"/>
              </a:rPr>
              <a:t>Ознакомление участников с правилами игры,</a:t>
            </a:r>
          </a:p>
          <a:p>
            <a:r>
              <a:rPr lang="ru-RU" sz="2400">
                <a:latin typeface="Times New Roman" pitchFamily="18" charset="0"/>
              </a:rPr>
              <a:t>Проведение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6624637" cy="1831975"/>
          </a:xfrm>
        </p:spPr>
        <p:txBody>
          <a:bodyPr/>
          <a:lstStyle/>
          <a:p>
            <a:pPr algn="ctr"/>
            <a:r>
              <a:rPr lang="ru-RU" sz="4000"/>
              <a:t>1. Что такое педагогическое проектирование?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idx="1"/>
          </p:nvPr>
        </p:nvSpPr>
        <p:spPr>
          <a:xfrm>
            <a:off x="611188" y="2781300"/>
            <a:ext cx="7772400" cy="3095625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/>
              <a:t>Дань моде,</a:t>
            </a:r>
          </a:p>
          <a:p>
            <a:pPr marL="533400" indent="-533400">
              <a:buFontTx/>
              <a:buAutoNum type="arabicPeriod"/>
            </a:pPr>
            <a:r>
              <a:rPr lang="ru-RU"/>
              <a:t>Догма профессиональной деятельности педагога,</a:t>
            </a:r>
          </a:p>
          <a:p>
            <a:pPr marL="533400" indent="-533400">
              <a:buFontTx/>
              <a:buAutoNum type="arabicPeriod"/>
            </a:pPr>
            <a:r>
              <a:rPr lang="ru-RU"/>
              <a:t>Вид педагогической деятельности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6407150" cy="1758950"/>
          </a:xfrm>
        </p:spPr>
        <p:txBody>
          <a:bodyPr/>
          <a:lstStyle/>
          <a:p>
            <a:r>
              <a:rPr lang="ru-RU" sz="4000"/>
              <a:t>2. Место эпиграфа в структуре проекта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636838"/>
            <a:ext cx="7702550" cy="34591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/>
              <a:t>в начале;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середине;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им можно закончить проект.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1625"/>
            <a:ext cx="8062912" cy="2190750"/>
          </a:xfrm>
        </p:spPr>
        <p:txBody>
          <a:bodyPr/>
          <a:lstStyle/>
          <a:p>
            <a:r>
              <a:rPr lang="ru-RU" sz="3600"/>
              <a:t>3. Какое из трех определений подчеркивает типы проекта по доминирующему виду деятельности?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781300"/>
            <a:ext cx="5832475" cy="23764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/>
              <a:t>коллективный;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исследовательский;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долгосрочный.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5902325" cy="1462088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4. Что такое гипотеза?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/>
              <a:t>короткая аннотация проекта;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опасение педагога о неудачной реализации проекта;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предположение, требующее объяснения и подтверждения.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773987" cy="2695575"/>
          </a:xfrm>
        </p:spPr>
        <p:txBody>
          <a:bodyPr/>
          <a:lstStyle/>
          <a:p>
            <a:r>
              <a:rPr lang="ru-RU" sz="3200"/>
              <a:t>5. Какой характер педагогической деятельности не является показателем высокого уровня владения педагогом технологии проектирования?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3357563"/>
            <a:ext cx="7847012" cy="31670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1. репродуктивный;</a:t>
            </a:r>
          </a:p>
          <a:p>
            <a:pPr marL="609600" indent="-609600">
              <a:buFontTx/>
              <a:buNone/>
            </a:pPr>
            <a:r>
              <a:rPr lang="ru-RU"/>
              <a:t>2. поисковый;</a:t>
            </a:r>
          </a:p>
          <a:p>
            <a:pPr marL="609600" indent="-609600">
              <a:buFontTx/>
              <a:buNone/>
            </a:pPr>
            <a:r>
              <a:rPr lang="ru-RU"/>
              <a:t>3. творческий.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111250"/>
          </a:xfrm>
        </p:spPr>
        <p:txBody>
          <a:bodyPr/>
          <a:lstStyle/>
          <a:p>
            <a:pPr algn="ctr"/>
            <a:r>
              <a:rPr lang="ru-RU" sz="2800" b="1"/>
              <a:t>Цель:</a:t>
            </a:r>
            <a:r>
              <a:rPr lang="ru-RU" sz="2800"/>
              <a:t> внедрение технологии проектирования в деятельность дошкольного учреждения.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4675"/>
            <a:ext cx="7772400" cy="46799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200" b="1" dirty="0"/>
              <a:t>Повестка педсовета:</a:t>
            </a:r>
            <a:endParaRPr lang="ru-RU" sz="22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/>
              <a:t>Выполнение решения предыдущего педагогического совета (Зам. </a:t>
            </a:r>
            <a:r>
              <a:rPr lang="ru-RU" sz="2200" dirty="0" err="1" smtClean="0"/>
              <a:t>зав.Будилова</a:t>
            </a:r>
            <a:r>
              <a:rPr lang="ru-RU" sz="2200" dirty="0" smtClean="0"/>
              <a:t> Л.В.).</a:t>
            </a:r>
            <a:endParaRPr lang="en-US" sz="22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/>
              <a:t>Актуальность </a:t>
            </a:r>
            <a:r>
              <a:rPr lang="ru-RU" sz="2200" dirty="0" smtClean="0"/>
              <a:t>проблемы. (Зав. МБДОУ Мартынова В.А.)</a:t>
            </a:r>
            <a:r>
              <a:rPr lang="en-US" sz="2200" dirty="0" smtClean="0"/>
              <a:t> </a:t>
            </a:r>
            <a:endParaRPr lang="en-US" sz="22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 smtClean="0"/>
              <a:t>Блиц – турнир «Что мы знаем о методе проектов»(Ст. воспитатель Сычева Ю.Д.)</a:t>
            </a:r>
            <a:endParaRPr lang="en-US" sz="22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 smtClean="0"/>
              <a:t>Результаты смотра «Приобщение  родителей к реализации проектной деятельности» (Зам</a:t>
            </a:r>
            <a:r>
              <a:rPr lang="ru-RU" sz="2200" dirty="0"/>
              <a:t>. зав. </a:t>
            </a:r>
            <a:r>
              <a:rPr lang="ru-RU" sz="2200" dirty="0" smtClean="0"/>
              <a:t>Будилова Л.В.)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 smtClean="0"/>
              <a:t>Презентация проекта педагогом подготовительной группы (</a:t>
            </a:r>
            <a:r>
              <a:rPr lang="ru-RU" sz="2200" dirty="0" err="1" smtClean="0"/>
              <a:t>Восп</a:t>
            </a:r>
            <a:r>
              <a:rPr lang="ru-RU" sz="2200" dirty="0" smtClean="0"/>
              <a:t>. </a:t>
            </a:r>
            <a:r>
              <a:rPr lang="ru-RU" sz="2200" dirty="0" err="1" smtClean="0"/>
              <a:t>Жильцова</a:t>
            </a:r>
            <a:r>
              <a:rPr lang="ru-RU" sz="2200" dirty="0" smtClean="0"/>
              <a:t> Е.А.)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 smtClean="0"/>
              <a:t>Командная дидактическая игра «Разработка проекта</a:t>
            </a:r>
            <a:r>
              <a:rPr lang="ru-RU" sz="2200" dirty="0"/>
              <a:t>» »(Ст. воспитатель Сычева Ю.Д.)</a:t>
            </a:r>
            <a:endParaRPr lang="en-US" sz="22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 smtClean="0"/>
              <a:t>Рефлексия. Оценка своего участия в педсовете.</a:t>
            </a:r>
            <a:endParaRPr lang="en-US" sz="22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2200" dirty="0" smtClean="0"/>
              <a:t>Обсуждение проекта решения педсовета</a:t>
            </a:r>
            <a:r>
              <a:rPr lang="ru-RU" sz="2200" i="1" dirty="0" smtClean="0"/>
              <a:t>.</a:t>
            </a:r>
            <a:r>
              <a:rPr lang="ru-RU" sz="2200" dirty="0"/>
              <a:t> (Зам. </a:t>
            </a:r>
            <a:r>
              <a:rPr lang="ru-RU" sz="2200" dirty="0" err="1"/>
              <a:t>зав.Будилова</a:t>
            </a:r>
            <a:r>
              <a:rPr lang="ru-RU" sz="2200" dirty="0"/>
              <a:t> Л.В.).</a:t>
            </a:r>
            <a:endParaRPr lang="ru-RU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773987" cy="2263775"/>
          </a:xfrm>
        </p:spPr>
        <p:txBody>
          <a:bodyPr/>
          <a:lstStyle/>
          <a:p>
            <a:r>
              <a:rPr lang="ru-RU" sz="3200"/>
              <a:t>6. Какое содержание педагогической деятельности не является характерным для практического (исследовательского) этапа?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357563"/>
            <a:ext cx="7772400" cy="27384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реализация проектных мероприятий во взаимодействии воспитателя с коллегами и родителями;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выдвижение гипотезы;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/>
              <a:t>открытый показ деятельности по теме проекта.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773987" cy="1758950"/>
          </a:xfrm>
        </p:spPr>
        <p:txBody>
          <a:bodyPr/>
          <a:lstStyle/>
          <a:p>
            <a:r>
              <a:rPr lang="ru-RU" sz="3200"/>
              <a:t>7. Какой вид деятельности следует исключить из заключительного этапа проекта?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492375"/>
            <a:ext cx="7773987" cy="36036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сопоставление цели и результата проекта;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рефлексивная оценка проекта;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выбор содержания и форм проектной деятельности к каждому этапу проекта.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6550025" cy="1462088"/>
          </a:xfrm>
        </p:spPr>
        <p:txBody>
          <a:bodyPr/>
          <a:lstStyle/>
          <a:p>
            <a:r>
              <a:rPr lang="ru-RU" sz="4000"/>
              <a:t>8. Презентуя проект, педагог должен: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/>
              <a:t>показать свое превосходство над коллегами по решению обозначенной в проекте проблемы;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/>
              <a:t>проявить себя как педагог, владеющий навыками разработки проекта как методического пособия, которое окажет практическую помощь коллегам;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/>
              <a:t>привлечь внимание слушателей и нацелить коллег на непременное использование презентуемого проекта в практике их работы.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6334125" cy="1462088"/>
          </a:xfrm>
        </p:spPr>
        <p:txBody>
          <a:bodyPr>
            <a:normAutofit fontScale="90000"/>
          </a:bodyPr>
          <a:lstStyle/>
          <a:p>
            <a:r>
              <a:rPr lang="ru-RU" sz="4000"/>
              <a:t>9. Кто является основоположником проектного метода?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276475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американский педагог демократ Джон Дьюи;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великий русский педагог К.Д. Ушинский;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французский психолог Ж. Пиаже, про которого говорят: "Он был первым среди равных".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6550025" cy="463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/>
              <a:t>Принятие решения педсовета</a:t>
            </a:r>
            <a:r>
              <a:rPr lang="ru-RU" sz="400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8208963" cy="58054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1800"/>
              <a:t>Для повышения качества воспитательно-образовательного процесса внедрять в педагогический процесс метод проектов.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Ответственный: зам. зав. И.В. Борчанинова.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 Сроки: в течение года.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800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Совершенствовать профессиональные умения педагогов по организации проектной деятельности через различные формы методической работы.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Ответственный: зам. зав. И.В. Борчанинова.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Сроки: в течение года.</a:t>
            </a:r>
            <a:br>
              <a:rPr lang="ru-RU" sz="1800"/>
            </a:br>
            <a:r>
              <a:rPr lang="ru-RU" sz="1800"/>
              <a:t/>
            </a:r>
            <a:br>
              <a:rPr lang="ru-RU" sz="1800"/>
            </a:br>
            <a:endParaRPr lang="ru-RU" sz="1800"/>
          </a:p>
          <a:p>
            <a:pPr marL="609600" indent="-609600">
              <a:lnSpc>
                <a:spcPct val="80000"/>
              </a:lnSpc>
            </a:pPr>
            <a:r>
              <a:rPr lang="ru-RU" sz="1800"/>
              <a:t>3. К следующему педагогическому совету № 3, с целью активизация усилий педагогического коллектива в развитии нестандартных форм работы с детьми и анализа работы педагогов по методу проектов, организовать</a:t>
            </a:r>
            <a:r>
              <a:rPr lang="en-US" sz="1800"/>
              <a:t> </a:t>
            </a:r>
            <a:r>
              <a:rPr lang="ru-RU" sz="1800"/>
              <a:t>открытые просмотры по реализации проектов и презентацию групповых проектов.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Ответственный: зам. зав. И.В. Борчанинова, воспитатели групп.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/>
              <a:t>Сроки: март.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800"/>
              <a:t>       СПАСИБО</a:t>
            </a:r>
          </a:p>
          <a:p>
            <a:pPr>
              <a:buFontTx/>
              <a:buNone/>
            </a:pPr>
            <a:endParaRPr lang="ru-RU" sz="4800"/>
          </a:p>
          <a:p>
            <a:pPr>
              <a:buFontTx/>
              <a:buNone/>
            </a:pPr>
            <a:r>
              <a:rPr lang="ru-RU" sz="4800"/>
              <a:t>      ЗА 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7199312" cy="5646738"/>
          </a:xfrm>
        </p:spPr>
        <p:txBody>
          <a:bodyPr/>
          <a:lstStyle/>
          <a:p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«Метод проб и ошибок весьма неплох. Но бывает и так, что “экспериментатор” после очередной “пробы” больше никогда не делает ошибок. Поэтому изучайте опыт других, больше читайте мудрые книги. Все многократно описано. Найди стержень проблемы, ухватись за него покрепче и неуклонно следуй. Вот и все». </a:t>
            </a:r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2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                    (</a:t>
            </a:r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Из наставлений Генеши</a:t>
            </a:r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ru-RU" sz="3200" b="1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16863" cy="1943100"/>
          </a:xfrm>
        </p:spPr>
        <p:txBody>
          <a:bodyPr/>
          <a:lstStyle/>
          <a:p>
            <a:pPr algn="ctr"/>
            <a:r>
              <a:rPr lang="ru-RU" sz="2800" b="1">
                <a:latin typeface="Times New Roman" pitchFamily="18" charset="0"/>
              </a:rPr>
              <a:t>Проект (буквально "брошенный вперед") - прототип, прообраз какого-либо объекта или вида деятельности, а проектирование – процесс создания проекта.</a:t>
            </a:r>
            <a:r>
              <a:rPr lang="ru-RU" sz="4000" i="1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565400"/>
            <a:ext cx="8208963" cy="4114800"/>
          </a:xfrm>
        </p:spPr>
        <p:txBody>
          <a:bodyPr/>
          <a:lstStyle/>
          <a:p>
            <a:r>
              <a:rPr lang="ru-RU" i="1"/>
              <a:t>Метод проектов - это система обучения, при которой дети приобретают знания и умения в процессе планирования и выполнения постепенно услож­няющихся практических заданий – методов (педагогический словарь)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039813"/>
          </a:xfrm>
        </p:spPr>
        <p:txBody>
          <a:bodyPr/>
          <a:lstStyle/>
          <a:p>
            <a:r>
              <a:rPr lang="ru-RU" sz="2800"/>
              <a:t>Целесообразность использования        проектной деятельности в ДОУ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53276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1800"/>
              <a:t>Является одним из методов развивающего обучения и самообразования;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Способствует выработке исследовательских умений;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Способствует развитию креативности и логического мышления;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Объединяет знания, полученные в ходе методических мероприятий в ДОУ и профессиональных сообществ, курсах повышения квалификации;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Является одной из форм организации воспитательно-образовательной работы;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Повышает компетентность педагога;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Повышает качество образовательного процесса;</a:t>
            </a:r>
          </a:p>
          <a:p>
            <a:pPr marL="609600" indent="-609600">
              <a:buFontTx/>
              <a:buAutoNum type="arabicPeriod"/>
            </a:pPr>
            <a:r>
              <a:rPr lang="ru-RU" sz="1800"/>
              <a:t>Предполагает стимулирование работы членов проектной группы;</a:t>
            </a:r>
          </a:p>
          <a:p>
            <a:pPr marL="609600" indent="-609600">
              <a:buFontTx/>
              <a:buAutoNum type="arabicPeriod"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039813"/>
          </a:xfrm>
        </p:spPr>
        <p:txBody>
          <a:bodyPr/>
          <a:lstStyle/>
          <a:p>
            <a:r>
              <a:rPr lang="ru-RU" sz="2800"/>
              <a:t>          Основные требования</a:t>
            </a:r>
            <a:br>
              <a:rPr lang="ru-RU" sz="2800"/>
            </a:br>
            <a:r>
              <a:rPr lang="ru-RU" sz="2800"/>
              <a:t> к использованию метода проектов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569325" cy="5040312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8313" y="1844675"/>
            <a:ext cx="3167062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Наличие значимой в 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исследовательском и 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творческом плане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проблемы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00113" y="3573463"/>
            <a:ext cx="3022600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Самостоятельная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деятельность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педагогов под руководством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педагога, координирующего 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проект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03575" y="5084763"/>
            <a:ext cx="2808288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Использование исследова-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тельских методов,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предусматривающих 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определенную 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последовательность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действий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219700" y="3573463"/>
            <a:ext cx="3240088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20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508625" y="1844675"/>
            <a:ext cx="3240088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Практическая, теоретическая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психолого-педагогическая, 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значимость предполагаемых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результатов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640513" y="3960813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200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364163" y="3744913"/>
            <a:ext cx="1604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364163" y="3789363"/>
            <a:ext cx="2952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Структурирование содержательной части</a:t>
            </a:r>
          </a:p>
          <a:p>
            <a:pPr algn="ctr"/>
            <a:r>
              <a:rPr lang="ru-RU" sz="1400">
                <a:solidFill>
                  <a:schemeClr val="tx2"/>
                </a:solidFill>
              </a:rPr>
              <a:t> проекта с указанием поэтапных результатов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572000" y="1557338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3924300" y="429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635375" y="25654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684213" y="2603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684213" y="141287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8388350" y="2603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684213" y="260350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4572000" y="14128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255713"/>
          </a:xfrm>
        </p:spPr>
        <p:txBody>
          <a:bodyPr/>
          <a:lstStyle/>
          <a:p>
            <a:r>
              <a:rPr lang="ru-RU" sz="3600"/>
              <a:t> Типология проектов в ДОУ</a:t>
            </a:r>
            <a:r>
              <a:rPr lang="ru-RU" sz="4000"/>
              <a:t/>
            </a:r>
            <a:br>
              <a:rPr lang="ru-RU" sz="4000"/>
            </a:br>
            <a:r>
              <a:rPr lang="ru-RU" sz="1800"/>
              <a:t>                     ( по Е.С. Евдокимовой)</a:t>
            </a:r>
            <a:endParaRPr lang="ru-RU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8713787" cy="5040313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3850" y="1773238"/>
            <a:ext cx="33115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По доминирующей 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деятельности</a:t>
            </a:r>
            <a:r>
              <a:rPr lang="ru-RU" sz="180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(Исследовательские,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информационные, творческие,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игровые, приключенческие,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практико-ориентированные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3850" y="3357563"/>
            <a:ext cx="33115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По характеру  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содержания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(Ребенок и семья, ребенок и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природа, ребенок и рукотворный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 мир, ребенок и общество и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его культурные ценности</a:t>
            </a:r>
          </a:p>
          <a:p>
            <a:pPr algn="ctr"/>
            <a:endParaRPr lang="ru-RU" sz="1800">
              <a:solidFill>
                <a:schemeClr val="tx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5013325"/>
            <a:ext cx="33115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По характеру участия 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ребенка в проекте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(Заказчик, эксперт, исполнитель,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участник от зарождения до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получения результатов)</a:t>
            </a:r>
          </a:p>
          <a:p>
            <a:pPr algn="ctr"/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364163" y="1773238"/>
            <a:ext cx="338455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По характеру контактов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(Внутри одной возрастной группы,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в контакте с другой возрастной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группой, внутри ДОУ, в контакте с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семьей,  учреждениями культуры,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общественными организациями)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364163" y="3357563"/>
            <a:ext cx="338455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По количеству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 участников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(Индивидуальный, парный, 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групповой, фронтальный)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364163" y="5013325"/>
            <a:ext cx="3384550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По продолжительности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(Краткосрочный, средней продолжи-</a:t>
            </a:r>
          </a:p>
          <a:p>
            <a:pPr algn="ctr"/>
            <a:r>
              <a:rPr lang="ru-RU" sz="1200">
                <a:solidFill>
                  <a:schemeClr val="tx2"/>
                </a:solidFill>
              </a:rPr>
              <a:t>тельности, долгосрочный)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284663" y="3213100"/>
            <a:ext cx="4254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П</a:t>
            </a:r>
          </a:p>
          <a:p>
            <a:r>
              <a:rPr lang="ru-RU" sz="2400">
                <a:solidFill>
                  <a:schemeClr val="tx2"/>
                </a:solidFill>
              </a:rPr>
              <a:t>Р</a:t>
            </a:r>
          </a:p>
          <a:p>
            <a:r>
              <a:rPr lang="ru-RU" sz="2400">
                <a:solidFill>
                  <a:schemeClr val="tx2"/>
                </a:solidFill>
              </a:rPr>
              <a:t>О</a:t>
            </a:r>
          </a:p>
          <a:p>
            <a:r>
              <a:rPr lang="ru-RU" sz="2400">
                <a:solidFill>
                  <a:schemeClr val="tx2"/>
                </a:solidFill>
              </a:rPr>
              <a:t>Е</a:t>
            </a:r>
          </a:p>
          <a:p>
            <a:r>
              <a:rPr lang="ru-RU" sz="2400">
                <a:solidFill>
                  <a:schemeClr val="tx2"/>
                </a:solidFill>
              </a:rPr>
              <a:t>К</a:t>
            </a:r>
          </a:p>
          <a:p>
            <a:r>
              <a:rPr lang="ru-RU" sz="2400">
                <a:solidFill>
                  <a:schemeClr val="tx2"/>
                </a:solidFill>
              </a:rPr>
              <a:t>Т 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3708400" y="2636838"/>
            <a:ext cx="576263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3708400" y="41497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3708400" y="4365625"/>
            <a:ext cx="576263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4572000" y="2708275"/>
            <a:ext cx="720725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572000" y="41497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572000" y="4437063"/>
            <a:ext cx="7207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111250"/>
          </a:xfrm>
        </p:spPr>
        <p:txBody>
          <a:bodyPr/>
          <a:lstStyle/>
          <a:p>
            <a:r>
              <a:rPr lang="ru-RU" sz="3200"/>
              <a:t>Последовательность действий          при создании проекта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42350" cy="4968875"/>
          </a:xfrm>
        </p:spPr>
        <p:txBody>
          <a:bodyPr/>
          <a:lstStyle/>
          <a:p>
            <a:r>
              <a:rPr lang="ru-RU" sz="2000"/>
              <a:t>Определение актуальности проблемы и вытекающих из нее задач проектной деятельности.</a:t>
            </a:r>
          </a:p>
          <a:p>
            <a:r>
              <a:rPr lang="ru-RU" sz="2000"/>
              <a:t>Выдвижение проектной гипотезы.</a:t>
            </a:r>
          </a:p>
          <a:p>
            <a:r>
              <a:rPr lang="ru-RU" sz="2000"/>
              <a:t>Поиск проектных методов исследования (мониторинговые процедуры, экспериментальные наблюдения, статистические методы). </a:t>
            </a:r>
          </a:p>
          <a:p>
            <a:r>
              <a:rPr lang="ru-RU" sz="2000"/>
              <a:t>Обсуждение способов оформления конечных результатов.</a:t>
            </a:r>
          </a:p>
          <a:p>
            <a:r>
              <a:rPr lang="ru-RU" sz="2000"/>
              <a:t>Сбор, систематизация и анализ полученных данных.</a:t>
            </a:r>
          </a:p>
          <a:p>
            <a:r>
              <a:rPr lang="ru-RU" sz="2000"/>
              <a:t>Подведение итоговых, материальных результатов и их презентация.</a:t>
            </a:r>
          </a:p>
          <a:p>
            <a:r>
              <a:rPr lang="ru-RU" sz="2000"/>
              <a:t>Формулирование выводов и выдвижение новых проблем для исследования.</a:t>
            </a:r>
          </a:p>
          <a:p>
            <a:r>
              <a:rPr lang="ru-RU" sz="2000"/>
              <a:t>Распространение педагогического опыта.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223962"/>
          </a:xfrm>
        </p:spPr>
        <p:txBody>
          <a:bodyPr/>
          <a:lstStyle/>
          <a:p>
            <a:r>
              <a:rPr lang="ru-RU" sz="3200"/>
              <a:t>                 Содержание </a:t>
            </a:r>
            <a:br>
              <a:rPr lang="ru-RU" sz="3200"/>
            </a:br>
            <a:r>
              <a:rPr lang="ru-RU" sz="3200"/>
              <a:t>      проектной  деятельности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4675"/>
            <a:ext cx="7772400" cy="47529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000"/>
              <a:t>Разработка педагогом проектов и мини-проектов.</a:t>
            </a:r>
          </a:p>
          <a:p>
            <a:pPr marL="609600" indent="-609600">
              <a:buFontTx/>
              <a:buAutoNum type="arabicPeriod"/>
            </a:pPr>
            <a:r>
              <a:rPr lang="ru-RU" sz="2000"/>
              <a:t>Четкое формулирование проекта: целей, средств, программы действий.</a:t>
            </a:r>
          </a:p>
          <a:p>
            <a:pPr marL="609600" indent="-609600">
              <a:buFontTx/>
              <a:buAutoNum type="arabicPeriod"/>
            </a:pPr>
            <a:r>
              <a:rPr lang="ru-RU" sz="2000"/>
              <a:t>Оценка проекта по критериям в соответствии с требованиями комплексной системы аттестации (экспертиза образовательного проекта).</a:t>
            </a:r>
          </a:p>
          <a:p>
            <a:pPr marL="609600" indent="-609600">
              <a:buFontTx/>
              <a:buAutoNum type="arabicPeriod"/>
            </a:pPr>
            <a:r>
              <a:rPr lang="ru-RU" sz="2000"/>
              <a:t>Внесение руководителем ДОУ изменений и дополнений в образовательный проект. </a:t>
            </a:r>
          </a:p>
          <a:p>
            <a:pPr marL="609600" indent="-609600">
              <a:buFontTx/>
              <a:buAutoNum type="arabicPeriod"/>
            </a:pPr>
            <a:r>
              <a:rPr lang="ru-RU" sz="2000"/>
              <a:t>Проведение презентации и защиты проекта.</a:t>
            </a:r>
          </a:p>
          <a:p>
            <a:pPr marL="609600" indent="-609600">
              <a:buFontTx/>
              <a:buAutoNum type="arabicPeriod"/>
            </a:pPr>
            <a:r>
              <a:rPr lang="ru-RU" sz="2000"/>
              <a:t>Оформление педагогом-руководителем визитной карточки проекта и папки.</a:t>
            </a:r>
          </a:p>
          <a:p>
            <a:pPr marL="609600" indent="-609600">
              <a:buFontTx/>
              <a:buAutoNum type="arabicPeriod"/>
            </a:pPr>
            <a:r>
              <a:rPr lang="ru-RU" sz="2000"/>
              <a:t>Консультации педагогов руководителями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1407</Words>
  <Application>Microsoft Office PowerPoint</Application>
  <PresentationFormat>Экран (4:3)</PresentationFormat>
  <Paragraphs>236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Педагогический совет №2 «Метод проектов – как средство развития и поддержки инициативы и самостоятельности у дошкольников»</vt:lpstr>
      <vt:lpstr>Цель: внедрение технологии проектирования в деятельность дошкольного учреждения.</vt:lpstr>
      <vt:lpstr>«Метод проб и ошибок весьма неплох. Но бывает и так, что “экспериментатор” после очередной “пробы” больше никогда не делает ошибок. Поэтому изучайте опыт других, больше читайте мудрые книги. Все многократно описано. Найди стержень проблемы, ухватись за него покрепче и неуклонно следуй. Вот и все».                      (Из наставлений Генеши)</vt:lpstr>
      <vt:lpstr>Проект (буквально "брошенный вперед") - прототип, прообраз какого-либо объекта или вида деятельности, а проектирование – процесс создания проекта. </vt:lpstr>
      <vt:lpstr>Целесообразность использования        проектной деятельности в ДОУ</vt:lpstr>
      <vt:lpstr>          Основные требования  к использованию метода проектов</vt:lpstr>
      <vt:lpstr> Типология проектов в ДОУ                      ( по Е.С. Евдокимовой)</vt:lpstr>
      <vt:lpstr>Последовательность действий          при создании проекта</vt:lpstr>
      <vt:lpstr>                 Содержание        проектной  деятельности</vt:lpstr>
      <vt:lpstr>                   Сравнительная              характеристика  проектов</vt:lpstr>
      <vt:lpstr>Презентация PowerPoint</vt:lpstr>
      <vt:lpstr>Функциональные обязанности руководителя проектной группы</vt:lpstr>
      <vt:lpstr>Вариативность алгоритма проекта</vt:lpstr>
      <vt:lpstr>Педагогическая импровизация «Кто хочет стать знатоком проектного метода»</vt:lpstr>
      <vt:lpstr>1. Что такое педагогическое проектирование?</vt:lpstr>
      <vt:lpstr>2. Место эпиграфа в структуре проекта </vt:lpstr>
      <vt:lpstr>3. Какое из трех определений подчеркивает типы проекта по доминирующему виду деятельности?</vt:lpstr>
      <vt:lpstr>4. Что такое гипотеза?</vt:lpstr>
      <vt:lpstr>5. Какой характер педагогической деятельности не является показателем высокого уровня владения педагогом технологии проектирования?</vt:lpstr>
      <vt:lpstr>6. Какое содержание педагогической деятельности не является характерным для практического (исследовательского) этапа?</vt:lpstr>
      <vt:lpstr>7. Какой вид деятельности следует исключить из заключительного этапа проекта?</vt:lpstr>
      <vt:lpstr>8. Презентуя проект, педагог должен:</vt:lpstr>
      <vt:lpstr>9. Кто является основоположником проектного метода?</vt:lpstr>
      <vt:lpstr>Принятие решения педсовета </vt:lpstr>
      <vt:lpstr> 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  метод        как  способ  реализации        образовательных программ в ДОУ</dc:title>
  <dc:creator>Геннадий</dc:creator>
  <cp:lastModifiedBy>Людмила Васильевна</cp:lastModifiedBy>
  <cp:revision>12</cp:revision>
  <dcterms:created xsi:type="dcterms:W3CDTF">2009-06-09T14:26:21Z</dcterms:created>
  <dcterms:modified xsi:type="dcterms:W3CDTF">2014-12-02T10:51:46Z</dcterms:modified>
</cp:coreProperties>
</file>