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F9FAB9-4DB8-4194-A1F4-B8CF11C66D21}" type="datetimeFigureOut">
              <a:rPr lang="ru-RU" smtClean="0"/>
              <a:t>19.04.2015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C02BEF7-BB7F-4C6F-A37E-5695259DD1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3933056"/>
            <a:ext cx="5472608" cy="1705744"/>
          </a:xfrm>
        </p:spPr>
        <p:txBody>
          <a:bodyPr>
            <a:normAutofit/>
          </a:bodyPr>
          <a:lstStyle/>
          <a:p>
            <a:r>
              <a:rPr lang="ru-RU" sz="4400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Шабаевой</a:t>
            </a: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 Р.М</a:t>
            </a:r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332656"/>
            <a:ext cx="6264696" cy="720080"/>
          </a:xfrm>
        </p:spPr>
        <p:txBody>
          <a:bodyPr>
            <a:noAutofit/>
          </a:bodyPr>
          <a:lstStyle/>
          <a:p>
            <a:r>
              <a:rPr lang="en-US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en-US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</a:b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1680" y="1268761"/>
            <a:ext cx="51663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учителя- дефектолога МДОУ</a:t>
            </a:r>
          </a:p>
          <a:p>
            <a:pPr algn="ctr"/>
            <a:r>
              <a:rPr lang="ru-RU" sz="2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"Детский сад №91 </a:t>
            </a:r>
          </a:p>
          <a:p>
            <a:pPr algn="ctr"/>
            <a:r>
              <a:rPr lang="ru-RU" sz="2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       компенсирующего вида"           </a:t>
            </a:r>
            <a:endParaRPr lang="ru-RU" sz="24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10" descr="DSCN41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" y="3213101"/>
            <a:ext cx="2112963" cy="285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331642" y="404664"/>
            <a:ext cx="54005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Презентация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56861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0"/>
            <a:ext cx="6512511" cy="908720"/>
          </a:xfrm>
        </p:spPr>
        <p:txBody>
          <a:bodyPr>
            <a:normAutofit fontScale="90000"/>
          </a:bodyPr>
          <a:lstStyle/>
          <a:p>
            <a:pPr algn="l"/>
            <a:r>
              <a:rPr lang="ru-RU" sz="67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Тема:</a:t>
            </a:r>
            <a: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/>
            </a:r>
            <a:br>
              <a:rPr lang="ru-RU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ru-RU" sz="4000" kern="10" dirty="0" smtClean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marL="0" indent="0" algn="ctr">
              <a:buNone/>
            </a:pPr>
            <a:endParaRPr lang="ru-RU" sz="40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ru-RU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"Развитие речи дошкольников</a:t>
            </a:r>
            <a:r>
              <a:rPr lang="en-US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 </a:t>
            </a:r>
            <a:r>
              <a:rPr lang="ru-RU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с ограниченными </a:t>
            </a:r>
          </a:p>
          <a:p>
            <a:pPr marL="0" indent="0" algn="ctr">
              <a:buNone/>
            </a:pPr>
            <a:r>
              <a:rPr lang="ru-RU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возможностями здоровья через </a:t>
            </a:r>
          </a:p>
          <a:p>
            <a:pPr marL="0" indent="0" algn="ctr">
              <a:buNone/>
            </a:pPr>
            <a:r>
              <a:rPr lang="ru-RU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тренировку тонких </a:t>
            </a:r>
          </a:p>
          <a:p>
            <a:pPr marL="0" indent="0" algn="ctr">
              <a:buNone/>
            </a:pPr>
            <a:r>
              <a:rPr lang="ru-RU" sz="40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accent1">
                    <a:lumMod val="50000"/>
                  </a:scheme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движений пальцев рук"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7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48872" cy="4320480"/>
          </a:xfrm>
        </p:spPr>
        <p:txBody>
          <a:bodyPr>
            <a:normAutofit fontScale="92500" lnSpcReduction="10000"/>
          </a:bodyPr>
          <a:lstStyle/>
          <a:p>
            <a:pPr lvl="1">
              <a:buFontTx/>
              <a:buChar char="•"/>
            </a:pPr>
            <a:r>
              <a:rPr lang="ru-RU" altLang="ru-RU" sz="2400" b="1" i="1" dirty="0" smtClean="0">
                <a:solidFill>
                  <a:srgbClr val="0070C0"/>
                </a:solidFill>
              </a:rPr>
              <a:t>Развитие мелкой моторики рук; </a:t>
            </a:r>
            <a:endParaRPr lang="ru-RU" altLang="ru-RU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FF00"/>
                </a:solidFill>
              </a:rPr>
              <a:t>Развитие точности и координации движений, </a:t>
            </a:r>
          </a:p>
          <a:p>
            <a:r>
              <a:rPr lang="ru-RU" altLang="ru-RU" sz="2400" b="1" i="1" dirty="0" smtClean="0">
                <a:solidFill>
                  <a:srgbClr val="00FF00"/>
                </a:solidFill>
              </a:rPr>
              <a:t>ритмичности и гибкости рук;</a:t>
            </a:r>
            <a:r>
              <a:rPr lang="ru-RU" altLang="ru-RU" sz="2400" b="1" i="1" dirty="0" smtClean="0">
                <a:solidFill>
                  <a:srgbClr val="000000"/>
                </a:solidFill>
              </a:rPr>
              <a:t> </a:t>
            </a:r>
            <a:endParaRPr lang="ru-RU" altLang="ru-RU" sz="2400" b="1" dirty="0" smtClean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70C0"/>
                </a:solidFill>
              </a:rPr>
              <a:t>Коррекция нарушений звуковосприятия и звукопроизношения; </a:t>
            </a:r>
            <a:endParaRPr lang="ru-RU" altLang="ru-RU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FF00"/>
                </a:solidFill>
              </a:rPr>
              <a:t>Формирование и развитие фонематического восприятия у детей с нарушениями речи;</a:t>
            </a:r>
            <a:r>
              <a:rPr lang="ru-RU" altLang="ru-RU" sz="2400" b="1" i="1" dirty="0" smtClean="0">
                <a:solidFill>
                  <a:srgbClr val="000000"/>
                </a:solidFill>
              </a:rPr>
              <a:t> </a:t>
            </a:r>
            <a:endParaRPr lang="ru-RU" altLang="ru-RU" sz="2400" b="1" dirty="0" smtClean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70C0"/>
                </a:solidFill>
              </a:rPr>
              <a:t>Развитие умения действовать по словесным </a:t>
            </a:r>
          </a:p>
          <a:p>
            <a:r>
              <a:rPr lang="ru-RU" altLang="ru-RU" sz="2400" b="1" i="1" dirty="0" smtClean="0">
                <a:solidFill>
                  <a:srgbClr val="0070C0"/>
                </a:solidFill>
              </a:rPr>
              <a:t>инструкциям педагога;</a:t>
            </a:r>
            <a:endParaRPr lang="ru-RU" altLang="ru-RU" sz="2400" b="1" dirty="0" smtClean="0">
              <a:solidFill>
                <a:srgbClr val="0070C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FF00"/>
                </a:solidFill>
              </a:rPr>
              <a:t>Совершенствование движений рук; </a:t>
            </a:r>
            <a:endParaRPr lang="ru-RU" altLang="ru-RU" sz="2400" b="1" dirty="0" smtClean="0">
              <a:solidFill>
                <a:srgbClr val="00FF00"/>
              </a:solidFill>
            </a:endParaRPr>
          </a:p>
          <a:p>
            <a:pPr>
              <a:buFontTx/>
              <a:buChar char="•"/>
            </a:pPr>
            <a:r>
              <a:rPr lang="ru-RU" altLang="ru-RU" sz="2400" b="1" i="1" dirty="0" smtClean="0">
                <a:solidFill>
                  <a:srgbClr val="0070C0"/>
                </a:solidFill>
              </a:rPr>
              <a:t>Развитие психических процессов. </a:t>
            </a:r>
            <a:endParaRPr lang="ru-RU" altLang="ru-RU" sz="24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1"/>
            <a:ext cx="7846640" cy="864095"/>
          </a:xfrm>
        </p:spPr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529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080119"/>
          </a:xfrm>
        </p:spPr>
        <p:txBody>
          <a:bodyPr>
            <a:noAutofit/>
          </a:bodyPr>
          <a:lstStyle/>
          <a:p>
            <a:r>
              <a:rPr lang="ru-RU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Игры с пробками</a:t>
            </a:r>
            <a:br>
              <a:rPr lang="ru-RU" sz="48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endParaRPr lang="ru-RU" sz="4800" dirty="0"/>
          </a:p>
        </p:txBody>
      </p:sp>
      <p:pic>
        <p:nvPicPr>
          <p:cNvPr id="4" name="Picture 6" descr="291020092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4176464" cy="200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291020092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077072"/>
            <a:ext cx="433848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07950" y="764704"/>
            <a:ext cx="82804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00FF00"/>
                </a:solidFill>
              </a:rPr>
              <a:t>Для игр необходимы разноцветные пробки от пластиковых бутылок </a:t>
            </a:r>
          </a:p>
          <a:p>
            <a:r>
              <a:rPr lang="ru-RU" altLang="ru-RU" b="1" dirty="0" smtClean="0">
                <a:solidFill>
                  <a:srgbClr val="00FF00"/>
                </a:solidFill>
              </a:rPr>
              <a:t>и несколько панно с приклеенными на них горлышками от этих бутылок</a:t>
            </a:r>
            <a:r>
              <a:rPr lang="ru-RU" alt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1916832"/>
            <a:ext cx="18722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altLang="ru-RU" b="1" dirty="0" smtClean="0">
                <a:solidFill>
                  <a:srgbClr val="000000"/>
                </a:solidFill>
              </a:rPr>
              <a:t>панно № 1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46434" y="2476193"/>
            <a:ext cx="45180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FFFF00"/>
                </a:solidFill>
              </a:rPr>
              <a:t>-прямой и обратный счет в   пределах 10 . </a:t>
            </a:r>
            <a:endParaRPr lang="ru-RU" altLang="ru-RU" b="1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16016" y="3212976"/>
            <a:ext cx="44279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endParaRPr lang="ru-RU" altLang="ru-RU" b="1" dirty="0">
              <a:solidFill>
                <a:srgbClr val="FF0000"/>
              </a:solidFill>
            </a:endParaRPr>
          </a:p>
          <a:p>
            <a:endParaRPr lang="ru-RU" altLang="ru-RU" b="1" dirty="0" smtClean="0">
              <a:solidFill>
                <a:srgbClr val="FF0000"/>
              </a:solidFill>
            </a:endParaRPr>
          </a:p>
          <a:p>
            <a:r>
              <a:rPr lang="ru-RU" altLang="ru-RU" b="1" dirty="0" smtClean="0">
                <a:solidFill>
                  <a:srgbClr val="FF0000"/>
                </a:solidFill>
              </a:rPr>
              <a:t>-выкладывание звуковых схем слов. </a:t>
            </a:r>
            <a:endParaRPr lang="ru-RU" alt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54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291020092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5689600" cy="426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96136" y="1916833"/>
            <a:ext cx="309634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000" b="1" dirty="0" smtClean="0">
                <a:solidFill>
                  <a:srgbClr val="000000"/>
                </a:solidFill>
              </a:rPr>
              <a:t>С панно № 2</a:t>
            </a:r>
          </a:p>
          <a:p>
            <a:endParaRPr lang="ru-RU" altLang="ru-RU" sz="2000" dirty="0" smtClean="0">
              <a:solidFill>
                <a:srgbClr val="000000"/>
              </a:solidFill>
            </a:endParaRPr>
          </a:p>
          <a:p>
            <a:endParaRPr lang="ru-RU" altLang="ru-RU" dirty="0" smtClean="0"/>
          </a:p>
          <a:p>
            <a:r>
              <a:rPr lang="ru-RU" altLang="ru-RU" dirty="0" smtClean="0"/>
              <a:t> можно предложить  детям </a:t>
            </a:r>
          </a:p>
          <a:p>
            <a:r>
              <a:rPr lang="ru-RU" altLang="ru-RU" dirty="0" smtClean="0"/>
              <a:t>играть в логическое лото.</a:t>
            </a:r>
          </a:p>
          <a:p>
            <a:r>
              <a:rPr lang="ru-RU" altLang="ru-RU" dirty="0" smtClean="0"/>
              <a:t> Для этого кроме пробок </a:t>
            </a:r>
          </a:p>
          <a:p>
            <a:r>
              <a:rPr lang="ru-RU" altLang="ru-RU" dirty="0" smtClean="0"/>
              <a:t>нужно приготовить еще и</a:t>
            </a:r>
          </a:p>
          <a:p>
            <a:r>
              <a:rPr lang="ru-RU" altLang="ru-RU" dirty="0" smtClean="0"/>
              <a:t> карточки с заданиями. </a:t>
            </a:r>
          </a:p>
          <a:p>
            <a:pPr eaLnBrk="0" hangingPunct="0"/>
            <a:r>
              <a:rPr lang="ru-RU" altLang="ru-RU" dirty="0" smtClean="0"/>
              <a:t>                                                       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67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291020092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70" y="692696"/>
            <a:ext cx="2857480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851920" y="1196752"/>
            <a:ext cx="5040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0000"/>
                </a:solidFill>
              </a:rPr>
              <a:t>панно “Домик” (№3)</a:t>
            </a:r>
            <a:r>
              <a:rPr lang="ru-RU" altLang="ru-RU" dirty="0" smtClean="0">
                <a:solidFill>
                  <a:srgbClr val="000000"/>
                </a:solidFill>
              </a:rPr>
              <a:t> 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95936" y="2276872"/>
            <a:ext cx="4032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altLang="ru-RU" dirty="0" smtClean="0"/>
              <a:t>Осваивание состава чисел от 2 до 10                                                       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71649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188640"/>
            <a:ext cx="35715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000000"/>
                </a:solidFill>
              </a:rPr>
              <a:t>Панно “Гусеница”(№4)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pic>
        <p:nvPicPr>
          <p:cNvPr id="3" name="Picture 5" descr="291020092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769635"/>
            <a:ext cx="4104456" cy="5237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12" y="4402272"/>
            <a:ext cx="3456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освоение алфавита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98161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116633"/>
            <a:ext cx="4176464" cy="13849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4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>Сказка «Теремок»</a:t>
            </a:r>
            <a: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  <a:t/>
            </a:r>
            <a:br>
              <a:rPr lang="ru-RU" sz="44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cs typeface="Arial"/>
              </a:rPr>
            </a:br>
            <a:endParaRPr lang="ru-RU" sz="4400" dirty="0"/>
          </a:p>
        </p:txBody>
      </p:sp>
      <p:pic>
        <p:nvPicPr>
          <p:cNvPr id="1027" name="Picture 3" descr="C:\Users\Асик\Desktop\DSCN87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350" y="2132856"/>
            <a:ext cx="6172526" cy="4629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372200" y="2132856"/>
            <a:ext cx="26642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>
                <a:solidFill>
                  <a:srgbClr val="000000"/>
                </a:solidFill>
              </a:rPr>
              <a:t>Панно (№5)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2780928"/>
            <a:ext cx="28803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предназначено для пересказа сказки, где в нужной последовательности закручиваются пробки с приклеенными изображениями героев сказки.</a:t>
            </a:r>
          </a:p>
        </p:txBody>
      </p:sp>
    </p:spTree>
    <p:extLst>
      <p:ext uri="{BB962C8B-B14F-4D97-AF65-F5344CB8AC3E}">
        <p14:creationId xmlns:p14="http://schemas.microsoft.com/office/powerpoint/2010/main" val="125601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0"/>
            <a:ext cx="892899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endParaRPr lang="ru-RU" altLang="ru-RU" dirty="0" smtClean="0"/>
          </a:p>
          <a:p>
            <a:endParaRPr lang="ru-RU" altLang="ru-RU" dirty="0"/>
          </a:p>
          <a:p>
            <a:r>
              <a:rPr lang="ru-RU" altLang="ru-RU" sz="2000" dirty="0" smtClean="0">
                <a:solidFill>
                  <a:srgbClr val="002060"/>
                </a:solidFill>
              </a:rPr>
              <a:t>Постоянно занимаясь с детьми пальчиковой гимнастикой, мы убедились, </a:t>
            </a:r>
          </a:p>
          <a:p>
            <a:r>
              <a:rPr lang="ru-RU" altLang="ru-RU" sz="2000" dirty="0" smtClean="0">
                <a:solidFill>
                  <a:srgbClr val="002060"/>
                </a:solidFill>
              </a:rPr>
              <a:t>что выполнение упражнений и ритмических движений пальцами стимулирует развитие речи, игры с пальчиками создают благоприятный эмоциональный фон, развивают умение подражать взрослому, учат вслушиваться в речь и понимать ее смысл. Ребенок учится концентрировать внимание и правильно его распределять.</a:t>
            </a:r>
          </a:p>
          <a:p>
            <a:r>
              <a:rPr lang="ru-RU" altLang="ru-RU" sz="2000" dirty="0" smtClean="0">
                <a:solidFill>
                  <a:srgbClr val="002060"/>
                </a:solidFill>
              </a:rPr>
              <a:t>Сопровождение упражнений короткими стихотворными строчками заметно улучшает четкость речи. У детей интенсивнее развивается память, воображение и фантазия. </a:t>
            </a:r>
          </a:p>
          <a:p>
            <a:r>
              <a:rPr lang="ru-RU" altLang="ru-RU" sz="2000" dirty="0" smtClean="0">
                <a:solidFill>
                  <a:srgbClr val="002060"/>
                </a:solidFill>
              </a:rPr>
              <a:t>В результате освоения всех упражнений кисти рук и пальцы приобретают силу, подвижность и гибкость.</a:t>
            </a:r>
            <a:endParaRPr lang="ru-RU" altLang="ru-RU" sz="20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0"/>
            <a:ext cx="37444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Выводы: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906054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200</TotalTime>
  <Words>291</Words>
  <Application>Microsoft Office PowerPoint</Application>
  <PresentationFormat>Экран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  </vt:lpstr>
      <vt:lpstr>Тема: </vt:lpstr>
      <vt:lpstr>ЗАДАЧИ:</vt:lpstr>
      <vt:lpstr>Игры с пробками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Асик</dc:creator>
  <cp:lastModifiedBy>Асик</cp:lastModifiedBy>
  <cp:revision>13</cp:revision>
  <dcterms:created xsi:type="dcterms:W3CDTF">2015-04-19T06:43:08Z</dcterms:created>
  <dcterms:modified xsi:type="dcterms:W3CDTF">2015-04-19T10:03:10Z</dcterms:modified>
</cp:coreProperties>
</file>