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9FAB9-4DB8-4194-A1F4-B8CF11C66D21}" type="datetimeFigureOut">
              <a:rPr lang="ru-RU" smtClean="0"/>
              <a:t>19.04.2015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2BEF7-BB7F-4C6F-A37E-5695259DD17E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9FAB9-4DB8-4194-A1F4-B8CF11C66D21}" type="datetimeFigureOut">
              <a:rPr lang="ru-RU" smtClean="0"/>
              <a:t>19.04.2015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2BEF7-BB7F-4C6F-A37E-5695259DD17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9FAB9-4DB8-4194-A1F4-B8CF11C66D21}" type="datetimeFigureOut">
              <a:rPr lang="ru-RU" smtClean="0"/>
              <a:t>19.04.2015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2BEF7-BB7F-4C6F-A37E-5695259DD17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9FAB9-4DB8-4194-A1F4-B8CF11C66D21}" type="datetimeFigureOut">
              <a:rPr lang="ru-RU" smtClean="0"/>
              <a:t>19.04.2015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2BEF7-BB7F-4C6F-A37E-5695259DD17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9FAB9-4DB8-4194-A1F4-B8CF11C66D21}" type="datetimeFigureOut">
              <a:rPr lang="ru-RU" smtClean="0"/>
              <a:t>19.04.2015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2BEF7-BB7F-4C6F-A37E-5695259DD17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9FAB9-4DB8-4194-A1F4-B8CF11C66D21}" type="datetimeFigureOut">
              <a:rPr lang="ru-RU" smtClean="0"/>
              <a:t>19.04.2015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2BEF7-BB7F-4C6F-A37E-5695259DD17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9FAB9-4DB8-4194-A1F4-B8CF11C66D21}" type="datetimeFigureOut">
              <a:rPr lang="ru-RU" smtClean="0"/>
              <a:t>19.04.2015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2BEF7-BB7F-4C6F-A37E-5695259DD17E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9FAB9-4DB8-4194-A1F4-B8CF11C66D21}" type="datetimeFigureOut">
              <a:rPr lang="ru-RU" smtClean="0"/>
              <a:t>19.04.2015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2BEF7-BB7F-4C6F-A37E-5695259DD17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9FAB9-4DB8-4194-A1F4-B8CF11C66D21}" type="datetimeFigureOut">
              <a:rPr lang="ru-RU" smtClean="0"/>
              <a:t>19.04.2015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2BEF7-BB7F-4C6F-A37E-5695259DD17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9FAB9-4DB8-4194-A1F4-B8CF11C66D21}" type="datetimeFigureOut">
              <a:rPr lang="ru-RU" smtClean="0"/>
              <a:t>19.04.2015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2BEF7-BB7F-4C6F-A37E-5695259DD17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9FAB9-4DB8-4194-A1F4-B8CF11C66D21}" type="datetimeFigureOut">
              <a:rPr lang="ru-RU" smtClean="0"/>
              <a:t>19.04.2015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2BEF7-BB7F-4C6F-A37E-5695259DD17E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8F9FAB9-4DB8-4194-A1F4-B8CF11C66D21}" type="datetimeFigureOut">
              <a:rPr lang="ru-RU" smtClean="0"/>
              <a:t>19.04.2015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C02BEF7-BB7F-4C6F-A37E-5695259DD17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059832" y="3933056"/>
            <a:ext cx="5472608" cy="1705744"/>
          </a:xfrm>
        </p:spPr>
        <p:txBody>
          <a:bodyPr>
            <a:normAutofit/>
          </a:bodyPr>
          <a:lstStyle/>
          <a:p>
            <a:r>
              <a:rPr lang="ru-RU" sz="4400" kern="10" dirty="0" err="1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Шабаевой</a:t>
            </a:r>
            <a:r>
              <a:rPr lang="ru-RU" sz="4400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 Р.М</a:t>
            </a:r>
            <a:endParaRPr lang="ru-RU" sz="44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95736" y="332656"/>
            <a:ext cx="6264696" cy="720080"/>
          </a:xfrm>
        </p:spPr>
        <p:txBody>
          <a:bodyPr>
            <a:noAutofit/>
          </a:bodyPr>
          <a:lstStyle/>
          <a:p>
            <a:r>
              <a:rPr lang="en-US" sz="5400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Impact"/>
              </a:rPr>
              <a:t/>
            </a:r>
            <a:br>
              <a:rPr lang="en-US" sz="5400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Impact"/>
              </a:rPr>
            </a:br>
            <a:r>
              <a:rPr lang="ru-RU" sz="5400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Impact"/>
              </a:rPr>
              <a:t/>
            </a:r>
            <a:br>
              <a:rPr lang="ru-RU" sz="5400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Impact"/>
              </a:rPr>
            </a:br>
            <a:endParaRPr lang="ru-RU" sz="5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691680" y="1268761"/>
            <a:ext cx="51663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kern="10" dirty="0" smtClean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учителя- дефектолога МДОУ</a:t>
            </a:r>
          </a:p>
          <a:p>
            <a:pPr algn="ctr"/>
            <a:r>
              <a:rPr lang="ru-RU" sz="2400" kern="10" dirty="0" smtClean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"Детский сад №91 </a:t>
            </a:r>
          </a:p>
          <a:p>
            <a:pPr algn="ctr"/>
            <a:r>
              <a:rPr lang="ru-RU" sz="2400" kern="10" dirty="0" smtClean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        компенсирующего вида"           </a:t>
            </a:r>
            <a:endParaRPr lang="ru-RU" sz="2400" kern="10" dirty="0">
              <a:ln w="12700">
                <a:solidFill>
                  <a:srgbClr val="3333CC"/>
                </a:solidFill>
                <a:round/>
                <a:headEnd/>
                <a:tailEnd/>
              </a:ln>
              <a:solidFill>
                <a:srgbClr val="B2B2B2">
                  <a:alpha val="50000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Arial"/>
              <a:cs typeface="Arial"/>
            </a:endParaRPr>
          </a:p>
        </p:txBody>
      </p:sp>
      <p:pic>
        <p:nvPicPr>
          <p:cNvPr id="5" name="Picture 10" descr="DSCN416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2" y="3213101"/>
            <a:ext cx="2112963" cy="285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331642" y="404664"/>
            <a:ext cx="540059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Impact"/>
              </a:rPr>
              <a:t>Презентация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2568613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289" y="0"/>
            <a:ext cx="6512511" cy="908720"/>
          </a:xfrm>
        </p:spPr>
        <p:txBody>
          <a:bodyPr>
            <a:normAutofit fontScale="90000"/>
          </a:bodyPr>
          <a:lstStyle/>
          <a:p>
            <a:pPr algn="l"/>
            <a:r>
              <a:rPr lang="ru-RU" sz="6700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Тема:</a:t>
            </a:r>
            <a:r>
              <a:rPr lang="ru-RU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/>
            </a:r>
            <a:br>
              <a:rPr lang="ru-RU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endParaRPr lang="ru-RU" sz="4000" kern="10" dirty="0" smtClean="0">
              <a:ln w="12700">
                <a:solidFill>
                  <a:srgbClr val="3333CC"/>
                </a:solidFill>
                <a:round/>
                <a:headEnd/>
                <a:tailEnd/>
              </a:ln>
              <a:solidFill>
                <a:srgbClr val="B2B2B2">
                  <a:alpha val="50000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Arial"/>
              <a:cs typeface="Arial"/>
            </a:endParaRPr>
          </a:p>
          <a:p>
            <a:pPr marL="0" indent="0" algn="ctr">
              <a:buNone/>
            </a:pPr>
            <a:endParaRPr lang="ru-RU" sz="4000" kern="10" dirty="0">
              <a:ln w="12700">
                <a:solidFill>
                  <a:srgbClr val="3333CC"/>
                </a:solidFill>
                <a:round/>
                <a:headEnd/>
                <a:tailEnd/>
              </a:ln>
              <a:solidFill>
                <a:srgbClr val="B2B2B2">
                  <a:alpha val="50000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Arial"/>
              <a:cs typeface="Arial"/>
            </a:endParaRPr>
          </a:p>
          <a:p>
            <a:pPr marL="0" indent="0" algn="ctr">
              <a:buNone/>
            </a:pPr>
            <a:r>
              <a:rPr lang="ru-RU" sz="4000" kern="10" dirty="0" smtClean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chemeClr val="accent1">
                    <a:lumMod val="50000"/>
                  </a:scheme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"Развитие речи дошкольников</a:t>
            </a:r>
            <a:r>
              <a:rPr lang="en-US" sz="4000" kern="10" dirty="0" smtClean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chemeClr val="accent1">
                    <a:lumMod val="50000"/>
                  </a:scheme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 </a:t>
            </a:r>
            <a:r>
              <a:rPr lang="ru-RU" sz="4000" kern="10" dirty="0" smtClean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chemeClr val="accent1">
                    <a:lumMod val="50000"/>
                  </a:scheme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с ограниченными </a:t>
            </a:r>
          </a:p>
          <a:p>
            <a:pPr marL="0" indent="0" algn="ctr">
              <a:buNone/>
            </a:pPr>
            <a:r>
              <a:rPr lang="ru-RU" sz="4000" kern="10" dirty="0" smtClean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chemeClr val="accent1">
                    <a:lumMod val="50000"/>
                  </a:scheme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возможностями здоровья через </a:t>
            </a:r>
          </a:p>
          <a:p>
            <a:pPr marL="0" indent="0" algn="ctr">
              <a:buNone/>
            </a:pPr>
            <a:r>
              <a:rPr lang="ru-RU" sz="4000" kern="10" dirty="0" smtClean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chemeClr val="accent1">
                    <a:lumMod val="50000"/>
                  </a:scheme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тренировку тонких </a:t>
            </a:r>
          </a:p>
          <a:p>
            <a:pPr marL="0" indent="0" algn="ctr">
              <a:buNone/>
            </a:pPr>
            <a:r>
              <a:rPr lang="ru-RU" sz="4000" kern="10" dirty="0" smtClean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chemeClr val="accent1">
                    <a:lumMod val="50000"/>
                  </a:scheme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движений пальцев рук"</a:t>
            </a:r>
          </a:p>
          <a:p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20739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2276872"/>
            <a:ext cx="7848872" cy="4320480"/>
          </a:xfrm>
        </p:spPr>
        <p:txBody>
          <a:bodyPr>
            <a:normAutofit fontScale="92500" lnSpcReduction="10000"/>
          </a:bodyPr>
          <a:lstStyle/>
          <a:p>
            <a:pPr lvl="1">
              <a:buFontTx/>
              <a:buChar char="•"/>
            </a:pPr>
            <a:r>
              <a:rPr lang="ru-RU" altLang="ru-RU" sz="2400" b="1" i="1" dirty="0" smtClean="0">
                <a:solidFill>
                  <a:srgbClr val="0070C0"/>
                </a:solidFill>
              </a:rPr>
              <a:t>Развитие мелкой моторики рук; </a:t>
            </a:r>
            <a:endParaRPr lang="ru-RU" altLang="ru-RU" sz="2400" b="1" dirty="0" smtClean="0">
              <a:solidFill>
                <a:srgbClr val="0070C0"/>
              </a:solidFill>
            </a:endParaRPr>
          </a:p>
          <a:p>
            <a:pPr>
              <a:buFontTx/>
              <a:buChar char="•"/>
            </a:pPr>
            <a:r>
              <a:rPr lang="ru-RU" altLang="ru-RU" sz="2400" b="1" i="1" dirty="0" smtClean="0">
                <a:solidFill>
                  <a:srgbClr val="00FF00"/>
                </a:solidFill>
              </a:rPr>
              <a:t>Развитие точности и координации движений, </a:t>
            </a:r>
          </a:p>
          <a:p>
            <a:r>
              <a:rPr lang="ru-RU" altLang="ru-RU" sz="2400" b="1" i="1" dirty="0" smtClean="0">
                <a:solidFill>
                  <a:srgbClr val="00FF00"/>
                </a:solidFill>
              </a:rPr>
              <a:t>ритмичности и гибкости рук;</a:t>
            </a:r>
            <a:r>
              <a:rPr lang="ru-RU" altLang="ru-RU" sz="2400" b="1" i="1" dirty="0" smtClean="0">
                <a:solidFill>
                  <a:srgbClr val="000000"/>
                </a:solidFill>
              </a:rPr>
              <a:t> </a:t>
            </a:r>
            <a:endParaRPr lang="ru-RU" altLang="ru-RU" sz="2400" b="1" dirty="0" smtClean="0">
              <a:solidFill>
                <a:srgbClr val="000000"/>
              </a:solidFill>
            </a:endParaRPr>
          </a:p>
          <a:p>
            <a:pPr>
              <a:buFontTx/>
              <a:buChar char="•"/>
            </a:pPr>
            <a:r>
              <a:rPr lang="ru-RU" altLang="ru-RU" sz="2400" b="1" i="1" dirty="0" smtClean="0">
                <a:solidFill>
                  <a:srgbClr val="0070C0"/>
                </a:solidFill>
              </a:rPr>
              <a:t>Коррекция нарушений звуковосприятия и звукопроизношения; </a:t>
            </a:r>
            <a:endParaRPr lang="ru-RU" altLang="ru-RU" sz="2400" b="1" dirty="0" smtClean="0">
              <a:solidFill>
                <a:srgbClr val="0070C0"/>
              </a:solidFill>
            </a:endParaRPr>
          </a:p>
          <a:p>
            <a:pPr>
              <a:buFontTx/>
              <a:buChar char="•"/>
            </a:pPr>
            <a:r>
              <a:rPr lang="ru-RU" altLang="ru-RU" sz="2400" b="1" i="1" dirty="0" smtClean="0">
                <a:solidFill>
                  <a:srgbClr val="00FF00"/>
                </a:solidFill>
              </a:rPr>
              <a:t>Формирование и развитие фонематического восприятия у детей с нарушениями речи;</a:t>
            </a:r>
            <a:r>
              <a:rPr lang="ru-RU" altLang="ru-RU" sz="2400" b="1" i="1" dirty="0" smtClean="0">
                <a:solidFill>
                  <a:srgbClr val="000000"/>
                </a:solidFill>
              </a:rPr>
              <a:t> </a:t>
            </a:r>
            <a:endParaRPr lang="ru-RU" altLang="ru-RU" sz="2400" b="1" dirty="0" smtClean="0">
              <a:solidFill>
                <a:srgbClr val="000000"/>
              </a:solidFill>
            </a:endParaRPr>
          </a:p>
          <a:p>
            <a:pPr>
              <a:buFontTx/>
              <a:buChar char="•"/>
            </a:pPr>
            <a:r>
              <a:rPr lang="ru-RU" altLang="ru-RU" sz="2400" b="1" i="1" dirty="0" smtClean="0">
                <a:solidFill>
                  <a:srgbClr val="0070C0"/>
                </a:solidFill>
              </a:rPr>
              <a:t>Развитие умения действовать по словесным </a:t>
            </a:r>
          </a:p>
          <a:p>
            <a:r>
              <a:rPr lang="ru-RU" altLang="ru-RU" sz="2400" b="1" i="1" dirty="0" smtClean="0">
                <a:solidFill>
                  <a:srgbClr val="0070C0"/>
                </a:solidFill>
              </a:rPr>
              <a:t>инструкциям педагога;</a:t>
            </a:r>
            <a:endParaRPr lang="ru-RU" altLang="ru-RU" sz="2400" b="1" dirty="0" smtClean="0">
              <a:solidFill>
                <a:srgbClr val="0070C0"/>
              </a:solidFill>
            </a:endParaRPr>
          </a:p>
          <a:p>
            <a:pPr>
              <a:buFontTx/>
              <a:buChar char="•"/>
            </a:pPr>
            <a:r>
              <a:rPr lang="ru-RU" altLang="ru-RU" sz="2400" b="1" i="1" dirty="0" smtClean="0">
                <a:solidFill>
                  <a:srgbClr val="00FF00"/>
                </a:solidFill>
              </a:rPr>
              <a:t>Совершенствование движений рук; </a:t>
            </a:r>
            <a:endParaRPr lang="ru-RU" altLang="ru-RU" sz="2400" b="1" dirty="0" smtClean="0">
              <a:solidFill>
                <a:srgbClr val="00FF00"/>
              </a:solidFill>
            </a:endParaRPr>
          </a:p>
          <a:p>
            <a:pPr>
              <a:buFontTx/>
              <a:buChar char="•"/>
            </a:pPr>
            <a:r>
              <a:rPr lang="ru-RU" altLang="ru-RU" sz="2400" b="1" i="1" dirty="0" smtClean="0">
                <a:solidFill>
                  <a:srgbClr val="0070C0"/>
                </a:solidFill>
              </a:rPr>
              <a:t>Развитие психических процессов. </a:t>
            </a:r>
            <a:endParaRPr lang="ru-RU" altLang="ru-RU" sz="2400" b="1" dirty="0" smtClean="0">
              <a:solidFill>
                <a:srgbClr val="0070C0"/>
              </a:solidFill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548681"/>
            <a:ext cx="7846640" cy="864095"/>
          </a:xfrm>
        </p:spPr>
        <p:txBody>
          <a:bodyPr/>
          <a:lstStyle/>
          <a:p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ЗАДАЧИ:</a:t>
            </a:r>
            <a:endParaRPr lang="ru-RU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25296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1080119"/>
          </a:xfrm>
        </p:spPr>
        <p:txBody>
          <a:bodyPr>
            <a:noAutofit/>
          </a:bodyPr>
          <a:lstStyle/>
          <a:p>
            <a:r>
              <a:rPr lang="ru-RU" sz="4800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cs typeface="Arial"/>
              </a:rPr>
              <a:t>Игры с пробками</a:t>
            </a:r>
            <a:br>
              <a:rPr lang="ru-RU" sz="4800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cs typeface="Arial"/>
              </a:rPr>
            </a:br>
            <a:endParaRPr lang="ru-RU" sz="4800" dirty="0"/>
          </a:p>
        </p:txBody>
      </p:sp>
      <p:pic>
        <p:nvPicPr>
          <p:cNvPr id="4" name="Picture 6" descr="291020092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628800"/>
            <a:ext cx="4176464" cy="2002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8" descr="2910200922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4077072"/>
            <a:ext cx="4338484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07950" y="764704"/>
            <a:ext cx="828047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b="1" dirty="0" smtClean="0">
                <a:solidFill>
                  <a:srgbClr val="00FF00"/>
                </a:solidFill>
              </a:rPr>
              <a:t>Для игр необходимы разноцветные пробки от пластиковых бутылок </a:t>
            </a:r>
          </a:p>
          <a:p>
            <a:r>
              <a:rPr lang="ru-RU" altLang="ru-RU" b="1" dirty="0" smtClean="0">
                <a:solidFill>
                  <a:srgbClr val="00FF00"/>
                </a:solidFill>
              </a:rPr>
              <a:t>и несколько панно с приклеенными на них горлышками от этих бутылок</a:t>
            </a:r>
            <a:r>
              <a:rPr lang="ru-RU" altLang="ru-RU" dirty="0" smtClean="0"/>
              <a:t> 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644008" y="1916832"/>
            <a:ext cx="187220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altLang="ru-RU" b="1" dirty="0" smtClean="0">
                <a:solidFill>
                  <a:srgbClr val="000000"/>
                </a:solidFill>
              </a:rPr>
              <a:t>панно № 1</a:t>
            </a:r>
            <a:r>
              <a:rPr lang="ru-RU" altLang="ru-RU" dirty="0" smtClean="0"/>
              <a:t> </a:t>
            </a:r>
            <a:endParaRPr lang="ru-RU" alt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446434" y="2476193"/>
            <a:ext cx="451805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b="1" dirty="0" smtClean="0">
                <a:solidFill>
                  <a:srgbClr val="FFFF00"/>
                </a:solidFill>
              </a:rPr>
              <a:t>-прямой и обратный счет в   пределах 10 . </a:t>
            </a:r>
            <a:endParaRPr lang="ru-RU" altLang="ru-RU" b="1" dirty="0">
              <a:solidFill>
                <a:srgbClr val="FFFF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716016" y="3212976"/>
            <a:ext cx="442798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altLang="ru-RU" b="1" dirty="0" smtClean="0">
              <a:solidFill>
                <a:srgbClr val="FF0000"/>
              </a:solidFill>
            </a:endParaRPr>
          </a:p>
          <a:p>
            <a:endParaRPr lang="ru-RU" altLang="ru-RU" b="1" dirty="0">
              <a:solidFill>
                <a:srgbClr val="FF0000"/>
              </a:solidFill>
            </a:endParaRPr>
          </a:p>
          <a:p>
            <a:endParaRPr lang="ru-RU" altLang="ru-RU" b="1" dirty="0" smtClean="0">
              <a:solidFill>
                <a:srgbClr val="FF0000"/>
              </a:solidFill>
            </a:endParaRPr>
          </a:p>
          <a:p>
            <a:endParaRPr lang="ru-RU" altLang="ru-RU" b="1" dirty="0">
              <a:solidFill>
                <a:srgbClr val="FF0000"/>
              </a:solidFill>
            </a:endParaRPr>
          </a:p>
          <a:p>
            <a:endParaRPr lang="ru-RU" altLang="ru-RU" b="1" dirty="0" smtClean="0">
              <a:solidFill>
                <a:srgbClr val="FF0000"/>
              </a:solidFill>
            </a:endParaRPr>
          </a:p>
          <a:p>
            <a:endParaRPr lang="ru-RU" altLang="ru-RU" b="1" dirty="0">
              <a:solidFill>
                <a:srgbClr val="FF0000"/>
              </a:solidFill>
            </a:endParaRPr>
          </a:p>
          <a:p>
            <a:endParaRPr lang="ru-RU" altLang="ru-RU" b="1" dirty="0" smtClean="0">
              <a:solidFill>
                <a:srgbClr val="FF0000"/>
              </a:solidFill>
            </a:endParaRPr>
          </a:p>
          <a:p>
            <a:r>
              <a:rPr lang="ru-RU" altLang="ru-RU" b="1" dirty="0" smtClean="0">
                <a:solidFill>
                  <a:srgbClr val="FF0000"/>
                </a:solidFill>
              </a:rPr>
              <a:t>-выкладывание звуковых схем слов. </a:t>
            </a:r>
            <a:endParaRPr lang="ru-RU" alt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95430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2910200921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96975"/>
            <a:ext cx="5689600" cy="4260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5796136" y="1916833"/>
            <a:ext cx="3096344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2000" b="1" dirty="0" smtClean="0">
                <a:solidFill>
                  <a:srgbClr val="000000"/>
                </a:solidFill>
              </a:rPr>
              <a:t>С панно № 2</a:t>
            </a:r>
          </a:p>
          <a:p>
            <a:endParaRPr lang="ru-RU" altLang="ru-RU" sz="2000" dirty="0" smtClean="0">
              <a:solidFill>
                <a:srgbClr val="000000"/>
              </a:solidFill>
            </a:endParaRPr>
          </a:p>
          <a:p>
            <a:endParaRPr lang="ru-RU" altLang="ru-RU" dirty="0" smtClean="0"/>
          </a:p>
          <a:p>
            <a:r>
              <a:rPr lang="ru-RU" altLang="ru-RU" dirty="0" smtClean="0"/>
              <a:t> можно предложить  детям </a:t>
            </a:r>
          </a:p>
          <a:p>
            <a:r>
              <a:rPr lang="ru-RU" altLang="ru-RU" dirty="0" smtClean="0"/>
              <a:t>играть в логическое лото.</a:t>
            </a:r>
          </a:p>
          <a:p>
            <a:r>
              <a:rPr lang="ru-RU" altLang="ru-RU" dirty="0" smtClean="0"/>
              <a:t> Для этого кроме пробок </a:t>
            </a:r>
          </a:p>
          <a:p>
            <a:r>
              <a:rPr lang="ru-RU" altLang="ru-RU" dirty="0" smtClean="0"/>
              <a:t>нужно приготовить еще и</a:t>
            </a:r>
          </a:p>
          <a:p>
            <a:r>
              <a:rPr lang="ru-RU" altLang="ru-RU" dirty="0" smtClean="0"/>
              <a:t> карточки с заданиями. </a:t>
            </a:r>
          </a:p>
          <a:p>
            <a:pPr eaLnBrk="0" hangingPunct="0"/>
            <a:r>
              <a:rPr lang="ru-RU" altLang="ru-RU" dirty="0" smtClean="0"/>
              <a:t>                                                       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76747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2910200922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70" y="692696"/>
            <a:ext cx="2857480" cy="5760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851920" y="1196752"/>
            <a:ext cx="50405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b="1" dirty="0" smtClean="0">
                <a:solidFill>
                  <a:srgbClr val="000000"/>
                </a:solidFill>
              </a:rPr>
              <a:t>панно “Домик” (№3)</a:t>
            </a:r>
            <a:r>
              <a:rPr lang="ru-RU" altLang="ru-RU" dirty="0" smtClean="0">
                <a:solidFill>
                  <a:srgbClr val="000000"/>
                </a:solidFill>
              </a:rPr>
              <a:t> </a:t>
            </a:r>
            <a:endParaRPr lang="ru-RU" altLang="ru-RU" dirty="0">
              <a:solidFill>
                <a:srgbClr val="00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95936" y="2276872"/>
            <a:ext cx="403244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ru-RU" altLang="ru-RU" dirty="0" smtClean="0"/>
              <a:t>Осваивание состава чисел от 2 до 10                                                       </a:t>
            </a:r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7164992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39752" y="188640"/>
            <a:ext cx="357158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b="1" dirty="0" smtClean="0">
                <a:solidFill>
                  <a:srgbClr val="000000"/>
                </a:solidFill>
              </a:rPr>
              <a:t>Панно “Гусеница”(№4)</a:t>
            </a:r>
            <a:r>
              <a:rPr lang="ru-RU" altLang="ru-RU" dirty="0" smtClean="0"/>
              <a:t> </a:t>
            </a:r>
            <a:endParaRPr lang="ru-RU" altLang="ru-RU" dirty="0"/>
          </a:p>
        </p:txBody>
      </p:sp>
      <p:pic>
        <p:nvPicPr>
          <p:cNvPr id="3" name="Picture 5" descr="291020092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769635"/>
            <a:ext cx="4104456" cy="5237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5580112" y="4402272"/>
            <a:ext cx="34563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b="1" dirty="0" smtClean="0"/>
              <a:t>освоение алфавита</a:t>
            </a:r>
            <a:r>
              <a:rPr lang="ru-RU" altLang="ru-RU" dirty="0" smtClean="0"/>
              <a:t> </a:t>
            </a:r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5981618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79712" y="116633"/>
            <a:ext cx="4176464" cy="138499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4000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cs typeface="Arial"/>
              </a:rPr>
              <a:t>Сказка «Теремок»</a:t>
            </a:r>
            <a:r>
              <a:rPr lang="ru-RU" sz="4400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cs typeface="Arial"/>
              </a:rPr>
              <a:t/>
            </a:r>
            <a:br>
              <a:rPr lang="ru-RU" sz="4400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cs typeface="Arial"/>
              </a:rPr>
            </a:br>
            <a:endParaRPr lang="ru-RU" sz="4400" dirty="0"/>
          </a:p>
        </p:txBody>
      </p:sp>
      <p:pic>
        <p:nvPicPr>
          <p:cNvPr id="1027" name="Picture 3" descr="C:\Users\Асик\Desktop\DSCN871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350" y="2132856"/>
            <a:ext cx="6172526" cy="46299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6372200" y="2132856"/>
            <a:ext cx="266429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b="1" dirty="0" smtClean="0">
                <a:solidFill>
                  <a:srgbClr val="000000"/>
                </a:solidFill>
              </a:rPr>
              <a:t>Панно (№5)</a:t>
            </a:r>
            <a:r>
              <a:rPr lang="ru-RU" altLang="ru-RU" dirty="0" smtClean="0"/>
              <a:t> </a:t>
            </a:r>
            <a:endParaRPr lang="ru-RU" alt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156176" y="2780928"/>
            <a:ext cx="288031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предназначено для пересказа сказки, где в нужной последовательности закручиваются пробки с приклеенными изображениями героев сказки.</a:t>
            </a:r>
          </a:p>
        </p:txBody>
      </p:sp>
    </p:spTree>
    <p:extLst>
      <p:ext uri="{BB962C8B-B14F-4D97-AF65-F5344CB8AC3E}">
        <p14:creationId xmlns:p14="http://schemas.microsoft.com/office/powerpoint/2010/main" val="12560141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496" y="0"/>
            <a:ext cx="8928992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altLang="ru-RU" dirty="0" smtClean="0"/>
          </a:p>
          <a:p>
            <a:endParaRPr lang="ru-RU" altLang="ru-RU" dirty="0"/>
          </a:p>
          <a:p>
            <a:endParaRPr lang="ru-RU" altLang="ru-RU" dirty="0" smtClean="0"/>
          </a:p>
          <a:p>
            <a:endParaRPr lang="ru-RU" altLang="ru-RU" dirty="0"/>
          </a:p>
          <a:p>
            <a:endParaRPr lang="ru-RU" altLang="ru-RU" dirty="0" smtClean="0"/>
          </a:p>
          <a:p>
            <a:endParaRPr lang="ru-RU" altLang="ru-RU" dirty="0"/>
          </a:p>
          <a:p>
            <a:r>
              <a:rPr lang="ru-RU" altLang="ru-RU" sz="2000" dirty="0" smtClean="0">
                <a:solidFill>
                  <a:srgbClr val="002060"/>
                </a:solidFill>
              </a:rPr>
              <a:t>Постоянно занимаясь с детьми пальчиковой гимнастикой, мы убедились, </a:t>
            </a:r>
          </a:p>
          <a:p>
            <a:r>
              <a:rPr lang="ru-RU" altLang="ru-RU" sz="2000" dirty="0" smtClean="0">
                <a:solidFill>
                  <a:srgbClr val="002060"/>
                </a:solidFill>
              </a:rPr>
              <a:t>что выполнение упражнений и ритмических движений пальцами стимулирует развитие речи, игры с пальчиками создают благоприятный эмоциональный фон, развивают умение подражать взрослому, учат вслушиваться в речь и понимать ее смысл. Ребенок учится концентрировать внимание и правильно его распределять.</a:t>
            </a:r>
          </a:p>
          <a:p>
            <a:r>
              <a:rPr lang="ru-RU" altLang="ru-RU" sz="2000" dirty="0" smtClean="0">
                <a:solidFill>
                  <a:srgbClr val="002060"/>
                </a:solidFill>
              </a:rPr>
              <a:t>Сопровождение упражнений короткими стихотворными строчками заметно улучшает четкость речи. У детей интенсивнее развивается память, воображение и фантазия. </a:t>
            </a:r>
          </a:p>
          <a:p>
            <a:r>
              <a:rPr lang="ru-RU" altLang="ru-RU" sz="2000" dirty="0" smtClean="0">
                <a:solidFill>
                  <a:srgbClr val="002060"/>
                </a:solidFill>
              </a:rPr>
              <a:t>В результате освоения всех упражнений кисти рук и пальцы приобретают силу, подвижность и гибкость.</a:t>
            </a:r>
            <a:endParaRPr lang="ru-RU" altLang="ru-RU" sz="2000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771800" y="0"/>
            <a:ext cx="374441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Выводы:</a:t>
            </a:r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39060544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200</TotalTime>
  <Words>291</Words>
  <Application>Microsoft Office PowerPoint</Application>
  <PresentationFormat>Экран (4:3)</PresentationFormat>
  <Paragraphs>63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Воздушный поток</vt:lpstr>
      <vt:lpstr>  </vt:lpstr>
      <vt:lpstr>Тема: </vt:lpstr>
      <vt:lpstr>ЗАДАЧИ:</vt:lpstr>
      <vt:lpstr>Игры с пробками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</dc:title>
  <dc:creator>Асик</dc:creator>
  <cp:lastModifiedBy>Асик</cp:lastModifiedBy>
  <cp:revision>13</cp:revision>
  <dcterms:created xsi:type="dcterms:W3CDTF">2015-04-19T06:43:08Z</dcterms:created>
  <dcterms:modified xsi:type="dcterms:W3CDTF">2015-04-19T10:03:10Z</dcterms:modified>
</cp:coreProperties>
</file>