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262" r:id="rId3"/>
    <p:sldId id="277" r:id="rId4"/>
    <p:sldId id="276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80" r:id="rId18"/>
    <p:sldId id="282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6C0000"/>
    <a:srgbClr val="753805"/>
    <a:srgbClr val="7A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111" d="100"/>
          <a:sy n="111" d="100"/>
        </p:scale>
        <p:origin x="-160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F11914F-C987-4460-A516-1F4F62D32B80}" type="datetimeFigureOut">
              <a:rPr lang="ru-RU"/>
              <a:pPr>
                <a:defRPr/>
              </a:pPr>
              <a:t>20.04.2015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056BAE5-D480-4872-AAAE-219DF4D4D9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758311-C439-40C9-88CC-3D35CB5986EE}" type="slidenum">
              <a:rPr lang="ru-RU"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8B9223-779D-4832-BCA4-A8D6A908DC43}" type="slidenum">
              <a:rPr lang="ru-RU"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A8AEA-C799-4E8C-A281-3696AFB47B37}" type="datetimeFigureOut">
              <a:rPr lang="ru-RU"/>
              <a:pPr>
                <a:defRPr/>
              </a:pPr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DB4CB-C044-4800-9EAF-C61B5F5B8A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2F17-3F68-43F9-886B-5495FD1D48FE}" type="datetimeFigureOut">
              <a:rPr lang="ru-RU"/>
              <a:pPr>
                <a:defRPr/>
              </a:pPr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C0F99-D43A-4E88-A1EC-6B8ECC39A5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057A5-1809-4280-BE10-8738759717AA}" type="datetimeFigureOut">
              <a:rPr lang="ru-RU"/>
              <a:pPr>
                <a:defRPr/>
              </a:pPr>
              <a:t>20.04.2015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C09EC-EBA7-4471-A77B-A3FA201B85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5B961-4EEE-476B-96A7-075A6373F312}" type="datetimeFigureOut">
              <a:rPr lang="ru-RU"/>
              <a:pPr>
                <a:defRPr/>
              </a:pPr>
              <a:t>20.04.2015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1BC91-859D-43FD-9763-7927AB3C60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F5888-94E3-4449-97B4-1C1F0DBE7697}" type="datetimeFigureOut">
              <a:rPr lang="ru-RU"/>
              <a:pPr>
                <a:defRPr/>
              </a:pPr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DE277-BE88-4077-BCE3-43A5B13C48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C4691-9ECE-4301-9D35-B572AFAC0199}" type="datetimeFigureOut">
              <a:rPr lang="ru-RU"/>
              <a:pPr>
                <a:defRPr/>
              </a:pPr>
              <a:t>20.04.2015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6906D-5F4C-40FD-83A2-7D7FE2654B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EC9A1-E56E-41B6-8830-907D7EAE9A9E}" type="datetimeFigureOut">
              <a:rPr lang="ru-RU"/>
              <a:pPr>
                <a:defRPr/>
              </a:pPr>
              <a:t>20.04.2015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FBA52-EC1E-41C1-8A03-8C12AADCD4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92A09-B35C-45BA-9FDC-C8AEBE616CDD}" type="datetimeFigureOut">
              <a:rPr lang="ru-RU"/>
              <a:pPr>
                <a:defRPr/>
              </a:pPr>
              <a:t>20.04.2015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586BC-03D7-426B-9B05-98BE86063F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32267-683E-4EC0-927E-0002F57C4114}" type="datetimeFigureOut">
              <a:rPr lang="ru-RU"/>
              <a:pPr>
                <a:defRPr/>
              </a:pPr>
              <a:t>20.04.2015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F316E-B560-4AF6-BF17-58A2DABF85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16B6A-5005-4055-849C-40D16A5CDB80}" type="datetimeFigureOut">
              <a:rPr lang="ru-RU"/>
              <a:pPr>
                <a:defRPr/>
              </a:pPr>
              <a:t>20.04.2015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B7677-8EC7-41E3-ADF5-1FEA87B61C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44B35-3441-49B1-BCC6-E0FC9BB7691D}" type="datetimeFigureOut">
              <a:rPr lang="ru-RU"/>
              <a:pPr>
                <a:defRPr/>
              </a:pPr>
              <a:t>20.04.2015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EC464-CF73-4551-97CE-F548B682AB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6085C-07EB-4F9A-89AA-59CB734E747A}" type="datetimeFigureOut">
              <a:rPr lang="ru-RU"/>
              <a:pPr>
                <a:defRPr/>
              </a:pPr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C1F95-05B7-4852-9AC2-818DEA680B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27C99B-1C72-477F-85A6-A03569C80AB6}" type="datetimeFigureOut">
              <a:rPr lang="ru-RU"/>
              <a:pPr>
                <a:defRPr/>
              </a:pPr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B6144E-DD33-4D46-A238-31E1402047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5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43063" y="2857500"/>
            <a:ext cx="6553200" cy="7778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Устное народное творчество</a:t>
            </a:r>
            <a:endParaRPr lang="ru-RU" sz="6600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Picture 6" descr="http://img-fotki.yandex.ru/get/6613/142779300.110/0_e084d_3c03ddfb_XL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75" y="5214938"/>
            <a:ext cx="822325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714500" y="500063"/>
            <a:ext cx="6429375" cy="1285875"/>
          </a:xfrm>
          <a:prstGeom prst="roundRect">
            <a:avLst/>
          </a:prstGeom>
          <a:solidFill>
            <a:srgbClr val="FFC000">
              <a:alpha val="12000"/>
            </a:srgb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</a:rPr>
              <a:t>Найди карточку с пословицей</a:t>
            </a:r>
          </a:p>
        </p:txBody>
      </p:sp>
      <p:sp>
        <p:nvSpPr>
          <p:cNvPr id="4" name="Скругленный прямоугольник 3">
            <a:hlinkClick r:id="" action="ppaction://noaction">
              <a:snd r:embed="rId2" name="voltage.wav"/>
            </a:hlinkClick>
          </p:cNvPr>
          <p:cNvSpPr/>
          <p:nvPr/>
        </p:nvSpPr>
        <p:spPr>
          <a:xfrm>
            <a:off x="5286375" y="4857750"/>
            <a:ext cx="2928938" cy="1357313"/>
          </a:xfrm>
          <a:prstGeom prst="roundRect">
            <a:avLst/>
          </a:prstGeom>
          <a:solidFill>
            <a:srgbClr val="FFC000">
              <a:alpha val="1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</a:rPr>
              <a:t>Сидит девица в темнице, а коса на улице.</a:t>
            </a:r>
          </a:p>
        </p:txBody>
      </p:sp>
      <p:sp>
        <p:nvSpPr>
          <p:cNvPr id="5" name="Скругленный прямоугольник 4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5286375" y="3857625"/>
            <a:ext cx="2928938" cy="714375"/>
          </a:xfrm>
          <a:prstGeom prst="roundRect">
            <a:avLst/>
          </a:prstGeom>
          <a:solidFill>
            <a:srgbClr val="FFC000">
              <a:alpha val="1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</a:rPr>
              <a:t>Верному другу цены нет.</a:t>
            </a:r>
          </a:p>
        </p:txBody>
      </p:sp>
      <p:sp>
        <p:nvSpPr>
          <p:cNvPr id="6" name="Скругленный прямоугольник 5">
            <a:hlinkClick r:id="" action="ppaction://noaction">
              <a:snd r:embed="rId2" name="voltage.wav"/>
            </a:hlinkClick>
          </p:cNvPr>
          <p:cNvSpPr/>
          <p:nvPr/>
        </p:nvSpPr>
        <p:spPr>
          <a:xfrm>
            <a:off x="5286375" y="2000250"/>
            <a:ext cx="2928938" cy="1571625"/>
          </a:xfrm>
          <a:prstGeom prst="roundRect">
            <a:avLst/>
          </a:prstGeom>
          <a:solidFill>
            <a:srgbClr val="FFC000">
              <a:alpha val="1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</a:rPr>
              <a:t>Солнышко- вёдрышко,</a:t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</a:rPr>
              <a:t>Выгляни в окошечко!</a:t>
            </a:r>
          </a:p>
        </p:txBody>
      </p:sp>
      <p:pic>
        <p:nvPicPr>
          <p:cNvPr id="9" name="Рисунок 8" descr="Kolobok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500" y="2000250"/>
            <a:ext cx="3214688" cy="4306888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714500" y="500063"/>
            <a:ext cx="6429375" cy="1285875"/>
          </a:xfrm>
          <a:prstGeom prst="roundRect">
            <a:avLst/>
          </a:prstGeom>
          <a:solidFill>
            <a:srgbClr val="FFC000">
              <a:alpha val="12000"/>
            </a:srgb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</a:rPr>
              <a:t>Закончи пословицу: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</a:rPr>
              <a:t>Ум хорошо, …</a:t>
            </a:r>
          </a:p>
        </p:txBody>
      </p:sp>
      <p:sp>
        <p:nvSpPr>
          <p:cNvPr id="4" name="Скругленный прямоугольник 3">
            <a:hlinkClick r:id="" action="ppaction://noaction">
              <a:snd r:embed="rId2" name="voltage.wav"/>
            </a:hlinkClick>
          </p:cNvPr>
          <p:cNvSpPr/>
          <p:nvPr/>
        </p:nvSpPr>
        <p:spPr>
          <a:xfrm>
            <a:off x="5286375" y="3429000"/>
            <a:ext cx="2928938" cy="714375"/>
          </a:xfrm>
          <a:prstGeom prst="roundRect">
            <a:avLst/>
          </a:prstGeom>
          <a:solidFill>
            <a:srgbClr val="FFC000">
              <a:alpha val="1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</a:rPr>
              <a:t>людей насмешишь.</a:t>
            </a:r>
          </a:p>
        </p:txBody>
      </p:sp>
      <p:sp>
        <p:nvSpPr>
          <p:cNvPr id="5" name="Скругленный прямоугольник 4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5286375" y="4857750"/>
            <a:ext cx="2928938" cy="714375"/>
          </a:xfrm>
          <a:prstGeom prst="roundRect">
            <a:avLst/>
          </a:prstGeom>
          <a:solidFill>
            <a:srgbClr val="FFC000">
              <a:alpha val="1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</a:rPr>
              <a:t>а два лучше.</a:t>
            </a:r>
          </a:p>
        </p:txBody>
      </p:sp>
      <p:sp>
        <p:nvSpPr>
          <p:cNvPr id="6" name="Скругленный прямоугольник 5">
            <a:hlinkClick r:id="" action="ppaction://noaction">
              <a:snd r:embed="rId2" name="voltage.wav"/>
            </a:hlinkClick>
          </p:cNvPr>
          <p:cNvSpPr/>
          <p:nvPr/>
        </p:nvSpPr>
        <p:spPr>
          <a:xfrm>
            <a:off x="5286375" y="2000250"/>
            <a:ext cx="2928938" cy="714375"/>
          </a:xfrm>
          <a:prstGeom prst="roundRect">
            <a:avLst/>
          </a:prstGeom>
          <a:solidFill>
            <a:srgbClr val="FFC000">
              <a:alpha val="1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</a:rPr>
              <a:t>семь раз отмерь.</a:t>
            </a:r>
          </a:p>
        </p:txBody>
      </p:sp>
      <p:pic>
        <p:nvPicPr>
          <p:cNvPr id="7" name="Рисунок 6" descr="Kolobok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500" y="2000250"/>
            <a:ext cx="3214688" cy="4306888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714500" y="428625"/>
            <a:ext cx="6429375" cy="1428750"/>
          </a:xfrm>
          <a:prstGeom prst="roundRect">
            <a:avLst/>
          </a:prstGeom>
          <a:solidFill>
            <a:srgbClr val="FFC000">
              <a:alpha val="12000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C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</a:rPr>
              <a:t>Определи жанр произведения: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b="1" dirty="0" err="1">
                <a:solidFill>
                  <a:schemeClr val="tx1"/>
                </a:solidFill>
              </a:rPr>
              <a:t>Катилося</a:t>
            </a:r>
            <a:r>
              <a:rPr lang="ru-RU" sz="2300" b="1" dirty="0">
                <a:solidFill>
                  <a:schemeClr val="tx1"/>
                </a:solidFill>
              </a:rPr>
              <a:t> яблоко мимо сада,</a:t>
            </a:r>
            <a:br>
              <a:rPr lang="ru-RU" sz="2300" b="1" dirty="0">
                <a:solidFill>
                  <a:schemeClr val="tx1"/>
                </a:solidFill>
              </a:rPr>
            </a:br>
            <a:r>
              <a:rPr lang="ru-RU" sz="2300" b="1" dirty="0">
                <a:solidFill>
                  <a:schemeClr val="tx1"/>
                </a:solidFill>
              </a:rPr>
              <a:t>мимо сада, мимо града,</a:t>
            </a:r>
            <a:br>
              <a:rPr lang="ru-RU" sz="2300" b="1" dirty="0">
                <a:solidFill>
                  <a:schemeClr val="tx1"/>
                </a:solidFill>
              </a:rPr>
            </a:br>
            <a:r>
              <a:rPr lang="ru-RU" sz="2300" b="1" dirty="0">
                <a:solidFill>
                  <a:schemeClr val="tx1"/>
                </a:solidFill>
              </a:rPr>
              <a:t>Кто поднимет, тот и выйдет.</a:t>
            </a:r>
            <a:br>
              <a:rPr lang="ru-RU" sz="2300" b="1" dirty="0">
                <a:solidFill>
                  <a:schemeClr val="tx1"/>
                </a:solidFill>
              </a:rPr>
            </a:br>
            <a:endParaRPr lang="ru-RU" sz="2300" b="1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>
            <a:hlinkClick r:id="" action="ppaction://noaction">
              <a:snd r:embed="rId2" name="voltage.wav"/>
            </a:hlinkClick>
          </p:cNvPr>
          <p:cNvSpPr/>
          <p:nvPr/>
        </p:nvSpPr>
        <p:spPr>
          <a:xfrm>
            <a:off x="5286375" y="3429000"/>
            <a:ext cx="2928938" cy="714375"/>
          </a:xfrm>
          <a:prstGeom prst="roundRect">
            <a:avLst/>
          </a:prstGeom>
          <a:solidFill>
            <a:srgbClr val="FFC000">
              <a:alpha val="1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</a:rPr>
              <a:t>поговорка</a:t>
            </a:r>
          </a:p>
        </p:txBody>
      </p:sp>
      <p:sp>
        <p:nvSpPr>
          <p:cNvPr id="5" name="Скругленный прямоугольник 4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5286375" y="2000250"/>
            <a:ext cx="2928938" cy="714375"/>
          </a:xfrm>
          <a:prstGeom prst="roundRect">
            <a:avLst/>
          </a:prstGeom>
          <a:solidFill>
            <a:srgbClr val="FFC000">
              <a:alpha val="1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</a:rPr>
              <a:t>считалка</a:t>
            </a:r>
          </a:p>
        </p:txBody>
      </p:sp>
      <p:sp>
        <p:nvSpPr>
          <p:cNvPr id="6" name="Скругленный прямоугольник 5">
            <a:hlinkClick r:id="" action="ppaction://noaction">
              <a:snd r:embed="rId2" name="voltage.wav"/>
            </a:hlinkClick>
          </p:cNvPr>
          <p:cNvSpPr/>
          <p:nvPr/>
        </p:nvSpPr>
        <p:spPr>
          <a:xfrm>
            <a:off x="5286375" y="4857750"/>
            <a:ext cx="2928938" cy="714375"/>
          </a:xfrm>
          <a:prstGeom prst="roundRect">
            <a:avLst/>
          </a:prstGeom>
          <a:solidFill>
            <a:srgbClr val="FFC000">
              <a:alpha val="1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</a:rPr>
              <a:t>загадка</a:t>
            </a:r>
          </a:p>
        </p:txBody>
      </p:sp>
      <p:pic>
        <p:nvPicPr>
          <p:cNvPr id="7" name="Рисунок 6" descr="Kolobok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500" y="2000250"/>
            <a:ext cx="3214688" cy="4306888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714500" y="500063"/>
            <a:ext cx="6429375" cy="1214437"/>
          </a:xfrm>
          <a:prstGeom prst="roundRect">
            <a:avLst/>
          </a:prstGeom>
          <a:solidFill>
            <a:srgbClr val="FFC000">
              <a:alpha val="12000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</a:rPr>
              <a:t>Песня, напеваемая людьми для успокаивания и засыпания -… </a:t>
            </a:r>
          </a:p>
        </p:txBody>
      </p:sp>
      <p:sp>
        <p:nvSpPr>
          <p:cNvPr id="4" name="Скругленный прямоугольник 3">
            <a:hlinkClick r:id="" action="ppaction://noaction">
              <a:snd r:embed="rId2" name="voltage.wav"/>
            </a:hlinkClick>
          </p:cNvPr>
          <p:cNvSpPr/>
          <p:nvPr/>
        </p:nvSpPr>
        <p:spPr>
          <a:xfrm>
            <a:off x="5286375" y="2000250"/>
            <a:ext cx="2928938" cy="714375"/>
          </a:xfrm>
          <a:prstGeom prst="roundRect">
            <a:avLst/>
          </a:prstGeom>
          <a:solidFill>
            <a:srgbClr val="FFC000">
              <a:alpha val="1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</a:rPr>
              <a:t>героическая</a:t>
            </a:r>
          </a:p>
        </p:txBody>
      </p:sp>
      <p:sp>
        <p:nvSpPr>
          <p:cNvPr id="5" name="Скругленный прямоугольник 4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5286375" y="3429000"/>
            <a:ext cx="2928938" cy="714375"/>
          </a:xfrm>
          <a:prstGeom prst="roundRect">
            <a:avLst/>
          </a:prstGeom>
          <a:solidFill>
            <a:srgbClr val="FFC000">
              <a:alpha val="1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</a:rPr>
              <a:t>колыбельная</a:t>
            </a:r>
          </a:p>
        </p:txBody>
      </p:sp>
      <p:sp>
        <p:nvSpPr>
          <p:cNvPr id="6" name="Скругленный прямоугольник 5">
            <a:hlinkClick r:id="" action="ppaction://noaction">
              <a:snd r:embed="rId2" name="voltage.wav"/>
            </a:hlinkClick>
          </p:cNvPr>
          <p:cNvSpPr/>
          <p:nvPr/>
        </p:nvSpPr>
        <p:spPr>
          <a:xfrm>
            <a:off x="5286375" y="4857750"/>
            <a:ext cx="2928938" cy="714375"/>
          </a:xfrm>
          <a:prstGeom prst="roundRect">
            <a:avLst/>
          </a:prstGeom>
          <a:solidFill>
            <a:srgbClr val="FFC000">
              <a:alpha val="1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</a:rPr>
              <a:t>обрядовая</a:t>
            </a:r>
          </a:p>
        </p:txBody>
      </p:sp>
      <p:pic>
        <p:nvPicPr>
          <p:cNvPr id="8" name="Рисунок 7" descr="Kolobok6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500" y="2000250"/>
            <a:ext cx="3214688" cy="4306888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714500" y="500063"/>
            <a:ext cx="6429375" cy="1214437"/>
          </a:xfrm>
          <a:prstGeom prst="roundRect">
            <a:avLst/>
          </a:prstGeom>
          <a:solidFill>
            <a:srgbClr val="FFC000">
              <a:alpha val="12000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" name="Скругленный прямоугольник 3">
            <a:hlinkClick r:id="" action="ppaction://noaction">
              <a:snd r:embed="rId2" name="voltage.wav"/>
            </a:hlinkClick>
          </p:cNvPr>
          <p:cNvSpPr/>
          <p:nvPr/>
        </p:nvSpPr>
        <p:spPr>
          <a:xfrm>
            <a:off x="5286375" y="2000250"/>
            <a:ext cx="2928938" cy="714375"/>
          </a:xfrm>
          <a:prstGeom prst="roundRect">
            <a:avLst/>
          </a:prstGeom>
          <a:solidFill>
            <a:srgbClr val="FFC000">
              <a:alpha val="1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</a:rPr>
              <a:t>загадки</a:t>
            </a:r>
          </a:p>
        </p:txBody>
      </p:sp>
      <p:sp>
        <p:nvSpPr>
          <p:cNvPr id="5" name="Скругленный прямоугольник 4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5286375" y="4857750"/>
            <a:ext cx="2928938" cy="714375"/>
          </a:xfrm>
          <a:prstGeom prst="roundRect">
            <a:avLst/>
          </a:prstGeom>
          <a:solidFill>
            <a:srgbClr val="FFC000">
              <a:alpha val="1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</a:rPr>
              <a:t>считалки</a:t>
            </a:r>
          </a:p>
        </p:txBody>
      </p:sp>
      <p:sp>
        <p:nvSpPr>
          <p:cNvPr id="6" name="Скругленный прямоугольник 5">
            <a:hlinkClick r:id="" action="ppaction://noaction">
              <a:snd r:embed="rId2" name="voltage.wav"/>
            </a:hlinkClick>
          </p:cNvPr>
          <p:cNvSpPr/>
          <p:nvPr/>
        </p:nvSpPr>
        <p:spPr>
          <a:xfrm>
            <a:off x="5286375" y="3429000"/>
            <a:ext cx="2928938" cy="714375"/>
          </a:xfrm>
          <a:prstGeom prst="roundRect">
            <a:avLst/>
          </a:prstGeom>
          <a:solidFill>
            <a:srgbClr val="FFC000">
              <a:alpha val="1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rgbClr val="C00000"/>
                </a:solidFill>
              </a:rPr>
              <a:t>потешки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0" name="Рисунок 9" descr="Kolobok9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500" y="2000250"/>
            <a:ext cx="3181350" cy="4286250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</a:ln>
        </p:spPr>
      </p:pic>
      <p:sp>
        <p:nvSpPr>
          <p:cNvPr id="29702" name="Прямоугольник 11"/>
          <p:cNvSpPr>
            <a:spLocks noChangeArrowheads="1"/>
          </p:cNvSpPr>
          <p:nvPr/>
        </p:nvSpPr>
        <p:spPr bwMode="auto">
          <a:xfrm>
            <a:off x="1643063" y="500063"/>
            <a:ext cx="68580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Небольшие стихотворные тексты в шутливой форме, предназначенные для случайного избрания одного участника из нескольких – это…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714500" y="500063"/>
            <a:ext cx="6429375" cy="1214437"/>
          </a:xfrm>
          <a:prstGeom prst="roundRect">
            <a:avLst/>
          </a:prstGeom>
          <a:solidFill>
            <a:srgbClr val="FFC000">
              <a:alpha val="12000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</a:rPr>
              <a:t>Найди карточку с небылицей</a:t>
            </a:r>
          </a:p>
        </p:txBody>
      </p:sp>
      <p:sp>
        <p:nvSpPr>
          <p:cNvPr id="4" name="Скругленный прямоугольник 3">
            <a:hlinkClick r:id="" action="ppaction://noaction">
              <a:snd r:embed="rId2" name="voltage.wav"/>
            </a:hlinkClick>
          </p:cNvPr>
          <p:cNvSpPr/>
          <p:nvPr/>
        </p:nvSpPr>
        <p:spPr>
          <a:xfrm>
            <a:off x="5286375" y="1928813"/>
            <a:ext cx="3071813" cy="1071562"/>
          </a:xfrm>
          <a:prstGeom prst="roundRect">
            <a:avLst/>
          </a:prstGeom>
          <a:solidFill>
            <a:srgbClr val="FFC000">
              <a:alpha val="1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</a:rPr>
              <a:t>Кто на елке, на суку</a:t>
            </a:r>
            <a:br>
              <a:rPr lang="ru-RU" sz="2000" b="1" dirty="0">
                <a:solidFill>
                  <a:srgbClr val="C00000"/>
                </a:solidFill>
              </a:rPr>
            </a:br>
            <a:r>
              <a:rPr lang="ru-RU" sz="2000" b="1" dirty="0">
                <a:solidFill>
                  <a:srgbClr val="C00000"/>
                </a:solidFill>
              </a:rPr>
              <a:t>Счет ведет: ку-ку, ку-ку?</a:t>
            </a:r>
            <a:endParaRPr lang="ru-RU" sz="1900" b="1" dirty="0">
              <a:solidFill>
                <a:srgbClr val="C00000"/>
              </a:solidFill>
            </a:endParaRPr>
          </a:p>
        </p:txBody>
      </p:sp>
      <p:sp>
        <p:nvSpPr>
          <p:cNvPr id="5" name="Скругленный прямоугольник 4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5286375" y="3286125"/>
            <a:ext cx="3143250" cy="1428750"/>
          </a:xfrm>
          <a:prstGeom prst="roundRect">
            <a:avLst/>
          </a:prstGeom>
          <a:solidFill>
            <a:srgbClr val="FFC000">
              <a:alpha val="1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</a:rPr>
              <a:t>Шла лиса, мела хвостом</a:t>
            </a:r>
            <a:br>
              <a:rPr lang="ru-RU" sz="2000" b="1" dirty="0">
                <a:solidFill>
                  <a:srgbClr val="C00000"/>
                </a:solidFill>
              </a:rPr>
            </a:br>
            <a:r>
              <a:rPr lang="ru-RU" sz="2000" b="1" dirty="0">
                <a:solidFill>
                  <a:srgbClr val="C00000"/>
                </a:solidFill>
              </a:rPr>
              <a:t>И трясла рогами.</a:t>
            </a:r>
            <a:br>
              <a:rPr lang="ru-RU" sz="2000" b="1" dirty="0">
                <a:solidFill>
                  <a:srgbClr val="C00000"/>
                </a:solidFill>
              </a:rPr>
            </a:br>
            <a:r>
              <a:rPr lang="ru-RU" sz="2000" b="1" dirty="0">
                <a:solidFill>
                  <a:srgbClr val="C00000"/>
                </a:solidFill>
              </a:rPr>
              <a:t>Вырос на пеньке пустом</a:t>
            </a:r>
            <a:br>
              <a:rPr lang="ru-RU" sz="2000" b="1" dirty="0">
                <a:solidFill>
                  <a:srgbClr val="C00000"/>
                </a:solidFill>
              </a:rPr>
            </a:br>
            <a:r>
              <a:rPr lang="ru-RU" sz="2000" b="1" dirty="0">
                <a:solidFill>
                  <a:srgbClr val="C00000"/>
                </a:solidFill>
              </a:rPr>
              <a:t>Короб с пирогами.</a:t>
            </a:r>
          </a:p>
        </p:txBody>
      </p:sp>
      <p:sp>
        <p:nvSpPr>
          <p:cNvPr id="6" name="Скругленный прямоугольник 5">
            <a:hlinkClick r:id="" action="ppaction://noaction">
              <a:snd r:embed="rId2" name="voltage.wav"/>
            </a:hlinkClick>
          </p:cNvPr>
          <p:cNvSpPr/>
          <p:nvPr/>
        </p:nvSpPr>
        <p:spPr>
          <a:xfrm>
            <a:off x="5286375" y="5072063"/>
            <a:ext cx="3071813" cy="1214437"/>
          </a:xfrm>
          <a:prstGeom prst="roundRect">
            <a:avLst/>
          </a:prstGeom>
          <a:solidFill>
            <a:srgbClr val="FFC000">
              <a:alpha val="1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</a:rPr>
              <a:t>Белки зайцев угощали </a:t>
            </a:r>
            <a:br>
              <a:rPr lang="ru-RU" sz="2000" b="1" dirty="0">
                <a:solidFill>
                  <a:srgbClr val="C00000"/>
                </a:solidFill>
              </a:rPr>
            </a:br>
            <a:r>
              <a:rPr lang="ru-RU" sz="2000" b="1" dirty="0">
                <a:solidFill>
                  <a:srgbClr val="C00000"/>
                </a:solidFill>
              </a:rPr>
              <a:t>И морковку подавали. </a:t>
            </a:r>
            <a:br>
              <a:rPr lang="ru-RU" sz="2000" b="1" dirty="0">
                <a:solidFill>
                  <a:srgbClr val="C00000"/>
                </a:solidFill>
              </a:rPr>
            </a:br>
            <a:r>
              <a:rPr lang="ru-RU" sz="2000" b="1" dirty="0">
                <a:solidFill>
                  <a:srgbClr val="C00000"/>
                </a:solidFill>
              </a:rPr>
              <a:t>Все орешки сами съели, </a:t>
            </a:r>
            <a:br>
              <a:rPr lang="ru-RU" sz="2000" b="1" dirty="0">
                <a:solidFill>
                  <a:srgbClr val="C00000"/>
                </a:solidFill>
              </a:rPr>
            </a:br>
            <a:r>
              <a:rPr lang="ru-RU" sz="2000" b="1" dirty="0">
                <a:solidFill>
                  <a:srgbClr val="C00000"/>
                </a:solidFill>
              </a:rPr>
              <a:t>А водить тебе велели. </a:t>
            </a:r>
          </a:p>
        </p:txBody>
      </p:sp>
      <p:sp>
        <p:nvSpPr>
          <p:cNvPr id="30725" name="Прямоугольник 11"/>
          <p:cNvSpPr>
            <a:spLocks noChangeArrowheads="1"/>
          </p:cNvSpPr>
          <p:nvPr/>
        </p:nvSpPr>
        <p:spPr bwMode="auto">
          <a:xfrm>
            <a:off x="1643063" y="500063"/>
            <a:ext cx="68580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2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Kolobok1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500" y="2000250"/>
            <a:ext cx="3214688" cy="4332288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692275" y="476250"/>
            <a:ext cx="6429375" cy="1214438"/>
          </a:xfrm>
          <a:prstGeom prst="roundRect">
            <a:avLst/>
          </a:prstGeom>
          <a:solidFill>
            <a:srgbClr val="FFC000">
              <a:alpha val="12000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</a:rPr>
              <a:t>Назови лишнюю сказку:</a:t>
            </a:r>
          </a:p>
        </p:txBody>
      </p:sp>
      <p:sp>
        <p:nvSpPr>
          <p:cNvPr id="4" name="Скругленный прямоугольник 3">
            <a:hlinkClick r:id="" action="ppaction://noaction">
              <a:snd r:embed="rId2" name="voltage.wav"/>
            </a:hlinkClick>
          </p:cNvPr>
          <p:cNvSpPr/>
          <p:nvPr/>
        </p:nvSpPr>
        <p:spPr>
          <a:xfrm>
            <a:off x="5357813" y="2000250"/>
            <a:ext cx="2857500" cy="714375"/>
          </a:xfrm>
          <a:prstGeom prst="roundRect">
            <a:avLst/>
          </a:prstGeom>
          <a:solidFill>
            <a:srgbClr val="FFC000">
              <a:alpha val="1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</a:rPr>
              <a:t>Лиса и журавль</a:t>
            </a:r>
          </a:p>
        </p:txBody>
      </p:sp>
      <p:sp>
        <p:nvSpPr>
          <p:cNvPr id="5" name="Скругленный прямоугольник 4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5286375" y="3429000"/>
            <a:ext cx="2928938" cy="714375"/>
          </a:xfrm>
          <a:prstGeom prst="roundRect">
            <a:avLst/>
          </a:prstGeom>
          <a:solidFill>
            <a:srgbClr val="FFC000">
              <a:alpha val="1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>
                <a:solidFill>
                  <a:srgbClr val="C00000"/>
                </a:solidFill>
              </a:rPr>
              <a:t>Морозко</a:t>
            </a:r>
          </a:p>
        </p:txBody>
      </p:sp>
      <p:sp>
        <p:nvSpPr>
          <p:cNvPr id="6" name="Скругленный прямоугольник 5">
            <a:hlinkClick r:id="" action="ppaction://noaction">
              <a:snd r:embed="rId2" name="voltage.wav"/>
            </a:hlinkClick>
          </p:cNvPr>
          <p:cNvSpPr/>
          <p:nvPr/>
        </p:nvSpPr>
        <p:spPr>
          <a:xfrm>
            <a:off x="5286375" y="4857750"/>
            <a:ext cx="2857500" cy="714375"/>
          </a:xfrm>
          <a:prstGeom prst="roundRect">
            <a:avLst/>
          </a:prstGeom>
          <a:solidFill>
            <a:srgbClr val="FFC000">
              <a:alpha val="1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</a:rPr>
              <a:t>Зимовье зверей</a:t>
            </a:r>
          </a:p>
        </p:txBody>
      </p:sp>
      <p:sp>
        <p:nvSpPr>
          <p:cNvPr id="31749" name="Прямоугольник 11"/>
          <p:cNvSpPr>
            <a:spLocks noChangeArrowheads="1"/>
          </p:cNvSpPr>
          <p:nvPr/>
        </p:nvSpPr>
        <p:spPr bwMode="auto">
          <a:xfrm>
            <a:off x="1643063" y="500063"/>
            <a:ext cx="68580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2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Kolobok1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500" y="2000250"/>
            <a:ext cx="3214688" cy="4332288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19250" y="3141663"/>
            <a:ext cx="6505575" cy="2159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Музыкальная пауза</a:t>
            </a:r>
            <a:endParaRPr lang="ru-RU" sz="6600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818" name="Picture 6" descr="http://img-fotki.yandex.ru/get/6613/142779300.110/0_e084d_3c03ddfb_XL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75" y="5214938"/>
            <a:ext cx="822325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Рисунок 3" descr="029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8400" y="476250"/>
            <a:ext cx="2392363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19250" y="3141663"/>
            <a:ext cx="6505575" cy="2159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Театр</a:t>
            </a:r>
            <a:endParaRPr lang="ru-RU" sz="6600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7890" name="Picture 6" descr="http://img-fotki.yandex.ru/get/6613/142779300.110/0_e084d_3c03ddfb_XL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75" y="5214938"/>
            <a:ext cx="822325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Рисунок 4" descr="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639763"/>
            <a:ext cx="3311525" cy="315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рямоугольник 6"/>
          <p:cNvSpPr>
            <a:spLocks noChangeArrowheads="1"/>
          </p:cNvSpPr>
          <p:nvPr/>
        </p:nvSpPr>
        <p:spPr bwMode="auto">
          <a:xfrm>
            <a:off x="1643063" y="428625"/>
            <a:ext cx="6643687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Устное народное творчество, народное искусство слова называется </a:t>
            </a:r>
            <a:r>
              <a:rPr lang="ru-RU" sz="4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фольклором</a:t>
            </a:r>
            <a:r>
              <a:rPr lang="ru-RU" sz="4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за рубежом </a:t>
            </a:r>
            <a:r>
              <a:rPr lang="ru-RU" sz="440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(в переводе)</a:t>
            </a:r>
            <a:r>
              <a:rPr lang="ru-RU" sz="4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его называют ещё – народные знания, то есть народная мудрость.</a:t>
            </a:r>
          </a:p>
        </p:txBody>
      </p:sp>
      <p:pic>
        <p:nvPicPr>
          <p:cNvPr id="16386" name="Picture 6" descr="http://img-fotki.yandex.ru/get/6613/142779300.110/0_e084d_3c03ddfb_XL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02538" y="5286375"/>
            <a:ext cx="822325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908175" y="549275"/>
            <a:ext cx="2447925" cy="1008063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8F7F7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+mn-cs"/>
              </a:rPr>
              <a:t>Сказки</a:t>
            </a:r>
          </a:p>
        </p:txBody>
      </p:sp>
      <p:sp>
        <p:nvSpPr>
          <p:cNvPr id="6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908175" y="1700213"/>
            <a:ext cx="2447925" cy="1008062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8488C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+mn-cs"/>
              </a:rPr>
              <a:t>Песни</a:t>
            </a:r>
          </a:p>
        </p:txBody>
      </p:sp>
      <p:sp>
        <p:nvSpPr>
          <p:cNvPr id="7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908175" y="2852738"/>
            <a:ext cx="2447925" cy="1008062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+mn-cs"/>
              </a:rPr>
              <a:t>Потешки</a:t>
            </a:r>
            <a:endParaRPr lang="ru-RU" sz="3600" b="1" dirty="0">
              <a:effectLst>
                <a:outerShdw blurRad="38100" dist="38100" dir="2700000" algn="tl">
                  <a:srgbClr val="FFFFFF"/>
                </a:outerShdw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8" name="AutoShape 1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08175" y="4005263"/>
            <a:ext cx="2447925" cy="1008062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3333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+mn-cs"/>
              </a:rPr>
              <a:t>Заклички</a:t>
            </a:r>
            <a:endParaRPr lang="ru-RU" sz="3600" b="1" dirty="0">
              <a:effectLst>
                <a:outerShdw blurRad="38100" dist="38100" dir="2700000" algn="tl">
                  <a:srgbClr val="FFFFFF"/>
                </a:outerShdw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9" name="AutoShape 22"/>
          <p:cNvSpPr>
            <a:spLocks noChangeArrowheads="1"/>
          </p:cNvSpPr>
          <p:nvPr/>
        </p:nvSpPr>
        <p:spPr bwMode="auto">
          <a:xfrm>
            <a:off x="1908175" y="5157788"/>
            <a:ext cx="2447925" cy="1008062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+mn-cs"/>
              </a:rPr>
              <a:t>Игры</a:t>
            </a:r>
          </a:p>
        </p:txBody>
      </p:sp>
      <p:sp>
        <p:nvSpPr>
          <p:cNvPr id="10" name="AutoShape 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580063" y="549275"/>
            <a:ext cx="2447925" cy="1008063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00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+mn-cs"/>
              </a:rPr>
              <a:t>Поговорки</a:t>
            </a:r>
          </a:p>
        </p:txBody>
      </p:sp>
      <p:sp>
        <p:nvSpPr>
          <p:cNvPr id="12" name="AutoShape 8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580063" y="1700213"/>
            <a:ext cx="2447925" cy="1008062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33993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+mn-cs"/>
              </a:rPr>
              <a:t>Считалки</a:t>
            </a:r>
          </a:p>
        </p:txBody>
      </p:sp>
      <p:sp>
        <p:nvSpPr>
          <p:cNvPr id="13" name="AutoShape 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651500" y="2852738"/>
            <a:ext cx="2447925" cy="1008062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80808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+mn-cs"/>
              </a:rPr>
              <a:t>Пословицы</a:t>
            </a:r>
          </a:p>
        </p:txBody>
      </p:sp>
      <p:sp>
        <p:nvSpPr>
          <p:cNvPr id="14" name="AutoShape 19"/>
          <p:cNvSpPr>
            <a:spLocks noChangeArrowheads="1"/>
          </p:cNvSpPr>
          <p:nvPr/>
        </p:nvSpPr>
        <p:spPr bwMode="auto">
          <a:xfrm>
            <a:off x="5651500" y="4005263"/>
            <a:ext cx="2447925" cy="1008062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+mn-cs"/>
              </a:rPr>
              <a:t>Загадки</a:t>
            </a:r>
          </a:p>
        </p:txBody>
      </p:sp>
      <p:sp>
        <p:nvSpPr>
          <p:cNvPr id="15" name="AutoShape 23"/>
          <p:cNvSpPr>
            <a:spLocks noChangeArrowheads="1"/>
          </p:cNvSpPr>
          <p:nvPr/>
        </p:nvSpPr>
        <p:spPr bwMode="auto">
          <a:xfrm>
            <a:off x="5651500" y="5157788"/>
            <a:ext cx="2447925" cy="1008062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+mn-cs"/>
              </a:rPr>
              <a:t>Праздники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6" descr="http://img-fotki.yandex.ru/get/6613/142779300.110/0_e084d_3c03ddfb_XL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02538" y="5286375"/>
            <a:ext cx="822325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843213" y="4724400"/>
            <a:ext cx="4092575" cy="1108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Викторина</a:t>
            </a:r>
            <a:endParaRPr lang="ru-RU" sz="6600" dirty="0">
              <a:latin typeface="+mn-lt"/>
              <a:cs typeface="+mn-cs"/>
            </a:endParaRPr>
          </a:p>
        </p:txBody>
      </p:sp>
      <p:pic>
        <p:nvPicPr>
          <p:cNvPr id="19459" name="Picture 2" descr="C:\Users\ЛЕНА\Desktop\викторина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549275"/>
            <a:ext cx="5967413" cy="397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6" descr="http://img-fotki.yandex.ru/get/6613/142779300.110/0_e084d_3c03ddfb_XL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02538" y="5286375"/>
            <a:ext cx="822325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Прямоугольник 3"/>
          <p:cNvSpPr>
            <a:spLocks noChangeArrowheads="1"/>
          </p:cNvSpPr>
          <p:nvPr/>
        </p:nvSpPr>
        <p:spPr bwMode="auto">
          <a:xfrm>
            <a:off x="1500188" y="428625"/>
            <a:ext cx="6929437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Сказитель (сказительница) - создатель, а также рассказчик или певец былин, сказок и других произведений устного народного творчества.</a:t>
            </a:r>
          </a:p>
          <a:p>
            <a:endParaRPr lang="ru-RU" sz="3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http://kino.a42.ru/images/46701/4-7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50" y="2982913"/>
            <a:ext cx="4500563" cy="3375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6" descr="http://img-fotki.yandex.ru/get/6613/142779300.110/0_e084d_3c03ddfb_XL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02538" y="5286375"/>
            <a:ext cx="822325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kino.a42.ru/images/46701/4-7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9" y="3196826"/>
            <a:ext cx="4143404" cy="31075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вальная выноска 5"/>
          <p:cNvSpPr/>
          <p:nvPr/>
        </p:nvSpPr>
        <p:spPr>
          <a:xfrm>
            <a:off x="2286000" y="500063"/>
            <a:ext cx="6215063" cy="2786062"/>
          </a:xfrm>
          <a:prstGeom prst="wedgeEllipseCallout">
            <a:avLst>
              <a:gd name="adj1" fmla="val -21372"/>
              <a:gd name="adj2" fmla="val 64703"/>
            </a:avLst>
          </a:prstGeom>
          <a:solidFill>
            <a:schemeClr val="lt1">
              <a:alpha val="17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</a:rPr>
              <a:t>Ребята, пришло время узнать, как хорошо вы знаете произведения фольклора.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</a:rPr>
              <a:t> Если вы правильно ответите на мои вопросы, то картинка постепенно раскрасится.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olobok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63" y="2000250"/>
            <a:ext cx="3201987" cy="4291013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1714500" y="500063"/>
            <a:ext cx="6429375" cy="1285875"/>
          </a:xfrm>
          <a:prstGeom prst="roundRect">
            <a:avLst/>
          </a:prstGeom>
          <a:solidFill>
            <a:srgbClr val="FFC000">
              <a:alpha val="12000"/>
            </a:srgb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>
                <a:solidFill>
                  <a:srgbClr val="C00000"/>
                </a:solidFill>
              </a:rPr>
              <a:t>Краткое описание предмета, предлагаемое для разгадки  - это…</a:t>
            </a:r>
          </a:p>
        </p:txBody>
      </p:sp>
      <p:sp>
        <p:nvSpPr>
          <p:cNvPr id="4" name="Скругленный прямоугольник 3">
            <a:hlinkClick r:id="" action="ppaction://noaction">
              <a:snd r:embed="rId3" name="voltage.wav"/>
            </a:hlinkClick>
          </p:cNvPr>
          <p:cNvSpPr/>
          <p:nvPr/>
        </p:nvSpPr>
        <p:spPr>
          <a:xfrm>
            <a:off x="5214938" y="2000250"/>
            <a:ext cx="2928937" cy="714375"/>
          </a:xfrm>
          <a:prstGeom prst="roundRect">
            <a:avLst/>
          </a:prstGeom>
          <a:solidFill>
            <a:srgbClr val="FFC000">
              <a:alpha val="1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</a:rPr>
              <a:t>пословица</a:t>
            </a:r>
          </a:p>
        </p:txBody>
      </p:sp>
      <p:sp>
        <p:nvSpPr>
          <p:cNvPr id="5" name="Скругленный прямоугольник 4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5286375" y="3429000"/>
            <a:ext cx="2928938" cy="714375"/>
          </a:xfrm>
          <a:prstGeom prst="roundRect">
            <a:avLst/>
          </a:prstGeom>
          <a:solidFill>
            <a:srgbClr val="FFC000">
              <a:alpha val="1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</a:rPr>
              <a:t>загадка</a:t>
            </a:r>
          </a:p>
        </p:txBody>
      </p:sp>
      <p:sp>
        <p:nvSpPr>
          <p:cNvPr id="6" name="Скругленный прямоугольник 5">
            <a:hlinkClick r:id="" action="ppaction://noaction">
              <a:snd r:embed="rId3" name="voltage.wav"/>
            </a:hlinkClick>
          </p:cNvPr>
          <p:cNvSpPr/>
          <p:nvPr/>
        </p:nvSpPr>
        <p:spPr>
          <a:xfrm>
            <a:off x="5286375" y="4857750"/>
            <a:ext cx="2928938" cy="714375"/>
          </a:xfrm>
          <a:prstGeom prst="roundRect">
            <a:avLst/>
          </a:prstGeom>
          <a:solidFill>
            <a:srgbClr val="FFC000">
              <a:alpha val="1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</a:rPr>
              <a:t>былина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714500" y="500063"/>
            <a:ext cx="6429375" cy="1285875"/>
          </a:xfrm>
          <a:prstGeom prst="roundRect">
            <a:avLst/>
          </a:prstGeom>
          <a:solidFill>
            <a:srgbClr val="FFC000">
              <a:alpha val="12000"/>
            </a:srgb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</a:rPr>
              <a:t>Какой из жанров не относится к УНТ?</a:t>
            </a:r>
          </a:p>
        </p:txBody>
      </p:sp>
      <p:sp>
        <p:nvSpPr>
          <p:cNvPr id="4" name="Скругленный прямоугольник 3">
            <a:hlinkClick r:id="" action="ppaction://noaction">
              <a:snd r:embed="rId2" name="voltage.wav"/>
            </a:hlinkClick>
          </p:cNvPr>
          <p:cNvSpPr/>
          <p:nvPr/>
        </p:nvSpPr>
        <p:spPr>
          <a:xfrm>
            <a:off x="5214938" y="2000250"/>
            <a:ext cx="2928937" cy="714375"/>
          </a:xfrm>
          <a:prstGeom prst="roundRect">
            <a:avLst/>
          </a:prstGeom>
          <a:solidFill>
            <a:srgbClr val="FFC000">
              <a:alpha val="1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</a:rPr>
              <a:t>сказка</a:t>
            </a:r>
          </a:p>
        </p:txBody>
      </p:sp>
      <p:sp>
        <p:nvSpPr>
          <p:cNvPr id="5" name="Скругленный прямоугольник 4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5286375" y="4857750"/>
            <a:ext cx="2928938" cy="714375"/>
          </a:xfrm>
          <a:prstGeom prst="roundRect">
            <a:avLst/>
          </a:prstGeom>
          <a:solidFill>
            <a:srgbClr val="FFC000">
              <a:alpha val="1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</a:rPr>
              <a:t>рассказ</a:t>
            </a:r>
          </a:p>
        </p:txBody>
      </p:sp>
      <p:sp>
        <p:nvSpPr>
          <p:cNvPr id="6" name="Скругленный прямоугольник 5">
            <a:hlinkClick r:id="" action="ppaction://noaction">
              <a:snd r:embed="rId2" name="voltage.wav"/>
            </a:hlinkClick>
          </p:cNvPr>
          <p:cNvSpPr/>
          <p:nvPr/>
        </p:nvSpPr>
        <p:spPr>
          <a:xfrm>
            <a:off x="5286375" y="3429000"/>
            <a:ext cx="2928938" cy="714375"/>
          </a:xfrm>
          <a:prstGeom prst="roundRect">
            <a:avLst/>
          </a:prstGeom>
          <a:solidFill>
            <a:srgbClr val="FFC000">
              <a:alpha val="1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</a:rPr>
              <a:t>пословица</a:t>
            </a:r>
          </a:p>
        </p:txBody>
      </p:sp>
      <p:pic>
        <p:nvPicPr>
          <p:cNvPr id="7" name="Рисунок 6" descr="Kolobok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500" y="2000250"/>
            <a:ext cx="3214688" cy="4306888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714500" y="500063"/>
            <a:ext cx="6429375" cy="1285875"/>
          </a:xfrm>
          <a:prstGeom prst="roundRect">
            <a:avLst/>
          </a:prstGeom>
          <a:solidFill>
            <a:srgbClr val="FFC000">
              <a:alpha val="12000"/>
            </a:srgb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</a:rPr>
              <a:t>Определи вид сказки «Лиса и журавль»</a:t>
            </a:r>
          </a:p>
        </p:txBody>
      </p:sp>
      <p:sp>
        <p:nvSpPr>
          <p:cNvPr id="4" name="Скругленный прямоугольник 3">
            <a:hlinkClick r:id="" action="ppaction://noaction">
              <a:snd r:embed="rId2" name="voltage.wav"/>
            </a:hlinkClick>
          </p:cNvPr>
          <p:cNvSpPr/>
          <p:nvPr/>
        </p:nvSpPr>
        <p:spPr>
          <a:xfrm>
            <a:off x="5286375" y="4857750"/>
            <a:ext cx="2928938" cy="714375"/>
          </a:xfrm>
          <a:prstGeom prst="roundRect">
            <a:avLst/>
          </a:prstGeom>
          <a:solidFill>
            <a:srgbClr val="FFC000">
              <a:alpha val="1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</a:rPr>
              <a:t>волшебная</a:t>
            </a:r>
          </a:p>
        </p:txBody>
      </p:sp>
      <p:sp>
        <p:nvSpPr>
          <p:cNvPr id="5" name="Скругленный прямоугольник 4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5286375" y="2000250"/>
            <a:ext cx="2928938" cy="714375"/>
          </a:xfrm>
          <a:prstGeom prst="roundRect">
            <a:avLst/>
          </a:prstGeom>
          <a:solidFill>
            <a:srgbClr val="FFC000">
              <a:alpha val="1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</a:rPr>
              <a:t>о животных </a:t>
            </a:r>
          </a:p>
        </p:txBody>
      </p:sp>
      <p:sp>
        <p:nvSpPr>
          <p:cNvPr id="6" name="Скругленный прямоугольник 5">
            <a:hlinkClick r:id="" action="ppaction://noaction">
              <a:snd r:embed="rId2" name="voltage.wav"/>
            </a:hlinkClick>
          </p:cNvPr>
          <p:cNvSpPr/>
          <p:nvPr/>
        </p:nvSpPr>
        <p:spPr>
          <a:xfrm>
            <a:off x="5286375" y="3429000"/>
            <a:ext cx="2928938" cy="714375"/>
          </a:xfrm>
          <a:prstGeom prst="roundRect">
            <a:avLst/>
          </a:prstGeom>
          <a:solidFill>
            <a:srgbClr val="FFC000">
              <a:alpha val="1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</a:rPr>
              <a:t>бытовая</a:t>
            </a:r>
          </a:p>
        </p:txBody>
      </p:sp>
      <p:pic>
        <p:nvPicPr>
          <p:cNvPr id="8" name="Рисунок 7" descr="Kolobok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500" y="2000250"/>
            <a:ext cx="3214688" cy="4306888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6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C0000"/>
      </a:hlink>
      <a:folHlink>
        <a:srgbClr val="974806"/>
      </a:folHlink>
    </a:clrScheme>
    <a:fontScheme name="Другая 1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762</TotalTime>
  <Words>237</Words>
  <Application>Microsoft Office PowerPoint</Application>
  <PresentationFormat>Экран (4:3)</PresentationFormat>
  <Paragraphs>63</Paragraphs>
  <Slides>18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Times New Roman</vt:lpstr>
      <vt:lpstr>Calibri</vt:lpstr>
      <vt:lpstr>Monotype Corsiva</vt:lpstr>
      <vt:lpstr>Тема Office</vt:lpstr>
      <vt:lpstr>Устное народное творчество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Музыкальная пауза</vt:lpstr>
      <vt:lpstr>Театр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Лена</cp:lastModifiedBy>
  <cp:revision>65</cp:revision>
  <dcterms:created xsi:type="dcterms:W3CDTF">2014-08-08T16:01:14Z</dcterms:created>
  <dcterms:modified xsi:type="dcterms:W3CDTF">2015-04-19T21:08:35Z</dcterms:modified>
</cp:coreProperties>
</file>