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22"/>
  </p:notesMasterIdLst>
  <p:sldIdLst>
    <p:sldId id="257" r:id="rId2"/>
    <p:sldId id="263" r:id="rId3"/>
    <p:sldId id="258" r:id="rId4"/>
    <p:sldId id="279" r:id="rId5"/>
    <p:sldId id="259" r:id="rId6"/>
    <p:sldId id="262" r:id="rId7"/>
    <p:sldId id="264" r:id="rId8"/>
    <p:sldId id="265" r:id="rId9"/>
    <p:sldId id="266" r:id="rId10"/>
    <p:sldId id="280" r:id="rId11"/>
    <p:sldId id="260" r:id="rId12"/>
    <p:sldId id="275" r:id="rId13"/>
    <p:sldId id="267" r:id="rId14"/>
    <p:sldId id="268" r:id="rId15"/>
    <p:sldId id="269" r:id="rId16"/>
    <p:sldId id="271" r:id="rId17"/>
    <p:sldId id="272" r:id="rId18"/>
    <p:sldId id="273" r:id="rId19"/>
    <p:sldId id="276" r:id="rId20"/>
    <p:sldId id="274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696" autoAdjust="0"/>
  </p:normalViewPr>
  <p:slideViewPr>
    <p:cSldViewPr>
      <p:cViewPr varScale="1">
        <p:scale>
          <a:sx n="107" d="100"/>
          <a:sy n="107" d="100"/>
        </p:scale>
        <p:origin x="-84" y="-2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244F7-30C8-49C4-85DA-FA02B63FD708}" type="datetimeFigureOut">
              <a:rPr lang="ru-RU" smtClean="0"/>
              <a:pPr/>
              <a:t>19.04.2015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0B37C5-063B-44FF-BAF2-93D465FC1A7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965FC-F01F-4B67-84EC-761A28C8F3D3}" type="datetime1">
              <a:rPr lang="ru-RU" smtClean="0"/>
              <a:pPr/>
              <a:t>19.04.2015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BAE3831-960A-4C74-9C4E-DA9FBCF423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63D50-D601-4658-8339-A6991E4ADF5E}" type="datetime1">
              <a:rPr lang="ru-RU" smtClean="0"/>
              <a:pPr/>
              <a:t>19.04.2015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3831-960A-4C74-9C4E-DA9FBCF423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613B3-F8CC-4DB7-BEE9-FF62C99E787A}" type="datetime1">
              <a:rPr lang="ru-RU" smtClean="0"/>
              <a:pPr/>
              <a:t>19.04.2015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3831-960A-4C74-9C4E-DA9FBCF423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C8C2-E680-4CC9-9922-C3A130AAA2AD}" type="datetime1">
              <a:rPr lang="ru-RU" smtClean="0"/>
              <a:pPr/>
              <a:t>19.04.2015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BAE3831-960A-4C74-9C4E-DA9FBCF423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87450-AFB6-4C17-9FD0-A6DD82861452}" type="datetime1">
              <a:rPr lang="ru-RU" smtClean="0"/>
              <a:pPr/>
              <a:t>19.04.2015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3831-960A-4C74-9C4E-DA9FBCF423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2EAA2-075F-4FEE-B1CA-3D96597920DB}" type="datetime1">
              <a:rPr lang="ru-RU" smtClean="0"/>
              <a:pPr/>
              <a:t>19.04.2015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3831-960A-4C74-9C4E-DA9FBCF423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B435C-6490-44AD-BCF1-D43F9BD5642C}" type="datetime1">
              <a:rPr lang="ru-RU" smtClean="0"/>
              <a:pPr/>
              <a:t>19.04.2015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BAE3831-960A-4C74-9C4E-DA9FBCF423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82C81-0E63-43D0-88AD-8A2E64A35041}" type="datetime1">
              <a:rPr lang="ru-RU" smtClean="0"/>
              <a:pPr/>
              <a:t>19.04.2015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3831-960A-4C74-9C4E-DA9FBCF423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46F14-632E-4F6F-A981-47F00AAADC27}" type="datetime1">
              <a:rPr lang="ru-RU" smtClean="0"/>
              <a:pPr/>
              <a:t>19.04.2015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3831-960A-4C74-9C4E-DA9FBCF423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FED-AB8A-4351-A18F-82E92DD8FD03}" type="datetime1">
              <a:rPr lang="ru-RU" smtClean="0"/>
              <a:pPr/>
              <a:t>19.04.2015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3831-960A-4C74-9C4E-DA9FBCF423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A76C9-018F-4BA9-96B0-88879D1351D0}" type="datetime1">
              <a:rPr lang="ru-RU" smtClean="0"/>
              <a:pPr/>
              <a:t>19.04.2015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3831-960A-4C74-9C4E-DA9FBCF423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A5E3540-813D-4470-AEF1-B46954679677}" type="datetime1">
              <a:rPr lang="ru-RU" smtClean="0"/>
              <a:pPr/>
              <a:t>19.04.2015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BAE3831-960A-4C74-9C4E-DA9FBCF423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 descr="C:\Users\Mama\AppData\Local\Microsoft\Windows\Temporary Internet Files\Content.IE5\44C5K45D\MPj04394640000[1]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3786188" y="428625"/>
            <a:ext cx="4786312" cy="596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428625" y="1143000"/>
            <a:ext cx="5929313" cy="3429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defRPr/>
            </a:pP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НАЧНЕМ УРОК!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3831-960A-4C74-9C4E-DA9FBCF4233B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Задачи      </a:t>
            </a:r>
            <a:r>
              <a:rPr lang="en-US" dirty="0" smtClean="0"/>
              <a:t>I </a:t>
            </a:r>
            <a:r>
              <a:rPr lang="ru-RU" dirty="0" smtClean="0"/>
              <a:t>  группы.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1700"/>
                <a:gridCol w="2171700"/>
                <a:gridCol w="2171700"/>
                <a:gridCol w="217170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= </a:t>
                      </a:r>
                      <a:r>
                        <a:rPr lang="en-US" dirty="0" err="1" smtClean="0"/>
                        <a:t>S꞉t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= </a:t>
                      </a:r>
                      <a:r>
                        <a:rPr lang="en-US" dirty="0" err="1" smtClean="0"/>
                        <a:t>S꞉v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 = </a:t>
                      </a:r>
                      <a:r>
                        <a:rPr lang="en-US" dirty="0" err="1" smtClean="0"/>
                        <a:t>v∙t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№1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№3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№4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286776" y="6429396"/>
            <a:ext cx="758952" cy="246888"/>
          </a:xfrm>
        </p:spPr>
        <p:txBody>
          <a:bodyPr/>
          <a:lstStyle/>
          <a:p>
            <a:fld id="{6BAE3831-960A-4C74-9C4E-DA9FBCF4233B}" type="slidenum">
              <a:rPr lang="ru-RU" smtClean="0">
                <a:solidFill>
                  <a:schemeClr val="tx1"/>
                </a:solidFill>
              </a:rPr>
              <a:pPr/>
              <a:t>10</a:t>
            </a:fld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Алгоритм решения задачи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Внимательно прочитай задачу.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Составь краткую запись, схему или таблицу.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Выбери формулу.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Подставь числовые значения в формулу и правильно реши задачу.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Запиши ответ.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3831-960A-4C74-9C4E-DA9FBCF4233B}" type="slidenum">
              <a:rPr lang="ru-RU" smtClean="0">
                <a:solidFill>
                  <a:schemeClr val="tx1"/>
                </a:solidFill>
              </a:rPr>
              <a:pPr/>
              <a:t>11</a:t>
            </a:fld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428728" y="1643050"/>
          <a:ext cx="6643734" cy="1714510"/>
        </p:xfrm>
        <a:graphic>
          <a:graphicData uri="http://schemas.openxmlformats.org/drawingml/2006/table">
            <a:tbl>
              <a:tblPr/>
              <a:tblGrid>
                <a:gridCol w="1523480"/>
                <a:gridCol w="1607654"/>
                <a:gridCol w="1756300"/>
                <a:gridCol w="1756300"/>
              </a:tblGrid>
              <a:tr h="34290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58" marR="59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Calibri"/>
                          <a:ea typeface="Calibri"/>
                          <a:cs typeface="Times New Roman"/>
                        </a:rPr>
                        <a:t>V</a:t>
                      </a:r>
                      <a:r>
                        <a:rPr lang="ru-RU" sz="1400" b="1" dirty="0" smtClean="0">
                          <a:latin typeface="Calibri"/>
                          <a:ea typeface="Calibri"/>
                          <a:cs typeface="Times New Roman"/>
                        </a:rPr>
                        <a:t>, км/ч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58" marR="59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  <a:r>
                        <a:rPr lang="ru-RU" sz="1400" b="1" dirty="0" smtClean="0">
                          <a:latin typeface="Calibri"/>
                          <a:ea typeface="Calibri"/>
                          <a:cs typeface="Times New Roman"/>
                        </a:rPr>
                        <a:t>,ч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58" marR="59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Calibri"/>
                          <a:ea typeface="Calibri"/>
                          <a:cs typeface="Times New Roman"/>
                        </a:rPr>
                        <a:t>S</a:t>
                      </a:r>
                      <a:r>
                        <a:rPr lang="ru-RU" sz="1400" b="1" dirty="0" smtClean="0">
                          <a:latin typeface="Calibri"/>
                          <a:ea typeface="Calibri"/>
                          <a:cs typeface="Times New Roman"/>
                        </a:rPr>
                        <a:t>,</a:t>
                      </a:r>
                      <a:r>
                        <a:rPr lang="ru-RU" sz="1400" b="1" baseline="0" dirty="0" smtClean="0">
                          <a:latin typeface="Calibri"/>
                          <a:ea typeface="Calibri"/>
                          <a:cs typeface="Times New Roman"/>
                        </a:rPr>
                        <a:t> км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58" marR="59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9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v = </a:t>
                      </a:r>
                      <a:r>
                        <a:rPr lang="en-US" sz="1400" b="1" dirty="0" err="1">
                          <a:latin typeface="Calibri"/>
                          <a:ea typeface="Calibri"/>
                          <a:cs typeface="Times New Roman"/>
                        </a:rPr>
                        <a:t>S</a:t>
                      </a:r>
                      <a:r>
                        <a:rPr lang="en-US" sz="1400" b="1" dirty="0" err="1">
                          <a:latin typeface="Arial"/>
                          <a:ea typeface="Calibri"/>
                          <a:cs typeface="Times New Roman"/>
                        </a:rPr>
                        <a:t>꞉</a:t>
                      </a:r>
                      <a:r>
                        <a:rPr lang="en-US" sz="1400" b="1" dirty="0" err="1">
                          <a:latin typeface="Calibri"/>
                          <a:ea typeface="Calibri"/>
                          <a:cs typeface="Calibri"/>
                        </a:rPr>
                        <a:t>t</a:t>
                      </a: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58" marR="59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t = </a:t>
                      </a:r>
                      <a:r>
                        <a:rPr lang="en-US" sz="1400" b="1" dirty="0" err="1">
                          <a:latin typeface="Calibri"/>
                          <a:ea typeface="Calibri"/>
                          <a:cs typeface="Times New Roman"/>
                        </a:rPr>
                        <a:t>S</a:t>
                      </a:r>
                      <a:r>
                        <a:rPr lang="en-US" sz="1400" b="1" dirty="0" err="1">
                          <a:latin typeface="Arial"/>
                          <a:ea typeface="Calibri"/>
                          <a:cs typeface="Times New Roman"/>
                        </a:rPr>
                        <a:t>꞉</a:t>
                      </a:r>
                      <a:r>
                        <a:rPr lang="en-US" sz="1400" b="1" dirty="0" err="1">
                          <a:latin typeface="Calibri"/>
                          <a:ea typeface="Calibri"/>
                          <a:cs typeface="Calibri"/>
                        </a:rPr>
                        <a:t>v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58" marR="59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S = </a:t>
                      </a:r>
                      <a:r>
                        <a:rPr lang="en-US" sz="1400" b="1" dirty="0" err="1">
                          <a:latin typeface="Calibri"/>
                          <a:ea typeface="Calibri"/>
                          <a:cs typeface="Times New Roman"/>
                        </a:rPr>
                        <a:t>v∙t</a:t>
                      </a: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ru-RU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58" marR="59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429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  <a:r>
                        <a:rPr lang="ru-RU" sz="1400" b="1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58" marR="59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Calibri"/>
                          <a:ea typeface="Calibri"/>
                          <a:cs typeface="Times New Roman"/>
                        </a:rPr>
                        <a:t>300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58" marR="59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58" marR="59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900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58" marR="59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9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Calibri"/>
                          <a:cs typeface="Times New Roman"/>
                        </a:rPr>
                        <a:t>№3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58" marR="59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320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58" marR="59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58" marR="59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Calibri"/>
                          <a:ea typeface="Calibri"/>
                          <a:cs typeface="Times New Roman"/>
                        </a:rPr>
                        <a:t>1600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58" marR="59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9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Calibri"/>
                          <a:cs typeface="Times New Roman"/>
                        </a:rPr>
                        <a:t>№4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58" marR="59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Calibri"/>
                          <a:ea typeface="Calibri"/>
                          <a:cs typeface="Times New Roman"/>
                        </a:rPr>
                        <a:t>340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58" marR="59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58" marR="59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Calibri"/>
                          <a:ea typeface="Calibri"/>
                          <a:cs typeface="Times New Roman"/>
                        </a:rPr>
                        <a:t>1700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158" marR="591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3831-960A-4C74-9C4E-DA9FBCF4233B}" type="slidenum">
              <a:rPr lang="ru-RU" smtClean="0">
                <a:solidFill>
                  <a:schemeClr val="tx1"/>
                </a:solidFill>
              </a:rPr>
              <a:pPr/>
              <a:t>12</a:t>
            </a:fld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articles/312963/image1.jpg (13753 bytes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714488"/>
            <a:ext cx="8929750" cy="4883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714348" y="214290"/>
            <a:ext cx="8119530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600" b="1" dirty="0" smtClean="0">
                <a:solidFill>
                  <a:srgbClr val="592DFB"/>
                </a:solidFill>
                <a:latin typeface="Monotype Corsiva" pitchFamily="66" charset="0"/>
              </a:rPr>
              <a:t>Зрительная гимнастика</a:t>
            </a:r>
            <a:endParaRPr lang="ru-RU" sz="660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3831-960A-4C74-9C4E-DA9FBCF4233B}" type="slidenum">
              <a:rPr lang="ru-RU" smtClean="0">
                <a:solidFill>
                  <a:schemeClr val="tx1"/>
                </a:solidFill>
              </a:rPr>
              <a:pPr/>
              <a:t>13</a:t>
            </a:fld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Домашнее задание</a:t>
            </a:r>
            <a:endParaRPr lang="ru-RU" dirty="0"/>
          </a:p>
        </p:txBody>
      </p:sp>
      <p:pic>
        <p:nvPicPr>
          <p:cNvPr id="4" name="Picture 12" descr="D:\мама\ученик школа\5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3786182" y="3571876"/>
            <a:ext cx="16383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71472" y="1500174"/>
            <a:ext cx="750099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стр.103(правило)</a:t>
            </a:r>
          </a:p>
          <a:p>
            <a:r>
              <a:rPr lang="ru-RU" dirty="0" smtClean="0"/>
              <a:t>А(базовый уровень) - №701,№675,№696</a:t>
            </a:r>
          </a:p>
          <a:p>
            <a:endParaRPr lang="ru-RU" dirty="0" smtClean="0"/>
          </a:p>
          <a:p>
            <a:r>
              <a:rPr lang="ru-RU" dirty="0" smtClean="0"/>
              <a:t>В(повышенный уровень) - №683,№735(1)</a:t>
            </a:r>
          </a:p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3831-960A-4C74-9C4E-DA9FBCF4233B}" type="slidenum">
              <a:rPr lang="ru-RU" smtClean="0">
                <a:solidFill>
                  <a:schemeClr val="tx1"/>
                </a:solidFill>
              </a:rPr>
              <a:pPr/>
              <a:t>14</a:t>
            </a:fld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I:\япония2\McDonnel_Douglas_MD-8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214290"/>
            <a:ext cx="4357718" cy="214314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500034" y="2928934"/>
            <a:ext cx="764386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/>
              <a:t>Самолёт пролетает расстояние от города А до В</a:t>
            </a:r>
          </a:p>
          <a:p>
            <a:pPr algn="just"/>
            <a:r>
              <a:rPr lang="ru-RU" sz="2400" dirty="0" smtClean="0"/>
              <a:t> за 1ч20мин.</a:t>
            </a:r>
          </a:p>
          <a:p>
            <a:pPr algn="just"/>
            <a:r>
              <a:rPr lang="ru-RU" sz="2400" dirty="0" smtClean="0"/>
              <a:t>Однако обратный перелёт он совершает за </a:t>
            </a:r>
          </a:p>
          <a:p>
            <a:pPr algn="just"/>
            <a:r>
              <a:rPr lang="ru-RU" sz="2400" dirty="0" smtClean="0"/>
              <a:t>80 минут. </a:t>
            </a:r>
          </a:p>
          <a:p>
            <a:pPr algn="just"/>
            <a:r>
              <a:rPr lang="ru-RU" sz="2400" dirty="0" smtClean="0"/>
              <a:t> Как вы это объясните?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3831-960A-4C74-9C4E-DA9FBCF4233B}" type="slidenum">
              <a:rPr lang="ru-RU" smtClean="0">
                <a:solidFill>
                  <a:schemeClr val="tx1"/>
                </a:solidFill>
              </a:rPr>
              <a:pPr/>
              <a:t>15</a:t>
            </a:fld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85786" y="1214422"/>
            <a:ext cx="750099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70 км 600м =  … м                           Ф</a:t>
            </a:r>
          </a:p>
          <a:p>
            <a:pPr algn="ctr"/>
            <a:r>
              <a:rPr lang="ru-RU" dirty="0" smtClean="0"/>
              <a:t>  2 км   35м = …  м                            Р</a:t>
            </a:r>
          </a:p>
          <a:p>
            <a:pPr algn="ctr"/>
            <a:r>
              <a:rPr lang="ru-RU" dirty="0" smtClean="0"/>
              <a:t>     19 120м = …км…м                      В</a:t>
            </a:r>
          </a:p>
          <a:p>
            <a:pPr algn="ctr"/>
            <a:r>
              <a:rPr lang="ru-RU" dirty="0" smtClean="0"/>
              <a:t>     38 000м = …км                            О</a:t>
            </a:r>
          </a:p>
          <a:p>
            <a:pPr algn="ctr"/>
            <a:r>
              <a:rPr lang="ru-RU" dirty="0" smtClean="0"/>
              <a:t>     180 мин = …ч                              С</a:t>
            </a:r>
          </a:p>
          <a:p>
            <a:pPr algn="ctr"/>
            <a:r>
              <a:rPr lang="ru-RU" dirty="0" smtClean="0"/>
              <a:t> 1 ч 15 мин = …</a:t>
            </a:r>
            <a:r>
              <a:rPr lang="ru-RU" dirty="0" err="1" smtClean="0"/>
              <a:t>мин</a:t>
            </a:r>
            <a:r>
              <a:rPr lang="ru-RU" dirty="0" smtClean="0"/>
              <a:t>                          Т</a:t>
            </a:r>
          </a:p>
          <a:p>
            <a:pPr algn="ctr"/>
            <a:r>
              <a:rPr lang="ru-RU" dirty="0" smtClean="0"/>
              <a:t>             4 ч  = … мин                         Е</a:t>
            </a:r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71472" y="3786190"/>
          <a:ext cx="8001055" cy="1078424"/>
        </p:xfrm>
        <a:graphic>
          <a:graphicData uri="http://schemas.openxmlformats.org/drawingml/2006/table">
            <a:tbl>
              <a:tblPr/>
              <a:tblGrid>
                <a:gridCol w="785816"/>
                <a:gridCol w="1213820"/>
                <a:gridCol w="999818"/>
                <a:gridCol w="999818"/>
                <a:gridCol w="999818"/>
                <a:gridCol w="1000655"/>
                <a:gridCol w="1000655"/>
                <a:gridCol w="1000655"/>
              </a:tblGrid>
              <a:tr h="5000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/>
                          <a:ea typeface="Calibri"/>
                          <a:cs typeface="Times New Roman"/>
                        </a:rPr>
                        <a:t>3ч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Calibri"/>
                          <a:ea typeface="Calibri"/>
                          <a:cs typeface="Times New Roman"/>
                        </a:rPr>
                        <a:t>19км120м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Calibri"/>
                          <a:ea typeface="Calibri"/>
                          <a:cs typeface="Times New Roman"/>
                        </a:rPr>
                        <a:t>240мин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/>
                          <a:ea typeface="Calibri"/>
                          <a:cs typeface="Times New Roman"/>
                        </a:rPr>
                        <a:t>75мин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Calibri"/>
                          <a:ea typeface="Calibri"/>
                          <a:cs typeface="Times New Roman"/>
                        </a:rPr>
                        <a:t>38км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/>
                          <a:ea typeface="Calibri"/>
                          <a:cs typeface="Times New Roman"/>
                        </a:rPr>
                        <a:t>70600м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Calibri"/>
                          <a:ea typeface="Calibri"/>
                          <a:cs typeface="Times New Roman"/>
                        </a:rPr>
                        <a:t>38км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Calibri"/>
                          <a:ea typeface="Calibri"/>
                          <a:cs typeface="Times New Roman"/>
                        </a:rPr>
                        <a:t>2035м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6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71556" cy="244475"/>
          </a:xfrm>
        </p:spPr>
        <p:txBody>
          <a:bodyPr/>
          <a:lstStyle/>
          <a:p>
            <a:fld id="{6BAE3831-960A-4C74-9C4E-DA9FBCF4233B}" type="slidenum">
              <a:rPr lang="ru-RU" smtClean="0">
                <a:solidFill>
                  <a:schemeClr val="tx1"/>
                </a:solidFill>
              </a:rPr>
              <a:pPr/>
              <a:t>16</a:t>
            </a:fld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Users\User\Desktop\светофор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85728"/>
            <a:ext cx="2071702" cy="2214578"/>
          </a:xfrm>
          <a:prstGeom prst="rect">
            <a:avLst/>
          </a:prstGeom>
          <a:noFill/>
        </p:spPr>
      </p:pic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00034" y="2786058"/>
          <a:ext cx="8001055" cy="1201106"/>
        </p:xfrm>
        <a:graphic>
          <a:graphicData uri="http://schemas.openxmlformats.org/drawingml/2006/table">
            <a:tbl>
              <a:tblPr/>
              <a:tblGrid>
                <a:gridCol w="785816"/>
                <a:gridCol w="1213820"/>
                <a:gridCol w="999818"/>
                <a:gridCol w="999818"/>
                <a:gridCol w="999818"/>
                <a:gridCol w="1000655"/>
                <a:gridCol w="1000655"/>
                <a:gridCol w="1000655"/>
              </a:tblGrid>
              <a:tr h="5000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/>
                          <a:ea typeface="Calibri"/>
                          <a:cs typeface="Times New Roman"/>
                        </a:rPr>
                        <a:t>3ч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Calibri"/>
                          <a:ea typeface="Calibri"/>
                          <a:cs typeface="Times New Roman"/>
                        </a:rPr>
                        <a:t>19км120м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Calibri"/>
                          <a:ea typeface="Calibri"/>
                          <a:cs typeface="Times New Roman"/>
                        </a:rPr>
                        <a:t>240мин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Calibri"/>
                          <a:ea typeface="Calibri"/>
                          <a:cs typeface="Times New Roman"/>
                        </a:rPr>
                        <a:t>75мин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Calibri"/>
                          <a:ea typeface="Calibri"/>
                          <a:cs typeface="Times New Roman"/>
                        </a:rPr>
                        <a:t>38км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Calibri"/>
                          <a:ea typeface="Calibri"/>
                          <a:cs typeface="Times New Roman"/>
                        </a:rPr>
                        <a:t>70600м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Calibri"/>
                          <a:ea typeface="Calibri"/>
                          <a:cs typeface="Times New Roman"/>
                        </a:rPr>
                        <a:t>38км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Calibri"/>
                          <a:ea typeface="Calibri"/>
                          <a:cs typeface="Times New Roman"/>
                        </a:rPr>
                        <a:t>2035м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6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С</a:t>
                      </a:r>
                      <a:endParaRPr lang="ru-RU" sz="20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В</a:t>
                      </a:r>
                      <a:endParaRPr lang="ru-RU" sz="20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Е</a:t>
                      </a:r>
                      <a:endParaRPr lang="ru-RU" sz="20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Т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О</a:t>
                      </a:r>
                      <a:endParaRPr lang="ru-RU" sz="20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Ф</a:t>
                      </a:r>
                      <a:endParaRPr lang="ru-RU" sz="20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О</a:t>
                      </a:r>
                      <a:endParaRPr lang="ru-RU" sz="20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Р</a:t>
                      </a:r>
                      <a:endParaRPr lang="ru-RU" sz="20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3831-960A-4C74-9C4E-DA9FBCF4233B}" type="slidenum">
              <a:rPr lang="ru-RU" smtClean="0">
                <a:solidFill>
                  <a:schemeClr val="tx1"/>
                </a:solidFill>
              </a:rPr>
              <a:pPr/>
              <a:t>17</a:t>
            </a:fld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:\Users\User\Desktop\светофор детский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500042"/>
            <a:ext cx="1785950" cy="1714512"/>
          </a:xfrm>
          <a:prstGeom prst="rect">
            <a:avLst/>
          </a:prstGeom>
          <a:noFill/>
        </p:spPr>
      </p:pic>
      <p:sp>
        <p:nvSpPr>
          <p:cNvPr id="3" name="Овал 2"/>
          <p:cNvSpPr/>
          <p:nvPr/>
        </p:nvSpPr>
        <p:spPr>
          <a:xfrm>
            <a:off x="3357554" y="4857760"/>
            <a:ext cx="914400" cy="914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3357554" y="1285860"/>
            <a:ext cx="914400" cy="9144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3357554" y="3000372"/>
            <a:ext cx="914400" cy="9144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5143504" y="1500174"/>
            <a:ext cx="19066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Я  ВСЁ  ПОНЯЛ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072066" y="3357562"/>
            <a:ext cx="27728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ОСТАЛИСЬ  ВОПРОСЫ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929190" y="5143512"/>
            <a:ext cx="37611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ЕСТЬ БОЛЬШИЕ ЗАТРУДНЕНИЯ</a:t>
            </a: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3831-960A-4C74-9C4E-DA9FBCF4233B}" type="slidenum">
              <a:rPr lang="ru-RU" smtClean="0">
                <a:solidFill>
                  <a:schemeClr val="tx1"/>
                </a:solidFill>
              </a:rPr>
              <a:pPr/>
              <a:t>18</a:t>
            </a:fld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3831-960A-4C74-9C4E-DA9FBCF4233B}" type="slidenum">
              <a:rPr lang="ru-RU" smtClean="0">
                <a:solidFill>
                  <a:schemeClr val="tx1"/>
                </a:solidFill>
              </a:rPr>
              <a:pPr/>
              <a:t>19</a:t>
            </a:fld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2910" y="1071546"/>
            <a:ext cx="3286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71472" y="285728"/>
            <a:ext cx="2643206" cy="2308324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ТЕСТ</a:t>
            </a:r>
          </a:p>
          <a:p>
            <a:pPr algn="ctr"/>
            <a:r>
              <a:rPr lang="ru-RU" dirty="0" smtClean="0"/>
              <a:t>(базовый уровень)</a:t>
            </a:r>
          </a:p>
          <a:p>
            <a:r>
              <a:rPr lang="ru-RU" dirty="0" smtClean="0"/>
              <a:t>А1). </a:t>
            </a:r>
            <a:r>
              <a:rPr lang="ru-RU" dirty="0" smtClean="0">
                <a:solidFill>
                  <a:srgbClr val="002060"/>
                </a:solidFill>
              </a:rPr>
              <a:t>4</a:t>
            </a:r>
          </a:p>
          <a:p>
            <a:r>
              <a:rPr lang="ru-RU" dirty="0" smtClean="0"/>
              <a:t>А2). 3</a:t>
            </a:r>
          </a:p>
          <a:p>
            <a:r>
              <a:rPr lang="ru-RU" dirty="0" smtClean="0"/>
              <a:t>А3). 1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2714612" y="1785926"/>
            <a:ext cx="2714644" cy="230832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ТЕСТ</a:t>
            </a:r>
          </a:p>
          <a:p>
            <a:pPr algn="ctr"/>
            <a:r>
              <a:rPr lang="ru-RU" dirty="0" smtClean="0"/>
              <a:t>(повышенный уровень)</a:t>
            </a:r>
          </a:p>
          <a:p>
            <a:r>
              <a:rPr lang="ru-RU" dirty="0" smtClean="0"/>
              <a:t>А1). </a:t>
            </a:r>
            <a:r>
              <a:rPr lang="ru-RU" dirty="0" smtClean="0">
                <a:solidFill>
                  <a:srgbClr val="002060"/>
                </a:solidFill>
              </a:rPr>
              <a:t>в</a:t>
            </a:r>
          </a:p>
          <a:p>
            <a:r>
              <a:rPr lang="ru-RU" dirty="0" smtClean="0"/>
              <a:t>А2). а</a:t>
            </a:r>
          </a:p>
          <a:p>
            <a:r>
              <a:rPr lang="ru-RU" dirty="0" smtClean="0"/>
              <a:t>А3). в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5072066" y="3500438"/>
            <a:ext cx="2928958" cy="203132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ТЕСТ</a:t>
            </a:r>
          </a:p>
          <a:p>
            <a:pPr algn="ctr"/>
            <a:r>
              <a:rPr lang="ru-RU" dirty="0" smtClean="0"/>
              <a:t>(повышенный уровень)</a:t>
            </a:r>
          </a:p>
          <a:p>
            <a:r>
              <a:rPr lang="ru-RU" dirty="0" smtClean="0"/>
              <a:t>А1). </a:t>
            </a:r>
            <a:r>
              <a:rPr lang="ru-RU" dirty="0" smtClean="0">
                <a:solidFill>
                  <a:srgbClr val="002060"/>
                </a:solidFill>
              </a:rPr>
              <a:t>в</a:t>
            </a:r>
          </a:p>
          <a:p>
            <a:r>
              <a:rPr lang="ru-RU" dirty="0" smtClean="0"/>
              <a:t>А2). а</a:t>
            </a:r>
          </a:p>
          <a:p>
            <a:r>
              <a:rPr lang="ru-RU" dirty="0" smtClean="0"/>
              <a:t>А3). в</a:t>
            </a:r>
          </a:p>
          <a:p>
            <a:endParaRPr lang="ru-RU" dirty="0" smtClean="0"/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User\Desktop\640px-Konfuzius-1770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929322" y="214290"/>
            <a:ext cx="3071834" cy="3786214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57158" y="1785926"/>
            <a:ext cx="542928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Три пути ведут к знаниям:</a:t>
            </a:r>
          </a:p>
          <a:p>
            <a:pPr algn="ctr"/>
            <a:endParaRPr lang="ru-RU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Путь размышлений- самый                        благородный,</a:t>
            </a:r>
          </a:p>
          <a:p>
            <a:endParaRPr lang="ru-RU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Путь подражания- самый легкий,</a:t>
            </a:r>
          </a:p>
          <a:p>
            <a:endParaRPr lang="ru-RU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Путь опыта- самый горький.</a:t>
            </a:r>
          </a:p>
          <a:p>
            <a:pPr algn="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Конфуций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215338" y="6429396"/>
            <a:ext cx="762000" cy="244475"/>
          </a:xfrm>
        </p:spPr>
        <p:txBody>
          <a:bodyPr/>
          <a:lstStyle/>
          <a:p>
            <a:fld id="{6BAE3831-960A-4C74-9C4E-DA9FBCF4233B}" type="slidenum">
              <a:rPr lang="ru-RU" smtClean="0">
                <a:solidFill>
                  <a:schemeClr val="tx1"/>
                </a:solidFill>
              </a:rPr>
              <a:pPr/>
              <a:t>2</a:t>
            </a:fld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 descr="18m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2910" y="3571876"/>
            <a:ext cx="2736304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714612" y="571480"/>
            <a:ext cx="4143376" cy="228601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СПАСИБО </a:t>
            </a:r>
          </a:p>
          <a:p>
            <a:pPr algn="ctr">
              <a:defRPr/>
            </a:pP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 УРОК!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3831-960A-4C74-9C4E-DA9FBCF4233B}" type="slidenum">
              <a:rPr lang="ru-RU" smtClean="0">
                <a:solidFill>
                  <a:schemeClr val="tx1"/>
                </a:solidFill>
              </a:rPr>
              <a:pPr/>
              <a:t>20</a:t>
            </a:fld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8610600" cy="882650"/>
          </a:xfrm>
        </p:spPr>
        <p:txBody>
          <a:bodyPr/>
          <a:lstStyle/>
          <a:p>
            <a:pPr algn="ctr"/>
            <a:r>
              <a:rPr lang="ru-RU" dirty="0" smtClean="0"/>
              <a:t>МАТЕМАТИЧЕСКИЙ ДИКТАНТ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dirty="0" smtClean="0"/>
              <a:t>Словесная запись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ru-RU" dirty="0" smtClean="0"/>
              <a:t>Символьная запись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None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1.Произведение чисел 245 и 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endParaRPr lang="en-US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endParaRPr lang="en-US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.Частное чисел 393 и 3.</a:t>
            </a:r>
            <a:endParaRPr lang="en-US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endParaRPr lang="en-US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3.Произведение суммы чисел 15 и 45 и числа с.</a:t>
            </a:r>
            <a:endParaRPr lang="en-US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endParaRPr lang="en-US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4.Произведение числа а и разности чисел 129 и 19.</a:t>
            </a:r>
            <a:endParaRPr lang="en-US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endParaRPr lang="en-US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5.Произведение чисел  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 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равно 15.</a:t>
            </a:r>
          </a:p>
          <a:p>
            <a:pPr marL="457200" indent="-457200">
              <a:buNone/>
            </a:pP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6.Для того, чтобы найти скорость, нужно расстояние разделить на время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730" y="1285861"/>
            <a:ext cx="4288536" cy="39719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.    245∙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2.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393꞉3</a:t>
            </a:r>
          </a:p>
          <a:p>
            <a:pPr>
              <a:buAutoNum type="arabicPeriod" startAt="2"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AutoNum type="arabicPeriod" startAt="2"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.    (15+45)∙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 c </a:t>
            </a: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4.    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a∙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(129-19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AutoNum type="arabicPeriod" startAt="4"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5.    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m ∙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15</a:t>
            </a:r>
          </a:p>
          <a:p>
            <a:pPr>
              <a:buNone/>
            </a:pP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6. 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3831-960A-4C74-9C4E-DA9FBCF4233B}" type="slidenum">
              <a:rPr lang="ru-RU" smtClean="0">
                <a:solidFill>
                  <a:schemeClr val="tx1"/>
                </a:solidFill>
              </a:rPr>
              <a:pPr/>
              <a:t>3</a:t>
            </a:fld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143900" y="6429396"/>
            <a:ext cx="762000" cy="244475"/>
          </a:xfrm>
        </p:spPr>
        <p:txBody>
          <a:bodyPr/>
          <a:lstStyle/>
          <a:p>
            <a:fld id="{6BAE3831-960A-4C74-9C4E-DA9FBCF4233B}" type="slidenum">
              <a:rPr lang="ru-RU" smtClean="0">
                <a:solidFill>
                  <a:srgbClr val="002060"/>
                </a:solidFill>
              </a:rPr>
              <a:pPr/>
              <a:t>4</a:t>
            </a:fld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28662" y="1071546"/>
            <a:ext cx="642942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/>
              <a:t>ЗАДАЧИ</a:t>
            </a:r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endParaRPr lang="ru-RU" dirty="0" smtClean="0"/>
          </a:p>
          <a:p>
            <a:r>
              <a:rPr lang="ru-RU" b="1" dirty="0" smtClean="0"/>
              <a:t>    </a:t>
            </a:r>
            <a:r>
              <a:rPr lang="en-US" b="1" dirty="0" smtClean="0"/>
              <a:t>I</a:t>
            </a:r>
            <a:r>
              <a:rPr lang="ru-RU" b="1" dirty="0" smtClean="0"/>
              <a:t> группа                                                     </a:t>
            </a:r>
            <a:r>
              <a:rPr lang="en-US" b="1" dirty="0" smtClean="0"/>
              <a:t> II</a:t>
            </a:r>
            <a:r>
              <a:rPr lang="ru-RU" b="1" dirty="0" smtClean="0"/>
              <a:t> группа</a:t>
            </a:r>
          </a:p>
          <a:p>
            <a:endParaRPr lang="ru-RU" dirty="0" smtClean="0"/>
          </a:p>
          <a:p>
            <a:r>
              <a:rPr lang="ru-RU" dirty="0" smtClean="0"/>
              <a:t>      №1                                                              №2</a:t>
            </a:r>
          </a:p>
          <a:p>
            <a:r>
              <a:rPr lang="ru-RU" dirty="0" smtClean="0"/>
              <a:t>      №3                                                              №5</a:t>
            </a:r>
          </a:p>
          <a:p>
            <a:r>
              <a:rPr lang="ru-RU" dirty="0" smtClean="0"/>
              <a:t>      №4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Задачи на движение 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85720" y="1428736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Скорость</a:t>
            </a:r>
            <a:endParaRPr lang="ru-R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214678" y="1428736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Время</a:t>
            </a:r>
            <a:endParaRPr lang="ru-RU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072198" y="1428736"/>
            <a:ext cx="2857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Расстояние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57224" y="464344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V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6182" y="464344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t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43768" y="464344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S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5720" y="2571744"/>
            <a:ext cx="192882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Для того, чтобы найти скорость, нужно  расстояние разделить на время 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3286116" y="2571745"/>
            <a:ext cx="207170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Для </a:t>
            </a:r>
            <a:r>
              <a:rPr lang="ru-RU" dirty="0" err="1" smtClean="0"/>
              <a:t>того,чтобы</a:t>
            </a:r>
            <a:r>
              <a:rPr lang="ru-RU" dirty="0" smtClean="0"/>
              <a:t> найти время, нужно расстояние разделить на скорость 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6572264" y="2571744"/>
            <a:ext cx="192882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Для </a:t>
            </a:r>
            <a:r>
              <a:rPr lang="ru-RU" dirty="0" err="1" smtClean="0"/>
              <a:t>того,чтобы</a:t>
            </a:r>
            <a:r>
              <a:rPr lang="ru-RU" dirty="0" smtClean="0"/>
              <a:t> найти расстояние, нужно скорость умножить на время 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357158" y="5429264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V= S </a:t>
            </a:r>
            <a:r>
              <a:rPr lang="ru-RU" b="1" dirty="0" smtClean="0">
                <a:solidFill>
                  <a:srgbClr val="0070C0"/>
                </a:solidFill>
              </a:rPr>
              <a:t>:</a:t>
            </a:r>
            <a:r>
              <a:rPr lang="en-US" b="1" dirty="0" smtClean="0">
                <a:solidFill>
                  <a:srgbClr val="0070C0"/>
                </a:solidFill>
              </a:rPr>
              <a:t> t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86116" y="5357826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t= S </a:t>
            </a:r>
            <a:r>
              <a:rPr lang="ru-RU" b="1" dirty="0" smtClean="0">
                <a:solidFill>
                  <a:srgbClr val="0070C0"/>
                </a:solidFill>
              </a:rPr>
              <a:t>:</a:t>
            </a:r>
            <a:r>
              <a:rPr lang="en-US" b="1" dirty="0" smtClean="0">
                <a:solidFill>
                  <a:srgbClr val="0070C0"/>
                </a:solidFill>
              </a:rPr>
              <a:t> V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786578" y="5357826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S= V </a:t>
            </a:r>
            <a:r>
              <a:rPr lang="en-US" b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∙</a:t>
            </a:r>
            <a:r>
              <a:rPr lang="en-US" b="1" dirty="0" smtClean="0">
                <a:solidFill>
                  <a:srgbClr val="0070C0"/>
                </a:solidFill>
              </a:rPr>
              <a:t> t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3831-960A-4C74-9C4E-DA9FBCF4233B}" type="slidenum">
              <a:rPr lang="ru-RU" smtClean="0">
                <a:solidFill>
                  <a:schemeClr val="tx1"/>
                </a:solidFill>
              </a:rPr>
              <a:pPr/>
              <a:t>5</a:t>
            </a:fld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 descr="C:\Users\Mama\AppData\Local\Microsoft\Windows\Temporary Internet Files\Content.IE5\44C5K45D\MPj04394640000[1]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3500438" y="571500"/>
            <a:ext cx="4786312" cy="596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714375" y="1071563"/>
            <a:ext cx="5214938" cy="307181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Что же такое</a:t>
            </a:r>
          </a:p>
          <a:p>
            <a:pPr algn="ctr">
              <a:defRPr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defRPr/>
            </a:pP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ФОРМУЛА?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3831-960A-4C74-9C4E-DA9FBCF4233B}" type="slidenum">
              <a:rPr lang="ru-RU" smtClean="0">
                <a:solidFill>
                  <a:schemeClr val="tx1"/>
                </a:solidFill>
              </a:rPr>
              <a:pPr/>
              <a:t>6</a:t>
            </a:fld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428604"/>
            <a:ext cx="6929486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i="1" dirty="0" smtClean="0"/>
              <a:t>Запись какого – </a:t>
            </a:r>
            <a:r>
              <a:rPr lang="ru-RU" sz="4400" i="1" dirty="0" err="1" smtClean="0"/>
              <a:t>нибудь</a:t>
            </a:r>
            <a:r>
              <a:rPr lang="ru-RU" sz="4400" i="1" dirty="0" smtClean="0"/>
              <a:t> </a:t>
            </a:r>
          </a:p>
          <a:p>
            <a:endParaRPr lang="ru-RU" sz="4400" i="1" dirty="0" smtClean="0"/>
          </a:p>
          <a:p>
            <a:r>
              <a:rPr lang="ru-RU" sz="4400" i="1" dirty="0" smtClean="0"/>
              <a:t>правила с помощью букв</a:t>
            </a:r>
          </a:p>
          <a:p>
            <a:endParaRPr lang="ru-RU" sz="4400" i="1" dirty="0" smtClean="0"/>
          </a:p>
          <a:p>
            <a:r>
              <a:rPr lang="ru-RU" sz="4400" i="1" dirty="0" smtClean="0"/>
              <a:t> называют</a:t>
            </a:r>
            <a:endParaRPr lang="ru-RU" sz="4400" b="1" dirty="0" smtClean="0"/>
          </a:p>
          <a:p>
            <a:pPr algn="ctr"/>
            <a:r>
              <a:rPr lang="ru-RU" sz="4400" b="1" dirty="0" smtClean="0"/>
              <a:t> </a:t>
            </a:r>
            <a:r>
              <a:rPr lang="ru-RU" sz="4800" b="1" i="1" dirty="0" smtClean="0">
                <a:solidFill>
                  <a:srgbClr val="0070C0"/>
                </a:solidFill>
              </a:rPr>
              <a:t>формулой.</a:t>
            </a:r>
          </a:p>
          <a:p>
            <a:endParaRPr lang="ru-RU" sz="4400" b="1" i="1" dirty="0" smtClean="0"/>
          </a:p>
          <a:p>
            <a:endParaRPr lang="ru-RU" b="1" i="1" dirty="0" smtClean="0"/>
          </a:p>
          <a:p>
            <a:endParaRPr lang="ru-RU" b="1" i="1" dirty="0" smtClean="0"/>
          </a:p>
          <a:p>
            <a:endParaRPr lang="ru-RU" dirty="0"/>
          </a:p>
        </p:txBody>
      </p:sp>
      <p:pic>
        <p:nvPicPr>
          <p:cNvPr id="3" name="Picture 10" descr="математик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4" y="3643314"/>
            <a:ext cx="2657475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3831-960A-4C74-9C4E-DA9FBCF4233B}" type="slidenum">
              <a:rPr lang="ru-RU" smtClean="0">
                <a:solidFill>
                  <a:schemeClr val="tx1"/>
                </a:solidFill>
              </a:rPr>
              <a:pPr/>
              <a:t>7</a:t>
            </a:fld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C:\Users\Mama\AppData\Local\Microsoft\Windows\Temporary Internet Files\Content.IE5\44C5K45D\MPj04394640000[1]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3500438" y="571500"/>
            <a:ext cx="4786312" cy="596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714375" y="1071563"/>
            <a:ext cx="5214938" cy="307181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defRPr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Тема урока: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en-US" sz="3200" b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en-US" sz="3200" b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3200" b="1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00100" y="2571744"/>
            <a:ext cx="46434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Решение задач на движение с помощью формул</a:t>
            </a:r>
            <a:endParaRPr lang="ru-RU" sz="24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3831-960A-4C74-9C4E-DA9FBCF4233B}" type="slidenum">
              <a:rPr lang="ru-RU" smtClean="0">
                <a:solidFill>
                  <a:schemeClr val="tx1"/>
                </a:solidFill>
              </a:rPr>
              <a:pPr/>
              <a:t>8</a:t>
            </a:fld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3786190"/>
            <a:ext cx="2608406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6600" dirty="0" smtClean="0"/>
              <a:t>v</a:t>
            </a:r>
            <a:r>
              <a:rPr lang="en-US" sz="6600" baseline="0" dirty="0" smtClean="0"/>
              <a:t> </a:t>
            </a:r>
            <a:r>
              <a:rPr lang="en-US" sz="6600" dirty="0" smtClean="0"/>
              <a:t>= </a:t>
            </a:r>
            <a:r>
              <a:rPr lang="en-US" sz="6600" dirty="0" err="1" smtClean="0"/>
              <a:t>S꞉t</a:t>
            </a:r>
            <a:endParaRPr lang="ru-RU" sz="6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572132" y="3857628"/>
            <a:ext cx="2608407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600" dirty="0" smtClean="0"/>
              <a:t>t</a:t>
            </a:r>
            <a:r>
              <a:rPr lang="en-US" sz="6600" baseline="0" dirty="0" smtClean="0"/>
              <a:t> </a:t>
            </a:r>
            <a:r>
              <a:rPr lang="en-US" sz="6600" dirty="0" smtClean="0"/>
              <a:t>= </a:t>
            </a:r>
            <a:r>
              <a:rPr lang="en-US" sz="6600" dirty="0" err="1" smtClean="0"/>
              <a:t>S꞉v</a:t>
            </a:r>
            <a:endParaRPr lang="ru-RU" sz="6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143240" y="1500174"/>
            <a:ext cx="2608407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6600" dirty="0" smtClean="0"/>
              <a:t>S = </a:t>
            </a:r>
            <a:r>
              <a:rPr lang="en-US" sz="6600" dirty="0" err="1" smtClean="0"/>
              <a:t>v∙t</a:t>
            </a:r>
            <a:endParaRPr lang="ru-RU" sz="660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3831-960A-4C74-9C4E-DA9FBCF4233B}" type="slidenum">
              <a:rPr lang="ru-RU" smtClean="0">
                <a:solidFill>
                  <a:schemeClr val="tx1"/>
                </a:solidFill>
              </a:rPr>
              <a:pPr/>
              <a:t>9</a:t>
            </a:fld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456</TotalTime>
  <Words>541</Words>
  <Application>Microsoft Office PowerPoint</Application>
  <PresentationFormat>Экран (4:3)</PresentationFormat>
  <Paragraphs>206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Трек</vt:lpstr>
      <vt:lpstr>Слайд 1</vt:lpstr>
      <vt:lpstr>Слайд 2</vt:lpstr>
      <vt:lpstr>МАТЕМАТИЧЕСКИЙ ДИКТАНТ</vt:lpstr>
      <vt:lpstr>Слайд 4</vt:lpstr>
      <vt:lpstr>Задачи на движение </vt:lpstr>
      <vt:lpstr>Слайд 6</vt:lpstr>
      <vt:lpstr>Слайд 7</vt:lpstr>
      <vt:lpstr>Слайд 8</vt:lpstr>
      <vt:lpstr>Слайд 9</vt:lpstr>
      <vt:lpstr>Задачи      I   группы.</vt:lpstr>
      <vt:lpstr>Алгоритм решения задачи</vt:lpstr>
      <vt:lpstr>Слайд 12</vt:lpstr>
      <vt:lpstr>Слайд 13</vt:lpstr>
      <vt:lpstr>Домашнее задание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29</cp:revision>
  <dcterms:created xsi:type="dcterms:W3CDTF">2014-11-20T18:26:55Z</dcterms:created>
  <dcterms:modified xsi:type="dcterms:W3CDTF">2015-04-19T09:48:55Z</dcterms:modified>
</cp:coreProperties>
</file>