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5" r:id="rId2"/>
    <p:sldId id="380" r:id="rId3"/>
    <p:sldId id="381" r:id="rId4"/>
    <p:sldId id="383" r:id="rId5"/>
    <p:sldId id="335" r:id="rId6"/>
    <p:sldId id="329" r:id="rId7"/>
    <p:sldId id="377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39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8EB"/>
    <a:srgbClr val="0099CC"/>
    <a:srgbClr val="B2B2B2"/>
    <a:srgbClr val="C0C0C0"/>
    <a:srgbClr val="DDDDDD"/>
    <a:srgbClr val="0000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76" autoAdjust="0"/>
    <p:restoredTop sz="92229" autoAdjust="0"/>
  </p:normalViewPr>
  <p:slideViewPr>
    <p:cSldViewPr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2DB27-BAC3-468A-85EB-AC5CF4CB320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C574C958-C99E-40AF-A028-367FB1A2519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</a:p>
      </dgm:t>
    </dgm:pt>
    <dgm:pt modelId="{7F3418D6-9742-4C5A-A2B0-67B8CDCD89CC}" type="parTrans" cxnId="{4272223F-5AB9-4156-8592-AFEA0E9C1BF5}">
      <dgm:prSet/>
      <dgm:spPr/>
      <dgm:t>
        <a:bodyPr/>
        <a:lstStyle/>
        <a:p>
          <a:endParaRPr lang="ru-RU"/>
        </a:p>
      </dgm:t>
    </dgm:pt>
    <dgm:pt modelId="{B134A87A-AD80-4202-A369-DAAD1F29A5E7}" type="sibTrans" cxnId="{4272223F-5AB9-4156-8592-AFEA0E9C1BF5}">
      <dgm:prSet/>
      <dgm:spPr/>
      <dgm:t>
        <a:bodyPr/>
        <a:lstStyle/>
        <a:p>
          <a:endParaRPr lang="ru-RU"/>
        </a:p>
      </dgm:t>
    </dgm:pt>
    <dgm:pt modelId="{CA853ADF-5BF5-4BAA-AE40-B46C31298C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 наглядного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моделирования</a:t>
          </a:r>
          <a:endParaRPr kumimoji="0" lang="ru-RU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27F4353-A1D2-4184-9DCD-A913A0E43E88}" type="parTrans" cxnId="{5DFB07AC-4438-4880-8E85-B4A1C94E31ED}">
      <dgm:prSet/>
      <dgm:spPr/>
      <dgm:t>
        <a:bodyPr/>
        <a:lstStyle/>
        <a:p>
          <a:endParaRPr lang="ru-RU"/>
        </a:p>
      </dgm:t>
    </dgm:pt>
    <dgm:pt modelId="{C77EED7E-E664-4697-8CC8-B67473F5D299}" type="sibTrans" cxnId="{5DFB07AC-4438-4880-8E85-B4A1C94E31ED}">
      <dgm:prSet/>
      <dgm:spPr/>
      <dgm:t>
        <a:bodyPr/>
        <a:lstStyle/>
        <a:p>
          <a:endParaRPr lang="ru-RU"/>
        </a:p>
      </dgm:t>
    </dgm:pt>
    <dgm:pt modelId="{6446863A-0E79-4406-8019-1857EA9E27C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3D3F79CE-38B9-4DDA-ADA4-523E87581FF2}" type="parTrans" cxnId="{2D9C3848-C76E-40EC-A101-22B4EB4F84A3}">
      <dgm:prSet/>
      <dgm:spPr/>
      <dgm:t>
        <a:bodyPr/>
        <a:lstStyle/>
        <a:p>
          <a:endParaRPr lang="ru-RU"/>
        </a:p>
      </dgm:t>
    </dgm:pt>
    <dgm:pt modelId="{FD020219-B4F5-4EFC-87E6-3FC46E2259C6}" type="sibTrans" cxnId="{2D9C3848-C76E-40EC-A101-22B4EB4F84A3}">
      <dgm:prSet/>
      <dgm:spPr/>
      <dgm:t>
        <a:bodyPr/>
        <a:lstStyle/>
        <a:p>
          <a:endParaRPr lang="ru-RU"/>
        </a:p>
      </dgm:t>
    </dgm:pt>
    <dgm:pt modelId="{76357669-323B-4EE0-9928-2D4F86AFEBA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Здоровьесберегающие</a:t>
          </a: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A2C9197D-4A79-4A65-B1DE-AA27D37675D4}" type="parTrans" cxnId="{B5441AA6-6C23-4F1D-98C1-82F7F4F8AFD6}">
      <dgm:prSet/>
      <dgm:spPr/>
      <dgm:t>
        <a:bodyPr/>
        <a:lstStyle/>
        <a:p>
          <a:endParaRPr lang="ru-RU"/>
        </a:p>
      </dgm:t>
    </dgm:pt>
    <dgm:pt modelId="{65943DE3-DF0E-48CD-B679-44F1A69E7DDB}" type="sibTrans" cxnId="{B5441AA6-6C23-4F1D-98C1-82F7F4F8AFD6}">
      <dgm:prSet/>
      <dgm:spPr/>
      <dgm:t>
        <a:bodyPr/>
        <a:lstStyle/>
        <a:p>
          <a:endParaRPr lang="ru-RU"/>
        </a:p>
      </dgm:t>
    </dgm:pt>
    <dgm:pt modelId="{7F0650A4-4641-4163-AD60-8812DC3182B0}">
      <dgm:prSet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Мнемотехника</a:t>
          </a:r>
          <a:endParaRPr lang="ru-RU" sz="1000" b="1" dirty="0">
            <a:solidFill>
              <a:schemeClr val="tx1"/>
            </a:solidFill>
          </a:endParaRPr>
        </a:p>
      </dgm:t>
    </dgm:pt>
    <dgm:pt modelId="{0D0FC43D-2606-4C7B-B29C-C3CBD7EEF93A}" type="parTrans" cxnId="{C04A1F56-7B5A-45FC-88F4-8BA774C8E462}">
      <dgm:prSet/>
      <dgm:spPr/>
      <dgm:t>
        <a:bodyPr/>
        <a:lstStyle/>
        <a:p>
          <a:endParaRPr lang="ru-RU"/>
        </a:p>
      </dgm:t>
    </dgm:pt>
    <dgm:pt modelId="{F5B43927-57AB-4C04-A303-DB5DFC012ED4}" type="sibTrans" cxnId="{C04A1F56-7B5A-45FC-88F4-8BA774C8E462}">
      <dgm:prSet/>
      <dgm:spPr/>
      <dgm:t>
        <a:bodyPr/>
        <a:lstStyle/>
        <a:p>
          <a:endParaRPr lang="ru-RU"/>
        </a:p>
      </dgm:t>
    </dgm:pt>
    <dgm:pt modelId="{DCE2E687-71FC-4DEE-B622-5181B917342E}" type="pres">
      <dgm:prSet presAssocID="{B8B2DB27-BAC3-468A-85EB-AC5CF4CB32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327ED0-67E3-4753-A83E-7C132FB39FAC}" type="pres">
      <dgm:prSet presAssocID="{C574C958-C99E-40AF-A028-367FB1A25199}" presName="centerShape" presStyleLbl="node0" presStyleIdx="0" presStyleCnt="1" custScaleX="123483" custScaleY="116562"/>
      <dgm:spPr/>
      <dgm:t>
        <a:bodyPr/>
        <a:lstStyle/>
        <a:p>
          <a:endParaRPr lang="ru-RU"/>
        </a:p>
      </dgm:t>
    </dgm:pt>
    <dgm:pt modelId="{D0B87F55-324A-4856-8BE8-4CDE47591E8D}" type="pres">
      <dgm:prSet presAssocID="{727F4353-A1D2-4184-9DCD-A913A0E43E88}" presName="Name9" presStyleLbl="parChTrans1D2" presStyleIdx="0" presStyleCnt="4"/>
      <dgm:spPr/>
      <dgm:t>
        <a:bodyPr/>
        <a:lstStyle/>
        <a:p>
          <a:endParaRPr lang="ru-RU"/>
        </a:p>
      </dgm:t>
    </dgm:pt>
    <dgm:pt modelId="{AACB5785-8F11-4CF3-AFAA-36CD5C4AC72E}" type="pres">
      <dgm:prSet presAssocID="{727F4353-A1D2-4184-9DCD-A913A0E43E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3DE09E6-D1DF-4294-91A6-433775F427EC}" type="pres">
      <dgm:prSet presAssocID="{CA853ADF-5BF5-4BAA-AE40-B46C31298C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44081-F6A6-4ECD-AB04-6A105AC90D2A}" type="pres">
      <dgm:prSet presAssocID="{3D3F79CE-38B9-4DDA-ADA4-523E87581FF2}" presName="Name9" presStyleLbl="parChTrans1D2" presStyleIdx="1" presStyleCnt="4"/>
      <dgm:spPr/>
      <dgm:t>
        <a:bodyPr/>
        <a:lstStyle/>
        <a:p>
          <a:endParaRPr lang="ru-RU"/>
        </a:p>
      </dgm:t>
    </dgm:pt>
    <dgm:pt modelId="{496FC6AC-7887-458B-8455-10D05E1314A9}" type="pres">
      <dgm:prSet presAssocID="{3D3F79CE-38B9-4DDA-ADA4-523E87581FF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4EEEC6A-A2AF-4225-910E-8E780B1D0C1E}" type="pres">
      <dgm:prSet presAssocID="{6446863A-0E79-4406-8019-1857EA9E27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7B68B-638E-4087-B875-B3F9741D5DDE}" type="pres">
      <dgm:prSet presAssocID="{A2C9197D-4A79-4A65-B1DE-AA27D37675D4}" presName="Name9" presStyleLbl="parChTrans1D2" presStyleIdx="2" presStyleCnt="4"/>
      <dgm:spPr/>
      <dgm:t>
        <a:bodyPr/>
        <a:lstStyle/>
        <a:p>
          <a:endParaRPr lang="ru-RU"/>
        </a:p>
      </dgm:t>
    </dgm:pt>
    <dgm:pt modelId="{D1C6FAA3-A0D0-433F-A7D4-5508B442EF8E}" type="pres">
      <dgm:prSet presAssocID="{A2C9197D-4A79-4A65-B1DE-AA27D37675D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1D3219A-F653-451A-9CB9-37B9DCB73128}" type="pres">
      <dgm:prSet presAssocID="{76357669-323B-4EE0-9928-2D4F86AFEB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A9C91-1638-410D-B2FD-9CD45001CB2F}" type="pres">
      <dgm:prSet presAssocID="{0D0FC43D-2606-4C7B-B29C-C3CBD7EEF93A}" presName="Name9" presStyleLbl="parChTrans1D2" presStyleIdx="3" presStyleCnt="4"/>
      <dgm:spPr/>
      <dgm:t>
        <a:bodyPr/>
        <a:lstStyle/>
        <a:p>
          <a:endParaRPr lang="ru-RU"/>
        </a:p>
      </dgm:t>
    </dgm:pt>
    <dgm:pt modelId="{15CF00E3-7104-4114-9BA9-C6BD186B3118}" type="pres">
      <dgm:prSet presAssocID="{0D0FC43D-2606-4C7B-B29C-C3CBD7EEF93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3DB2B4B-601B-47E5-8497-55600886097C}" type="pres">
      <dgm:prSet presAssocID="{7F0650A4-4641-4163-AD60-8812DC3182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61B87-C457-4B08-8811-48FC71AE8BA3}" type="presOf" srcId="{727F4353-A1D2-4184-9DCD-A913A0E43E88}" destId="{D0B87F55-324A-4856-8BE8-4CDE47591E8D}" srcOrd="0" destOrd="0" presId="urn:microsoft.com/office/officeart/2005/8/layout/radial1"/>
    <dgm:cxn modelId="{0FDDA529-D87D-43BF-84A4-56DFABD05417}" type="presOf" srcId="{CA853ADF-5BF5-4BAA-AE40-B46C31298C39}" destId="{53DE09E6-D1DF-4294-91A6-433775F427EC}" srcOrd="0" destOrd="0" presId="urn:microsoft.com/office/officeart/2005/8/layout/radial1"/>
    <dgm:cxn modelId="{BF4AA390-B2DD-42FF-BECA-22861D1EC08B}" type="presOf" srcId="{0D0FC43D-2606-4C7B-B29C-C3CBD7EEF93A}" destId="{6ECA9C91-1638-410D-B2FD-9CD45001CB2F}" srcOrd="0" destOrd="0" presId="urn:microsoft.com/office/officeart/2005/8/layout/radial1"/>
    <dgm:cxn modelId="{24F80D65-4036-4323-99F9-DFACA3684AC5}" type="presOf" srcId="{727F4353-A1D2-4184-9DCD-A913A0E43E88}" destId="{AACB5785-8F11-4CF3-AFAA-36CD5C4AC72E}" srcOrd="1" destOrd="0" presId="urn:microsoft.com/office/officeart/2005/8/layout/radial1"/>
    <dgm:cxn modelId="{4272223F-5AB9-4156-8592-AFEA0E9C1BF5}" srcId="{B8B2DB27-BAC3-468A-85EB-AC5CF4CB3200}" destId="{C574C958-C99E-40AF-A028-367FB1A25199}" srcOrd="0" destOrd="0" parTransId="{7F3418D6-9742-4C5A-A2B0-67B8CDCD89CC}" sibTransId="{B134A87A-AD80-4202-A369-DAAD1F29A5E7}"/>
    <dgm:cxn modelId="{3BDF7ADC-3469-41D0-9895-57F94A09B8FF}" type="presOf" srcId="{3D3F79CE-38B9-4DDA-ADA4-523E87581FF2}" destId="{496FC6AC-7887-458B-8455-10D05E1314A9}" srcOrd="1" destOrd="0" presId="urn:microsoft.com/office/officeart/2005/8/layout/radial1"/>
    <dgm:cxn modelId="{2D9C3848-C76E-40EC-A101-22B4EB4F84A3}" srcId="{C574C958-C99E-40AF-A028-367FB1A25199}" destId="{6446863A-0E79-4406-8019-1857EA9E27C8}" srcOrd="1" destOrd="0" parTransId="{3D3F79CE-38B9-4DDA-ADA4-523E87581FF2}" sibTransId="{FD020219-B4F5-4EFC-87E6-3FC46E2259C6}"/>
    <dgm:cxn modelId="{6ABDD25D-534A-435C-81B8-B89107794A1A}" type="presOf" srcId="{3D3F79CE-38B9-4DDA-ADA4-523E87581FF2}" destId="{EE244081-F6A6-4ECD-AB04-6A105AC90D2A}" srcOrd="0" destOrd="0" presId="urn:microsoft.com/office/officeart/2005/8/layout/radial1"/>
    <dgm:cxn modelId="{11B64D5A-51EF-4F37-B543-88F519776CA5}" type="presOf" srcId="{A2C9197D-4A79-4A65-B1DE-AA27D37675D4}" destId="{B257B68B-638E-4087-B875-B3F9741D5DDE}" srcOrd="0" destOrd="0" presId="urn:microsoft.com/office/officeart/2005/8/layout/radial1"/>
    <dgm:cxn modelId="{B5441AA6-6C23-4F1D-98C1-82F7F4F8AFD6}" srcId="{C574C958-C99E-40AF-A028-367FB1A25199}" destId="{76357669-323B-4EE0-9928-2D4F86AFEBAD}" srcOrd="2" destOrd="0" parTransId="{A2C9197D-4A79-4A65-B1DE-AA27D37675D4}" sibTransId="{65943DE3-DF0E-48CD-B679-44F1A69E7DDB}"/>
    <dgm:cxn modelId="{01401AF8-20F8-424B-9901-D98538F90D6F}" type="presOf" srcId="{7F0650A4-4641-4163-AD60-8812DC3182B0}" destId="{F3DB2B4B-601B-47E5-8497-55600886097C}" srcOrd="0" destOrd="0" presId="urn:microsoft.com/office/officeart/2005/8/layout/radial1"/>
    <dgm:cxn modelId="{07892D2D-DE00-4D18-A047-E6604C47A890}" type="presOf" srcId="{0D0FC43D-2606-4C7B-B29C-C3CBD7EEF93A}" destId="{15CF00E3-7104-4114-9BA9-C6BD186B3118}" srcOrd="1" destOrd="0" presId="urn:microsoft.com/office/officeart/2005/8/layout/radial1"/>
    <dgm:cxn modelId="{33A8E782-FD88-4B41-8BA7-A347B54C5CDA}" type="presOf" srcId="{76357669-323B-4EE0-9928-2D4F86AFEBAD}" destId="{A1D3219A-F653-451A-9CB9-37B9DCB73128}" srcOrd="0" destOrd="0" presId="urn:microsoft.com/office/officeart/2005/8/layout/radial1"/>
    <dgm:cxn modelId="{A77213A7-B4C6-47FF-BD4D-F0B71084D410}" type="presOf" srcId="{6446863A-0E79-4406-8019-1857EA9E27C8}" destId="{04EEEC6A-A2AF-4225-910E-8E780B1D0C1E}" srcOrd="0" destOrd="0" presId="urn:microsoft.com/office/officeart/2005/8/layout/radial1"/>
    <dgm:cxn modelId="{5BE12813-6F52-422C-BC01-288B455A1567}" type="presOf" srcId="{C574C958-C99E-40AF-A028-367FB1A25199}" destId="{CB327ED0-67E3-4753-A83E-7C132FB39FAC}" srcOrd="0" destOrd="0" presId="urn:microsoft.com/office/officeart/2005/8/layout/radial1"/>
    <dgm:cxn modelId="{C0C6E3EC-6F07-41B2-9354-4D5B46A8F843}" type="presOf" srcId="{B8B2DB27-BAC3-468A-85EB-AC5CF4CB3200}" destId="{DCE2E687-71FC-4DEE-B622-5181B917342E}" srcOrd="0" destOrd="0" presId="urn:microsoft.com/office/officeart/2005/8/layout/radial1"/>
    <dgm:cxn modelId="{5DFB07AC-4438-4880-8E85-B4A1C94E31ED}" srcId="{C574C958-C99E-40AF-A028-367FB1A25199}" destId="{CA853ADF-5BF5-4BAA-AE40-B46C31298C39}" srcOrd="0" destOrd="0" parTransId="{727F4353-A1D2-4184-9DCD-A913A0E43E88}" sibTransId="{C77EED7E-E664-4697-8CC8-B67473F5D299}"/>
    <dgm:cxn modelId="{C04A1F56-7B5A-45FC-88F4-8BA774C8E462}" srcId="{C574C958-C99E-40AF-A028-367FB1A25199}" destId="{7F0650A4-4641-4163-AD60-8812DC3182B0}" srcOrd="3" destOrd="0" parTransId="{0D0FC43D-2606-4C7B-B29C-C3CBD7EEF93A}" sibTransId="{F5B43927-57AB-4C04-A303-DB5DFC012ED4}"/>
    <dgm:cxn modelId="{2D9B46D7-A0E7-44EE-9349-9DAA9AB2F005}" type="presOf" srcId="{A2C9197D-4A79-4A65-B1DE-AA27D37675D4}" destId="{D1C6FAA3-A0D0-433F-A7D4-5508B442EF8E}" srcOrd="1" destOrd="0" presId="urn:microsoft.com/office/officeart/2005/8/layout/radial1"/>
    <dgm:cxn modelId="{5C5B04D4-D6AA-416D-9B3E-E9EAF59E7279}" type="presParOf" srcId="{DCE2E687-71FC-4DEE-B622-5181B917342E}" destId="{CB327ED0-67E3-4753-A83E-7C132FB39FAC}" srcOrd="0" destOrd="0" presId="urn:microsoft.com/office/officeart/2005/8/layout/radial1"/>
    <dgm:cxn modelId="{7BF7A71D-A3FE-42DC-8464-4F9347A4DB74}" type="presParOf" srcId="{DCE2E687-71FC-4DEE-B622-5181B917342E}" destId="{D0B87F55-324A-4856-8BE8-4CDE47591E8D}" srcOrd="1" destOrd="0" presId="urn:microsoft.com/office/officeart/2005/8/layout/radial1"/>
    <dgm:cxn modelId="{6B08C989-286C-48C3-BA7B-9750A8A670A4}" type="presParOf" srcId="{D0B87F55-324A-4856-8BE8-4CDE47591E8D}" destId="{AACB5785-8F11-4CF3-AFAA-36CD5C4AC72E}" srcOrd="0" destOrd="0" presId="urn:microsoft.com/office/officeart/2005/8/layout/radial1"/>
    <dgm:cxn modelId="{71296CC2-CC31-4474-AA2F-4C721AB3325D}" type="presParOf" srcId="{DCE2E687-71FC-4DEE-B622-5181B917342E}" destId="{53DE09E6-D1DF-4294-91A6-433775F427EC}" srcOrd="2" destOrd="0" presId="urn:microsoft.com/office/officeart/2005/8/layout/radial1"/>
    <dgm:cxn modelId="{8EF037A8-A598-40C0-99C5-D1870548DA62}" type="presParOf" srcId="{DCE2E687-71FC-4DEE-B622-5181B917342E}" destId="{EE244081-F6A6-4ECD-AB04-6A105AC90D2A}" srcOrd="3" destOrd="0" presId="urn:microsoft.com/office/officeart/2005/8/layout/radial1"/>
    <dgm:cxn modelId="{502FB045-C574-4E1D-A432-2CBBE1BE73FB}" type="presParOf" srcId="{EE244081-F6A6-4ECD-AB04-6A105AC90D2A}" destId="{496FC6AC-7887-458B-8455-10D05E1314A9}" srcOrd="0" destOrd="0" presId="urn:microsoft.com/office/officeart/2005/8/layout/radial1"/>
    <dgm:cxn modelId="{269CF625-F291-4870-9413-2060C7F60C6A}" type="presParOf" srcId="{DCE2E687-71FC-4DEE-B622-5181B917342E}" destId="{04EEEC6A-A2AF-4225-910E-8E780B1D0C1E}" srcOrd="4" destOrd="0" presId="urn:microsoft.com/office/officeart/2005/8/layout/radial1"/>
    <dgm:cxn modelId="{5F43403B-FF97-4C7A-8B8E-2C34D4B08AF2}" type="presParOf" srcId="{DCE2E687-71FC-4DEE-B622-5181B917342E}" destId="{B257B68B-638E-4087-B875-B3F9741D5DDE}" srcOrd="5" destOrd="0" presId="urn:microsoft.com/office/officeart/2005/8/layout/radial1"/>
    <dgm:cxn modelId="{D44DBA52-BA16-4126-9EBD-F40879C10646}" type="presParOf" srcId="{B257B68B-638E-4087-B875-B3F9741D5DDE}" destId="{D1C6FAA3-A0D0-433F-A7D4-5508B442EF8E}" srcOrd="0" destOrd="0" presId="urn:microsoft.com/office/officeart/2005/8/layout/radial1"/>
    <dgm:cxn modelId="{2E257D4D-0DD5-478E-90C5-0C6F31F8911F}" type="presParOf" srcId="{DCE2E687-71FC-4DEE-B622-5181B917342E}" destId="{A1D3219A-F653-451A-9CB9-37B9DCB73128}" srcOrd="6" destOrd="0" presId="urn:microsoft.com/office/officeart/2005/8/layout/radial1"/>
    <dgm:cxn modelId="{67DA0E44-98DC-425E-8C0C-2B3EE199F903}" type="presParOf" srcId="{DCE2E687-71FC-4DEE-B622-5181B917342E}" destId="{6ECA9C91-1638-410D-B2FD-9CD45001CB2F}" srcOrd="7" destOrd="0" presId="urn:microsoft.com/office/officeart/2005/8/layout/radial1"/>
    <dgm:cxn modelId="{B18D73AA-01C1-41FF-AFFF-37F5EC4EA89F}" type="presParOf" srcId="{6ECA9C91-1638-410D-B2FD-9CD45001CB2F}" destId="{15CF00E3-7104-4114-9BA9-C6BD186B3118}" srcOrd="0" destOrd="0" presId="urn:microsoft.com/office/officeart/2005/8/layout/radial1"/>
    <dgm:cxn modelId="{019D04CE-99C6-4D73-B3E5-9293D68C2396}" type="presParOf" srcId="{DCE2E687-71FC-4DEE-B622-5181B917342E}" destId="{F3DB2B4B-601B-47E5-8497-55600886097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27ED0-67E3-4753-A83E-7C132FB39FAC}">
      <dsp:nvSpPr>
        <dsp:cNvPr id="0" name=""/>
        <dsp:cNvSpPr/>
      </dsp:nvSpPr>
      <dsp:spPr>
        <a:xfrm>
          <a:off x="3168156" y="1800201"/>
          <a:ext cx="1801212" cy="1700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</a:p>
      </dsp:txBody>
      <dsp:txXfrm>
        <a:off x="3431937" y="2049198"/>
        <a:ext cx="1273650" cy="1202264"/>
      </dsp:txXfrm>
    </dsp:sp>
    <dsp:sp modelId="{D0B87F55-324A-4856-8BE8-4CDE47591E8D}">
      <dsp:nvSpPr>
        <dsp:cNvPr id="0" name=""/>
        <dsp:cNvSpPr/>
      </dsp:nvSpPr>
      <dsp:spPr>
        <a:xfrm rot="16200000">
          <a:off x="3908985" y="1624291"/>
          <a:ext cx="319554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319554" y="16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0773" y="1632435"/>
        <a:ext cx="15977" cy="15977"/>
      </dsp:txXfrm>
    </dsp:sp>
    <dsp:sp modelId="{53DE09E6-D1DF-4294-91A6-433775F427EC}">
      <dsp:nvSpPr>
        <dsp:cNvPr id="0" name=""/>
        <dsp:cNvSpPr/>
      </dsp:nvSpPr>
      <dsp:spPr>
        <a:xfrm>
          <a:off x="3339426" y="21974"/>
          <a:ext cx="1458672" cy="1458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 наглядного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моделирования</a:t>
          </a:r>
          <a:endParaRPr kumimoji="0" lang="ru-RU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553044" y="235592"/>
        <a:ext cx="1031436" cy="1031436"/>
      </dsp:txXfrm>
    </dsp:sp>
    <dsp:sp modelId="{EE244081-F6A6-4ECD-AB04-6A105AC90D2A}">
      <dsp:nvSpPr>
        <dsp:cNvPr id="0" name=""/>
        <dsp:cNvSpPr/>
      </dsp:nvSpPr>
      <dsp:spPr>
        <a:xfrm>
          <a:off x="4969368" y="2634198"/>
          <a:ext cx="269077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269077" y="16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97180" y="2643604"/>
        <a:ext cx="13453" cy="13453"/>
      </dsp:txXfrm>
    </dsp:sp>
    <dsp:sp modelId="{04EEEC6A-A2AF-4225-910E-8E780B1D0C1E}">
      <dsp:nvSpPr>
        <dsp:cNvPr id="0" name=""/>
        <dsp:cNvSpPr/>
      </dsp:nvSpPr>
      <dsp:spPr>
        <a:xfrm>
          <a:off x="5238446" y="1920994"/>
          <a:ext cx="1458672" cy="1458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5452064" y="2134612"/>
        <a:ext cx="1031436" cy="1031436"/>
      </dsp:txXfrm>
    </dsp:sp>
    <dsp:sp modelId="{B257B68B-638E-4087-B875-B3F9741D5DDE}">
      <dsp:nvSpPr>
        <dsp:cNvPr id="0" name=""/>
        <dsp:cNvSpPr/>
      </dsp:nvSpPr>
      <dsp:spPr>
        <a:xfrm rot="5400000">
          <a:off x="3908985" y="3644104"/>
          <a:ext cx="319554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319554" y="16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0773" y="3652248"/>
        <a:ext cx="15977" cy="15977"/>
      </dsp:txXfrm>
    </dsp:sp>
    <dsp:sp modelId="{A1D3219A-F653-451A-9CB9-37B9DCB73128}">
      <dsp:nvSpPr>
        <dsp:cNvPr id="0" name=""/>
        <dsp:cNvSpPr/>
      </dsp:nvSpPr>
      <dsp:spPr>
        <a:xfrm>
          <a:off x="3339426" y="3820014"/>
          <a:ext cx="1458672" cy="1458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Здоровьесберегающие</a:t>
          </a: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3553044" y="4033632"/>
        <a:ext cx="1031436" cy="1031436"/>
      </dsp:txXfrm>
    </dsp:sp>
    <dsp:sp modelId="{6ECA9C91-1638-410D-B2FD-9CD45001CB2F}">
      <dsp:nvSpPr>
        <dsp:cNvPr id="0" name=""/>
        <dsp:cNvSpPr/>
      </dsp:nvSpPr>
      <dsp:spPr>
        <a:xfrm rot="10800000">
          <a:off x="2899078" y="2634198"/>
          <a:ext cx="269077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269077" y="16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26890" y="2643604"/>
        <a:ext cx="13453" cy="13453"/>
      </dsp:txXfrm>
    </dsp:sp>
    <dsp:sp modelId="{F3DB2B4B-601B-47E5-8497-55600886097C}">
      <dsp:nvSpPr>
        <dsp:cNvPr id="0" name=""/>
        <dsp:cNvSpPr/>
      </dsp:nvSpPr>
      <dsp:spPr>
        <a:xfrm>
          <a:off x="1440405" y="1920994"/>
          <a:ext cx="1458672" cy="1458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Мнемотехника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654023" y="2134612"/>
        <a:ext cx="1031436" cy="103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B992BC-28B0-496E-BA4F-DFA8B8D5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dirty="0" smtClean="0"/>
              <a:t>1.В дошкольном учреждении должны быть созданы условия для развития речи детей в общении со взрослыми и сверстниками: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побуждают детей обращаться к взрослым с вопросами, суждениями, высказываниями;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побуждают детей к речевому общению между собой.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2.</a:t>
            </a:r>
            <a:r>
              <a:rPr lang="ru-RU" sz="800" dirty="0" smtClean="0"/>
              <a:t> Сотрудники задают детям образцы правильной литературной речи: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речь сотрудников четкая, ясная, красочная, полная, грамматически правильная;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в речь включаются разнообразные образцы речевого этикета.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3.</a:t>
            </a:r>
            <a:r>
              <a:rPr lang="ru-RU" sz="800" dirty="0" smtClean="0"/>
              <a:t> Сотрудники обеспечивают развитие звуковой культуры речи со стороны детей в соответствии с их возрастными особенностями: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следят за правильным произношением, в случае необходимости поправляют и упражняют детей (организуют звукоподражательные игры, проводят занятия по звуковому анализу слова, используют </a:t>
            </a:r>
            <a:r>
              <a:rPr lang="ru-RU" sz="800" dirty="0" err="1" smtClean="0"/>
              <a:t>чистоговорки</a:t>
            </a:r>
            <a:r>
              <a:rPr lang="ru-RU" sz="800" dirty="0" smtClean="0"/>
              <a:t>, скороговорки, загадки, стихотворения);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наблюдают за темпом и громкостью речи детей, в случае необходимости деликатно поправляют их.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4.</a:t>
            </a:r>
            <a:r>
              <a:rPr lang="ru-RU" sz="800" dirty="0" smtClean="0"/>
              <a:t> Сотрудники обеспечивают детям условия для обогащения их словаря с учетом возрастных особенностей: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обеспечивают детям условия для включения детьми называемых предметов и явлений в игру и предметную деятельность;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помогают ребенку овладеть названием предметов и явлений, их свойств, рассказывать о них;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обеспечивают развитие образной стороны речи (переносный смысл слов);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знакомят детей с синонимами, антонимами, омонимами.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5.</a:t>
            </a:r>
            <a:r>
              <a:rPr lang="ru-RU" sz="800" dirty="0" smtClean="0"/>
              <a:t> Сотрудники создают условия для овладения детьми грамматическим строем речи: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учат правильно связывать слова в падеже, числе, во времени, роде, пользоваться суффиксами;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учат формулировать вопросы и отвечать на них, строить предложения.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6.</a:t>
            </a:r>
            <a:r>
              <a:rPr lang="ru-RU" sz="800" dirty="0" smtClean="0"/>
              <a:t> Сотрудники развивают у детей связную речь с учетом их возрастных особенностей: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поощряют детей к рассказыванию, развернутому изложению определенного содержания;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организуют диалоги между детьми и со взрослыми.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7.</a:t>
            </a:r>
            <a:r>
              <a:rPr lang="ru-RU" sz="800" dirty="0" smtClean="0"/>
              <a:t> Уделяют специальное внимание развитию у детей понимания речи, упражняя детей в выполнении словесной инструкции.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8.</a:t>
            </a:r>
            <a:r>
              <a:rPr lang="ru-RU" sz="800" dirty="0" smtClean="0"/>
              <a:t> Сотрудники создают условия для развития планирующей и регулирующей функции речи детей в соответствии с их возрастными особенностями: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стимулируют детей комментировать свою речь;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упражняют в умении планировать свою деятельность.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9.</a:t>
            </a:r>
            <a:r>
              <a:rPr lang="ru-RU" sz="800" dirty="0" smtClean="0"/>
              <a:t> Приобщают детей к культуре чтения художественной литературы.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10.</a:t>
            </a:r>
            <a:r>
              <a:rPr lang="ru-RU" sz="800" dirty="0" smtClean="0"/>
              <a:t> Сотрудники поощряют детское словотворчество. </a:t>
            </a:r>
          </a:p>
          <a:p>
            <a:pPr>
              <a:lnSpc>
                <a:spcPct val="80000"/>
              </a:lnSpc>
            </a:pPr>
            <a:endParaRPr lang="ru-RU" sz="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C6E4-E5EC-4221-9C87-A2B2D181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FB0-F932-43E1-9E58-D0FECC4B0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1AC4-63A1-4516-AF7D-ADFFE5E70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6E12-ECF9-43CA-8117-BF80AF9A0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FB29-3BC0-4A30-98BB-CD41A917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6A04-4BB2-4D43-9049-DC315860A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5F3E-25BB-46B7-B069-B1FD9DBC9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359E-DDFD-4F99-84D6-655A2013E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FFF8-73D4-49BE-BD24-19D7FE3CE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5F19-6236-4D98-9CC3-D451B9AAC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D5AE-A3BD-484F-A607-6CD47F8F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9F61-E11E-4B44-9921-814BC88AD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7DB761A-3483-48CC-8AB1-6546B7A0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3138"/>
            <a:ext cx="7773988" cy="4248150"/>
          </a:xfrm>
        </p:spPr>
        <p:txBody>
          <a:bodyPr/>
          <a:lstStyle/>
          <a:p>
            <a:pPr algn="ctr"/>
            <a:r>
              <a:rPr lang="ru-RU" dirty="0" smtClean="0"/>
              <a:t>Использование педагогических технологий для повышения эффективности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-образовательной работы по развитию связной речи</a:t>
            </a:r>
            <a:endParaRPr lang="ru-RU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229600" cy="746125"/>
          </a:xfrm>
        </p:spPr>
        <p:txBody>
          <a:bodyPr/>
          <a:lstStyle/>
          <a:p>
            <a:pPr algn="ctr"/>
            <a:r>
              <a:rPr lang="ru-RU" sz="3200" dirty="0" err="1"/>
              <a:t>Здоровьесберегающие</a:t>
            </a:r>
            <a:r>
              <a:rPr lang="ru-RU" sz="3200" dirty="0"/>
              <a:t> </a:t>
            </a:r>
            <a:r>
              <a:rPr lang="ru-RU" sz="3200" dirty="0" smtClean="0"/>
              <a:t>технологии </a:t>
            </a:r>
            <a:endParaRPr lang="ru-RU" sz="3200" dirty="0"/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6"/>
          </a:xfrm>
        </p:spPr>
        <p:txBody>
          <a:bodyPr/>
          <a:lstStyle/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Среди воспитанников с проблемами в речевом развитии высок процент тех, у кого имеются проблемы с развитием общей и мелкой моторики, памяти, внимания, мышления.</a:t>
            </a:r>
          </a:p>
          <a:p>
            <a:pPr marL="0" indent="342900" algn="just">
              <a:buFontTx/>
              <a:buNone/>
            </a:pPr>
            <a:endParaRPr lang="ru-RU" sz="2000" dirty="0" smtClean="0">
              <a:solidFill>
                <a:srgbClr val="003300"/>
              </a:solidFill>
            </a:endParaRP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Для этого используются </a:t>
            </a:r>
            <a:r>
              <a:rPr lang="ru-RU" sz="2000" dirty="0" err="1" smtClean="0">
                <a:solidFill>
                  <a:srgbClr val="003300"/>
                </a:solidFill>
              </a:rPr>
              <a:t>здоровьесберегающие</a:t>
            </a:r>
            <a:r>
              <a:rPr lang="ru-RU" sz="2000" dirty="0" smtClean="0">
                <a:solidFill>
                  <a:srgbClr val="003300"/>
                </a:solidFill>
              </a:rPr>
              <a:t> технологии: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артикуляционная гимнастика;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пальчиковая гимнастика;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физкультурные минутки;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дыхательная гимнастика.</a:t>
            </a:r>
          </a:p>
        </p:txBody>
      </p:sp>
    </p:spTree>
    <p:extLst>
      <p:ext uri="{BB962C8B-B14F-4D97-AF65-F5344CB8AC3E}">
        <p14:creationId xmlns:p14="http://schemas.microsoft.com/office/powerpoint/2010/main" val="332781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229600" cy="746125"/>
          </a:xfrm>
        </p:spPr>
        <p:txBody>
          <a:bodyPr/>
          <a:lstStyle/>
          <a:p>
            <a:pPr algn="ctr"/>
            <a:r>
              <a:rPr lang="ru-RU" sz="3200" dirty="0" err="1"/>
              <a:t>Здоровьесберегающие</a:t>
            </a:r>
            <a:r>
              <a:rPr lang="ru-RU" sz="3200" dirty="0"/>
              <a:t> </a:t>
            </a:r>
            <a:r>
              <a:rPr lang="ru-RU" sz="3200" dirty="0" smtClean="0"/>
              <a:t>технологии </a:t>
            </a:r>
            <a:endParaRPr lang="ru-RU" sz="3200" dirty="0"/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6"/>
          </a:xfrm>
        </p:spPr>
        <p:txBody>
          <a:bodyPr/>
          <a:lstStyle/>
          <a:p>
            <a:pPr marL="0" indent="342900" algn="just">
              <a:buFontTx/>
              <a:buNone/>
            </a:pPr>
            <a:r>
              <a:rPr lang="ru-RU" sz="2000" b="1" dirty="0" smtClean="0">
                <a:solidFill>
                  <a:srgbClr val="003300"/>
                </a:solidFill>
              </a:rPr>
              <a:t>Артикуляционная гимнастика</a:t>
            </a:r>
            <a:r>
              <a:rPr lang="ru-RU" sz="2000" dirty="0" smtClean="0">
                <a:solidFill>
                  <a:srgbClr val="003300"/>
                </a:solidFill>
              </a:rPr>
              <a:t> – выработка правильных полноценных движений и определенных положений артикуляционных органов, необходимых для правильного произношения звуков.</a:t>
            </a:r>
          </a:p>
        </p:txBody>
      </p:sp>
      <p:pic>
        <p:nvPicPr>
          <p:cNvPr id="3074" name="Picture 2" descr="E:\МДОУ-79\Логопедическая группа\Использование педагогических технологий\DSCN4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70452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8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229600" cy="746125"/>
          </a:xfrm>
        </p:spPr>
        <p:txBody>
          <a:bodyPr/>
          <a:lstStyle/>
          <a:p>
            <a:pPr algn="ctr"/>
            <a:r>
              <a:rPr lang="ru-RU" sz="3200" dirty="0" err="1"/>
              <a:t>Здоровьесберегающие</a:t>
            </a:r>
            <a:r>
              <a:rPr lang="ru-RU" sz="3200" dirty="0"/>
              <a:t> </a:t>
            </a:r>
            <a:r>
              <a:rPr lang="ru-RU" sz="3200" dirty="0" smtClean="0"/>
              <a:t>технологии </a:t>
            </a:r>
            <a:endParaRPr lang="ru-RU" sz="3200" dirty="0"/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744416"/>
          </a:xfrm>
        </p:spPr>
        <p:txBody>
          <a:bodyPr/>
          <a:lstStyle/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С.А. Сухомлинский писал, что истоки способностей и дарования детей </a:t>
            </a:r>
            <a:r>
              <a:rPr lang="ru-RU" sz="2000" b="1" dirty="0" smtClean="0">
                <a:solidFill>
                  <a:srgbClr val="003300"/>
                </a:solidFill>
              </a:rPr>
              <a:t>на кончиках их пальцев</a:t>
            </a:r>
            <a:r>
              <a:rPr lang="ru-RU" sz="2000" dirty="0" smtClean="0">
                <a:solidFill>
                  <a:srgbClr val="003300"/>
                </a:solidFill>
              </a:rPr>
              <a:t>. От них, образно говоря, идут тончайшие ручейки, которые питают источники творческой мысли. Чем больше мастерства в детской руке, тем ребенок умнее.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Систематические упражнения по тренировке движения пальцев оказывают стимулирующее внимание на развитие речи ребенка.</a:t>
            </a:r>
          </a:p>
        </p:txBody>
      </p:sp>
      <p:pic>
        <p:nvPicPr>
          <p:cNvPr id="4098" name="Picture 2" descr="E:\МДОУ-79\Логопедическая группа\Использование педагогических технологий\DSCN41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4297"/>
          <a:stretch/>
        </p:blipFill>
        <p:spPr bwMode="auto">
          <a:xfrm>
            <a:off x="3131840" y="3644389"/>
            <a:ext cx="3094509" cy="3067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9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229600" cy="746125"/>
          </a:xfrm>
        </p:spPr>
        <p:txBody>
          <a:bodyPr/>
          <a:lstStyle/>
          <a:p>
            <a:pPr algn="ctr"/>
            <a:r>
              <a:rPr lang="ru-RU" sz="3200" dirty="0" err="1"/>
              <a:t>Здоровьесберегающие</a:t>
            </a:r>
            <a:r>
              <a:rPr lang="ru-RU" sz="3200" dirty="0"/>
              <a:t> </a:t>
            </a:r>
            <a:r>
              <a:rPr lang="ru-RU" sz="3200" dirty="0" smtClean="0"/>
              <a:t>технологии </a:t>
            </a:r>
            <a:endParaRPr lang="ru-RU" sz="3200" dirty="0"/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6"/>
          </a:xfrm>
        </p:spPr>
        <p:txBody>
          <a:bodyPr/>
          <a:lstStyle/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При проявлении утомления, снижения работоспособности, при потере интереса и внимания в структуру занятия включаем </a:t>
            </a:r>
            <a:r>
              <a:rPr lang="ru-RU" sz="2000" b="1" dirty="0" smtClean="0">
                <a:solidFill>
                  <a:srgbClr val="003300"/>
                </a:solidFill>
              </a:rPr>
              <a:t>физкультурные минутки</a:t>
            </a:r>
            <a:r>
              <a:rPr lang="ru-RU" sz="2000" dirty="0" smtClean="0">
                <a:solidFill>
                  <a:srgbClr val="003300"/>
                </a:solidFill>
              </a:rPr>
              <a:t>. Это форма двигательной нагрузки, является необходимым условием для поддержания высокой работоспособности и сохранения здоровья воспитанников.</a:t>
            </a:r>
          </a:p>
        </p:txBody>
      </p:sp>
      <p:pic>
        <p:nvPicPr>
          <p:cNvPr id="5122" name="Picture 2" descr="E:\МДОУ-79\Логопедическая группа\Использование педагогических технологий\DSCN41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33548" r="15943" b="1"/>
          <a:stretch/>
        </p:blipFill>
        <p:spPr bwMode="auto">
          <a:xfrm>
            <a:off x="2411760" y="3284984"/>
            <a:ext cx="4390916" cy="3328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7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712968" cy="746125"/>
          </a:xfrm>
        </p:spPr>
        <p:txBody>
          <a:bodyPr/>
          <a:lstStyle/>
          <a:p>
            <a:pPr algn="ctr"/>
            <a:r>
              <a:rPr lang="ru-RU" sz="3200" dirty="0" smtClean="0"/>
              <a:t>Игровые технологии</a:t>
            </a:r>
            <a:endParaRPr lang="ru-RU" sz="3200" dirty="0"/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744416"/>
          </a:xfrm>
        </p:spPr>
        <p:txBody>
          <a:bodyPr/>
          <a:lstStyle/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В игре и через игровое общения у растущего человека проявляется и формируется мировоззрение, потребность воздействовать на мир, адекватно воспринимать происходящее.</a:t>
            </a:r>
          </a:p>
          <a:p>
            <a:pPr marL="0" indent="342900" algn="just">
              <a:buFontTx/>
              <a:buNone/>
            </a:pPr>
            <a:endParaRPr lang="ru-RU" sz="2000" dirty="0" smtClean="0">
              <a:solidFill>
                <a:srgbClr val="003300"/>
              </a:solidFill>
            </a:endParaRP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Игровые </a:t>
            </a:r>
            <a:r>
              <a:rPr lang="ru-RU" sz="2000" dirty="0">
                <a:solidFill>
                  <a:srgbClr val="003300"/>
                </a:solidFill>
              </a:rPr>
              <a:t>технологии речевого развития дошкольников условно можно разделить на </a:t>
            </a:r>
            <a:r>
              <a:rPr lang="ru-RU" sz="2000" dirty="0" smtClean="0">
                <a:solidFill>
                  <a:srgbClr val="003300"/>
                </a:solidFill>
              </a:rPr>
              <a:t>группы: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дидактические игры;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настольно-печатные игры;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театрализованные игры;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сюжетно-дидактические игры.</a:t>
            </a:r>
          </a:p>
        </p:txBody>
      </p:sp>
      <p:pic>
        <p:nvPicPr>
          <p:cNvPr id="2050" name="Picture 2" descr="E:\МДОУ-79\Логопедическая группа\Использование педагогических технологий\DSCN42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b="10191"/>
          <a:stretch/>
        </p:blipFill>
        <p:spPr bwMode="auto">
          <a:xfrm>
            <a:off x="4788024" y="3717032"/>
            <a:ext cx="4216872" cy="2990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3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6"/>
          </a:xfrm>
        </p:spPr>
        <p:txBody>
          <a:bodyPr/>
          <a:lstStyle/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Таким образом, в результате занятий с применением современных образовательных технологий у детей </a:t>
            </a:r>
            <a:r>
              <a:rPr lang="ru-RU" sz="2000" dirty="0">
                <a:solidFill>
                  <a:srgbClr val="003300"/>
                </a:solidFill>
              </a:rPr>
              <a:t>с</a:t>
            </a:r>
            <a:r>
              <a:rPr lang="ru-RU" sz="2000" dirty="0" smtClean="0">
                <a:solidFill>
                  <a:srgbClr val="003300"/>
                </a:solidFill>
              </a:rPr>
              <a:t>нимается чувство скованности, преодолевается застенчивость, постепенно развивается логика мышления, речевая и общая инициатива.</a:t>
            </a:r>
          </a:p>
        </p:txBody>
      </p:sp>
      <p:pic>
        <p:nvPicPr>
          <p:cNvPr id="7170" name="Picture 2" descr="E:\МДОУ-79\Логопедическая группа\Использование педагогических технологий\DSCN41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9" t="11172" b="8681"/>
          <a:stretch/>
        </p:blipFill>
        <p:spPr bwMode="auto">
          <a:xfrm>
            <a:off x="2555776" y="3088071"/>
            <a:ext cx="4180723" cy="3509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3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284538"/>
            <a:ext cx="8229600" cy="74612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116632"/>
            <a:ext cx="8291512" cy="1031875"/>
          </a:xfrm>
        </p:spPr>
        <p:txBody>
          <a:bodyPr/>
          <a:lstStyle/>
          <a:p>
            <a:pPr algn="ctr"/>
            <a:r>
              <a:rPr lang="ru-RU" dirty="0" smtClean="0"/>
              <a:t>Актуальность проблемы речевого развития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 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Овладение родным языком является одним из важных приобретений ребенка в дошкольном детстве.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В современном дошкольном образовании речь рассматривается как одна из основ воспитания и обучения детей.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Речь – это инструмент развития высших отделов психики.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С развитием речи связано формирование как личности в целом, так и во всех основных психических процессов.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Обучение дошкольников родному языку должно стать одной из главных задач в подготовке детей к школе.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Главной задачей развития связной речи ребёнка в дошкольном возрасте является совершенствование монологической речи.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Все вышеназванные виды речевой деятельности актуальны при работе над развитием связной речи детей.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840" y="381000"/>
            <a:ext cx="8229600" cy="746125"/>
          </a:xfrm>
        </p:spPr>
        <p:txBody>
          <a:bodyPr/>
          <a:lstStyle/>
          <a:p>
            <a:r>
              <a:rPr lang="ru-RU" sz="3200" b="0" dirty="0" smtClean="0"/>
              <a:t>Условия успешного речевого развития</a:t>
            </a:r>
            <a:endParaRPr lang="ru-RU" sz="3200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8713787" cy="5019675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1.Создание условий для развития речи детей в общении со взрослыми и сверстниками.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2. Владение педагогом правильной литературной речью.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3. Обеспечение развития звуковой культуры речи со стороны детей в соответствии с их возрастными особенностями.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4. Обеспечивают детям условий для обогащения их словаря с учетом возрастных особенностей.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5. Создание условий для овладения детьми грамматическим строем речи.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6. Развитие у детей связной речи с учетом их возрастных особенностей.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7. Развитие у детей понимания речи, упражняя детей в выполнении словесной инструкции.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8. Создание условий для развития планирующей и регулирующей функции речи детей в соответствии с их возрастными особенностями.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9. Приобщение детей к культуре чтения художественной литературы.</a:t>
            </a:r>
          </a:p>
          <a:p>
            <a:pPr marL="0" indent="0">
              <a:lnSpc>
                <a:spcPct val="80000"/>
              </a:lnSpc>
              <a:spcAft>
                <a:spcPts val="200"/>
              </a:spcAft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10. Поощрение детского словотворчества.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435975" cy="1007839"/>
          </a:xfrm>
        </p:spPr>
        <p:txBody>
          <a:bodyPr/>
          <a:lstStyle/>
          <a:p>
            <a:pPr algn="ctr"/>
            <a:r>
              <a:rPr lang="ru-RU" sz="3200" dirty="0" smtClean="0"/>
              <a:t>Современные образовательные технологии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3431461"/>
              </p:ext>
            </p:extLst>
          </p:nvPr>
        </p:nvGraphicFramePr>
        <p:xfrm>
          <a:off x="539750" y="1484784"/>
          <a:ext cx="8137525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Мнемотехника</a:t>
            </a:r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96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(греч.) – «искусство запоминания» - это система методов и приемов, обеспечивающих </a:t>
            </a:r>
            <a:r>
              <a:rPr lang="ru-RU" sz="2000" dirty="0">
                <a:solidFill>
                  <a:srgbClr val="003300"/>
                </a:solidFill>
              </a:rPr>
              <a:t>успешное освоение детьми знаний об особенностях объектов природы, об окружающем мире, эффективное запоминание структуры рассказа, сохранение и воспроизведение информации, и конечно развитие речи.</a:t>
            </a:r>
            <a:endParaRPr lang="ru-RU" sz="2000" dirty="0" smtClean="0">
              <a:solidFill>
                <a:srgbClr val="003300"/>
              </a:solidFill>
            </a:endParaRPr>
          </a:p>
        </p:txBody>
      </p:sp>
      <p:pic>
        <p:nvPicPr>
          <p:cNvPr id="6147" name="Picture 3" descr="E:\МДОУ-79\Логопедическая группа\Использование педагогических технологий\DSCN42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7851" r="3499"/>
          <a:stretch/>
        </p:blipFill>
        <p:spPr bwMode="auto">
          <a:xfrm>
            <a:off x="2339752" y="3284984"/>
            <a:ext cx="4422998" cy="3315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19675"/>
          </a:xfrm>
        </p:spPr>
        <p:txBody>
          <a:bodyPr/>
          <a:lstStyle/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</p:txBody>
      </p:sp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Мнемотехника</a:t>
            </a:r>
          </a:p>
        </p:txBody>
      </p:sp>
      <p:sp>
        <p:nvSpPr>
          <p:cNvPr id="102403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929438" y="1214438"/>
            <a:ext cx="2000250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0" y="1793701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3300"/>
                </a:solidFill>
              </a:rPr>
              <a:t>Использование мнемотехники в обучении дошкольников позволяет решить такие задачи как:</a:t>
            </a:r>
          </a:p>
          <a:p>
            <a:pPr algn="ctr">
              <a:buFontTx/>
              <a:buNone/>
            </a:pPr>
            <a:endParaRPr lang="ru-RU" sz="2000" b="1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1. Развитие связной речи;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2.  Преобразование абстрактных символов в образы (перекодирование информации);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3. Развитие мелкой моторики рук;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4. Развитие основных психических процессов – памяти, внимания, образного мышления; помогает овладение приёмами работы с </a:t>
            </a:r>
            <a:r>
              <a:rPr lang="ru-RU" sz="2000" dirty="0" err="1" smtClean="0">
                <a:solidFill>
                  <a:srgbClr val="003300"/>
                </a:solidFill>
              </a:rPr>
              <a:t>мнемотаблицами</a:t>
            </a:r>
            <a:r>
              <a:rPr lang="ru-RU" sz="2000" dirty="0" smtClean="0">
                <a:solidFill>
                  <a:srgbClr val="003300"/>
                </a:solidFill>
              </a:rPr>
              <a:t> и сокращает время обучения. </a:t>
            </a:r>
          </a:p>
          <a:p>
            <a:pPr>
              <a:buFontTx/>
              <a:buNone/>
            </a:pPr>
            <a:endParaRPr lang="ru-RU" sz="20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3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Мнемотаблицы</a:t>
            </a:r>
            <a:endParaRPr lang="ru-RU" dirty="0" smtClean="0"/>
          </a:p>
        </p:txBody>
      </p:sp>
      <p:pic>
        <p:nvPicPr>
          <p:cNvPr id="94210" name="Picture 4" descr="вес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41512"/>
            <a:ext cx="3384550" cy="458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514" name="Group 146"/>
          <p:cNvGraphicFramePr>
            <a:graphicFrameLocks noGrp="1"/>
          </p:cNvGraphicFramePr>
          <p:nvPr>
            <p:ph sz="half" idx="4294967295"/>
          </p:nvPr>
        </p:nvGraphicFramePr>
        <p:xfrm>
          <a:off x="3924300" y="1989138"/>
          <a:ext cx="5040313" cy="4513899"/>
        </p:xfrm>
        <a:graphic>
          <a:graphicData uri="http://schemas.openxmlformats.org/drawingml/2006/table">
            <a:tbl>
              <a:tblPr/>
              <a:tblGrid>
                <a:gridCol w="1681163"/>
                <a:gridCol w="1677987"/>
                <a:gridCol w="1681163"/>
              </a:tblGrid>
              <a:tr h="614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дворе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звенит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капель,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 полям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бежит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ручей,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дорогах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лужи.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Скоро выйдут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муравьи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после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зимней стужи.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Пробирается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медведь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сквозь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лесной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валежник.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Стали птицы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песни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петь,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 зацвёл подснежник.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45" name="Rectangle 143"/>
          <p:cNvSpPr>
            <a:spLocks noChangeArrowheads="1"/>
          </p:cNvSpPr>
          <p:nvPr/>
        </p:nvSpPr>
        <p:spPr bwMode="auto">
          <a:xfrm>
            <a:off x="3203848" y="148431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«Весна»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Наглядное моделирование</a:t>
            </a:r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960440"/>
          </a:xfrm>
        </p:spPr>
        <p:txBody>
          <a:bodyPr/>
          <a:lstStyle/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При обучении связной речи моделирование может быть использовано в работе над всеми видами связного высказывания:</a:t>
            </a:r>
          </a:p>
          <a:p>
            <a:pPr marL="0" indent="342900" algn="just">
              <a:buFontTx/>
              <a:buNone/>
            </a:pPr>
            <a:endParaRPr lang="ru-RU" sz="2000" dirty="0">
              <a:solidFill>
                <a:srgbClr val="003300"/>
              </a:solidFill>
            </a:endParaRP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пересказ;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составление рассказов по картине и серии картин;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описательный рассказ;</a:t>
            </a:r>
          </a:p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- творческий рассказ.</a:t>
            </a:r>
          </a:p>
        </p:txBody>
      </p:sp>
    </p:spTree>
    <p:extLst>
      <p:ext uri="{BB962C8B-B14F-4D97-AF65-F5344CB8AC3E}">
        <p14:creationId xmlns:p14="http://schemas.microsoft.com/office/powerpoint/2010/main" val="204120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Наглядное моделирование</a:t>
            </a:r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715419"/>
          </a:xfrm>
        </p:spPr>
        <p:txBody>
          <a:bodyPr/>
          <a:lstStyle/>
          <a:p>
            <a:pPr marL="0" indent="342900" algn="just"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Модели особенно эффективны при разучивании стихотворений.</a:t>
            </a:r>
          </a:p>
        </p:txBody>
      </p:sp>
      <p:pic>
        <p:nvPicPr>
          <p:cNvPr id="1026" name="Picture 2" descr="E:\МДОУ-79\Логопедическая группа\Использование педагогических технологий\DSCN41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1" r="24133"/>
          <a:stretch/>
        </p:blipFill>
        <p:spPr bwMode="auto">
          <a:xfrm>
            <a:off x="1691681" y="2223638"/>
            <a:ext cx="5904655" cy="4373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2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950</Words>
  <Application>Microsoft Office PowerPoint</Application>
  <PresentationFormat>Экран (4:3)</PresentationFormat>
  <Paragraphs>129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597TGp_Child_light</vt:lpstr>
      <vt:lpstr>Использование педагогических технологий для повышения эффективности воспитательно-образовательной работы по развитию связной речи</vt:lpstr>
      <vt:lpstr>Актуальность проблемы речевого развития</vt:lpstr>
      <vt:lpstr>Условия успешного речевого развития</vt:lpstr>
      <vt:lpstr>Современные образовательные технологии</vt:lpstr>
      <vt:lpstr>Мнемотехника</vt:lpstr>
      <vt:lpstr>Мнемотехника</vt:lpstr>
      <vt:lpstr>Мнемотаблицы</vt:lpstr>
      <vt:lpstr>Наглядное моделирование</vt:lpstr>
      <vt:lpstr>Наглядное моделирование</vt:lpstr>
      <vt:lpstr>Здоровьесберегающие технологии </vt:lpstr>
      <vt:lpstr>Здоровьесберегающие технологии </vt:lpstr>
      <vt:lpstr>Здоровьесберегающие технологии </vt:lpstr>
      <vt:lpstr>Здоровьесберегающие технологии </vt:lpstr>
      <vt:lpstr>Игровые технологии</vt:lpstr>
      <vt:lpstr>Презентация PowerPoint</vt:lpstr>
      <vt:lpstr>Спасибо за внимание!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We</cp:lastModifiedBy>
  <cp:revision>229</cp:revision>
  <dcterms:created xsi:type="dcterms:W3CDTF">2011-02-05T18:02:26Z</dcterms:created>
  <dcterms:modified xsi:type="dcterms:W3CDTF">2014-02-24T16:13:52Z</dcterms:modified>
</cp:coreProperties>
</file>